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theme/theme5.xml" ContentType="application/vnd.openxmlformats-officedocument.them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697" r:id="rId2"/>
    <p:sldMasterId id="2147483713" r:id="rId3"/>
  </p:sldMasterIdLst>
  <p:notesMasterIdLst>
    <p:notesMasterId r:id="rId84"/>
  </p:notesMasterIdLst>
  <p:handoutMasterIdLst>
    <p:handoutMasterId r:id="rId85"/>
  </p:handoutMasterIdLst>
  <p:sldIdLst>
    <p:sldId id="287" r:id="rId4"/>
    <p:sldId id="364" r:id="rId5"/>
    <p:sldId id="371" r:id="rId6"/>
    <p:sldId id="365" r:id="rId7"/>
    <p:sldId id="372" r:id="rId8"/>
    <p:sldId id="294" r:id="rId9"/>
    <p:sldId id="295" r:id="rId10"/>
    <p:sldId id="296" r:id="rId11"/>
    <p:sldId id="298" r:id="rId12"/>
    <p:sldId id="299" r:id="rId13"/>
    <p:sldId id="297" r:id="rId14"/>
    <p:sldId id="300" r:id="rId15"/>
    <p:sldId id="301" r:id="rId16"/>
    <p:sldId id="302" r:id="rId17"/>
    <p:sldId id="303" r:id="rId18"/>
    <p:sldId id="373" r:id="rId19"/>
    <p:sldId id="304" r:id="rId20"/>
    <p:sldId id="306" r:id="rId21"/>
    <p:sldId id="305" r:id="rId22"/>
    <p:sldId id="307" r:id="rId23"/>
    <p:sldId id="308" r:id="rId24"/>
    <p:sldId id="309" r:id="rId25"/>
    <p:sldId id="310" r:id="rId26"/>
    <p:sldId id="374" r:id="rId27"/>
    <p:sldId id="319" r:id="rId28"/>
    <p:sldId id="320" r:id="rId29"/>
    <p:sldId id="321" r:id="rId30"/>
    <p:sldId id="322" r:id="rId31"/>
    <p:sldId id="323" r:id="rId32"/>
    <p:sldId id="324" r:id="rId33"/>
    <p:sldId id="326" r:id="rId34"/>
    <p:sldId id="325" r:id="rId35"/>
    <p:sldId id="375" r:id="rId36"/>
    <p:sldId id="349" r:id="rId37"/>
    <p:sldId id="350" r:id="rId38"/>
    <p:sldId id="351" r:id="rId39"/>
    <p:sldId id="352" r:id="rId40"/>
    <p:sldId id="353" r:id="rId41"/>
    <p:sldId id="354" r:id="rId42"/>
    <p:sldId id="355" r:id="rId43"/>
    <p:sldId id="356" r:id="rId44"/>
    <p:sldId id="357" r:id="rId45"/>
    <p:sldId id="358" r:id="rId46"/>
    <p:sldId id="359" r:id="rId47"/>
    <p:sldId id="360" r:id="rId48"/>
    <p:sldId id="361" r:id="rId49"/>
    <p:sldId id="362" r:id="rId50"/>
    <p:sldId id="363" r:id="rId51"/>
    <p:sldId id="327" r:id="rId52"/>
    <p:sldId id="328" r:id="rId53"/>
    <p:sldId id="329" r:id="rId54"/>
    <p:sldId id="330" r:id="rId55"/>
    <p:sldId id="331" r:id="rId56"/>
    <p:sldId id="332" r:id="rId57"/>
    <p:sldId id="376" r:id="rId58"/>
    <p:sldId id="333" r:id="rId59"/>
    <p:sldId id="348" r:id="rId60"/>
    <p:sldId id="334" r:id="rId61"/>
    <p:sldId id="335" r:id="rId62"/>
    <p:sldId id="336" r:id="rId63"/>
    <p:sldId id="337" r:id="rId64"/>
    <p:sldId id="338" r:id="rId65"/>
    <p:sldId id="339" r:id="rId66"/>
    <p:sldId id="340" r:id="rId67"/>
    <p:sldId id="341" r:id="rId68"/>
    <p:sldId id="342" r:id="rId69"/>
    <p:sldId id="343" r:id="rId70"/>
    <p:sldId id="344" r:id="rId71"/>
    <p:sldId id="345" r:id="rId72"/>
    <p:sldId id="377" r:id="rId73"/>
    <p:sldId id="313" r:id="rId74"/>
    <p:sldId id="314" r:id="rId75"/>
    <p:sldId id="311" r:id="rId76"/>
    <p:sldId id="312" r:id="rId77"/>
    <p:sldId id="315" r:id="rId78"/>
    <p:sldId id="316" r:id="rId79"/>
    <p:sldId id="318" r:id="rId80"/>
    <p:sldId id="317" r:id="rId81"/>
    <p:sldId id="346" r:id="rId82"/>
    <p:sldId id="347" r:id="rId83"/>
  </p:sldIdLst>
  <p:sldSz cx="13439775"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381">
          <p15:clr>
            <a:srgbClr val="A4A3A4"/>
          </p15:clr>
        </p15:guide>
        <p15:guide id="2" pos="4233">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FF"/>
    <a:srgbClr val="A5A5A5"/>
    <a:srgbClr val="85C46B"/>
    <a:srgbClr val="3A2B1E"/>
    <a:srgbClr val="E7F0D2"/>
    <a:srgbClr val="A8C459"/>
    <a:srgbClr val="92C52A"/>
    <a:srgbClr val="48362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9" autoAdjust="0"/>
    <p:restoredTop sz="94660"/>
  </p:normalViewPr>
  <p:slideViewPr>
    <p:cSldViewPr snapToGrid="0">
      <p:cViewPr varScale="1">
        <p:scale>
          <a:sx n="61" d="100"/>
          <a:sy n="61" d="100"/>
        </p:scale>
        <p:origin x="-606" y="-96"/>
      </p:cViewPr>
      <p:guideLst>
        <p:guide orient="horz" pos="2381"/>
        <p:guide pos="4233"/>
      </p:guideLst>
    </p:cSldViewPr>
  </p:slideViewPr>
  <p:notesTextViewPr>
    <p:cViewPr>
      <p:scale>
        <a:sx n="1" d="1"/>
        <a:sy n="1" d="1"/>
      </p:scale>
      <p:origin x="0" y="0"/>
    </p:cViewPr>
  </p:notesTextViewPr>
  <p:notesViewPr>
    <p:cSldViewPr snapToGrid="0">
      <p:cViewPr varScale="1">
        <p:scale>
          <a:sx n="99" d="100"/>
          <a:sy n="99" d="100"/>
        </p:scale>
        <p:origin x="2718" y="72"/>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xmlns="" id="{9385F5EF-3A98-468A-AA21-1EC726050C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xmlns="" id="{6EEEDB5C-5A45-448D-B5F5-0A6AFF1406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EF5734-0753-40EF-8812-B7A7AFE83B8E}" type="datetime1">
              <a:rPr lang="zh-TW" altLang="en-US" smtClean="0"/>
              <a:pPr/>
              <a:t>2020/9/29</a:t>
            </a:fld>
            <a:endParaRPr lang="zh-TW" altLang="en-US"/>
          </a:p>
        </p:txBody>
      </p:sp>
      <p:sp>
        <p:nvSpPr>
          <p:cNvPr id="4" name="頁尾版面配置區 3">
            <a:extLst>
              <a:ext uri="{FF2B5EF4-FFF2-40B4-BE49-F238E27FC236}">
                <a16:creationId xmlns:a16="http://schemas.microsoft.com/office/drawing/2014/main" xmlns="" id="{EE36C976-1599-43B2-941D-476CC57B7F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TW"/>
              <a:t>123456</a:t>
            </a:r>
            <a:endParaRPr lang="zh-TW" altLang="en-US"/>
          </a:p>
        </p:txBody>
      </p:sp>
      <p:sp>
        <p:nvSpPr>
          <p:cNvPr id="5" name="投影片編號版面配置區 4">
            <a:extLst>
              <a:ext uri="{FF2B5EF4-FFF2-40B4-BE49-F238E27FC236}">
                <a16:creationId xmlns:a16="http://schemas.microsoft.com/office/drawing/2014/main" xmlns="" id="{BFE56B7F-2A08-4D82-B83B-032006A33D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3E5F59-F600-4C33-A45A-33F886276E94}" type="slidenum">
              <a:rPr lang="zh-TW" altLang="en-US" smtClean="0"/>
              <a:pPr/>
              <a:t>‹#›</a:t>
            </a:fld>
            <a:endParaRPr lang="zh-TW" altLang="en-US"/>
          </a:p>
        </p:txBody>
      </p:sp>
    </p:spTree>
    <p:extLst>
      <p:ext uri="{BB962C8B-B14F-4D97-AF65-F5344CB8AC3E}">
        <p14:creationId xmlns:p14="http://schemas.microsoft.com/office/powerpoint/2010/main" xmlns="" val="124556022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14B060-D346-4326-80AF-72862CDDBFA8}" type="datetime1">
              <a:rPr lang="zh-TW" altLang="en-US" smtClean="0"/>
              <a:pPr/>
              <a:t>2020/9/29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TW"/>
              <a:t>123456</a:t>
            </a:r>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CCF878-5339-4519-A30A-BB5E5AF0F4F4}" type="slidenum">
              <a:rPr lang="zh-TW" altLang="en-US" smtClean="0"/>
              <a:pPr/>
              <a:t>‹#›</a:t>
            </a:fld>
            <a:endParaRPr lang="zh-TW" altLang="en-US"/>
          </a:p>
        </p:txBody>
      </p:sp>
    </p:spTree>
    <p:extLst>
      <p:ext uri="{BB962C8B-B14F-4D97-AF65-F5344CB8AC3E}">
        <p14:creationId xmlns:p14="http://schemas.microsoft.com/office/powerpoint/2010/main" xmlns="" val="383431858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xmlns="" id="{C4E7927A-2617-4B80-83B7-C32C5E1B9F2B}"/>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77" y="0"/>
            <a:ext cx="13439421" cy="7559675"/>
          </a:xfrm>
          <a:prstGeom prst="rect">
            <a:avLst/>
          </a:prstGeom>
        </p:spPr>
      </p:pic>
      <p:sp>
        <p:nvSpPr>
          <p:cNvPr id="4" name="矩形 3">
            <a:extLst>
              <a:ext uri="{FF2B5EF4-FFF2-40B4-BE49-F238E27FC236}">
                <a16:creationId xmlns:a16="http://schemas.microsoft.com/office/drawing/2014/main" xmlns="" id="{B92D96E6-0D86-4B98-A7F5-FB8F3CE9C8B7}"/>
              </a:ext>
            </a:extLst>
          </p:cNvPr>
          <p:cNvSpPr/>
          <p:nvPr userDrawn="1"/>
        </p:nvSpPr>
        <p:spPr>
          <a:xfrm>
            <a:off x="4861957" y="4492413"/>
            <a:ext cx="146338" cy="285750"/>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ln>
                <a:noFill/>
              </a:ln>
            </a:endParaRPr>
          </a:p>
        </p:txBody>
      </p:sp>
      <p:sp>
        <p:nvSpPr>
          <p:cNvPr id="6" name="矩形 5">
            <a:extLst>
              <a:ext uri="{FF2B5EF4-FFF2-40B4-BE49-F238E27FC236}">
                <a16:creationId xmlns:a16="http://schemas.microsoft.com/office/drawing/2014/main" xmlns="" id="{676D6683-644C-4984-8C7C-240C382B7806}"/>
              </a:ext>
            </a:extLst>
          </p:cNvPr>
          <p:cNvSpPr/>
          <p:nvPr userDrawn="1"/>
        </p:nvSpPr>
        <p:spPr>
          <a:xfrm>
            <a:off x="4861956" y="5097780"/>
            <a:ext cx="146338" cy="285750"/>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ln>
                <a:noFill/>
              </a:ln>
            </a:endParaRPr>
          </a:p>
        </p:txBody>
      </p:sp>
      <p:cxnSp>
        <p:nvCxnSpPr>
          <p:cNvPr id="7" name="直線接點 6">
            <a:extLst>
              <a:ext uri="{FF2B5EF4-FFF2-40B4-BE49-F238E27FC236}">
                <a16:creationId xmlns:a16="http://schemas.microsoft.com/office/drawing/2014/main" xmlns="" id="{567145F0-279E-41CD-BA28-72B9EF854306}"/>
              </a:ext>
            </a:extLst>
          </p:cNvPr>
          <p:cNvCxnSpPr>
            <a:cxnSpLocks/>
          </p:cNvCxnSpPr>
          <p:nvPr userDrawn="1"/>
        </p:nvCxnSpPr>
        <p:spPr>
          <a:xfrm>
            <a:off x="4862443" y="4874119"/>
            <a:ext cx="4019988" cy="0"/>
          </a:xfrm>
          <a:prstGeom prst="line">
            <a:avLst/>
          </a:prstGeom>
          <a:ln w="12700">
            <a:solidFill>
              <a:srgbClr val="92C52A"/>
            </a:solidFill>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xmlns="" id="{FA35C3A8-3344-4C5A-8419-74A5A671DC3E}"/>
              </a:ext>
            </a:extLst>
          </p:cNvPr>
          <p:cNvSpPr txBox="1"/>
          <p:nvPr userDrawn="1"/>
        </p:nvSpPr>
        <p:spPr>
          <a:xfrm>
            <a:off x="5220695" y="4428041"/>
            <a:ext cx="1210588" cy="400110"/>
          </a:xfrm>
          <a:prstGeom prst="rect">
            <a:avLst/>
          </a:prstGeom>
          <a:noFill/>
        </p:spPr>
        <p:txBody>
          <a:bodyPr wrap="none" rtlCol="0">
            <a:spAutoFit/>
          </a:bodyPr>
          <a:lstStyle/>
          <a:p>
            <a:r>
              <a:rPr lang="zh-TW" altLang="en-US" sz="2000" b="1" dirty="0">
                <a:solidFill>
                  <a:srgbClr val="3A2B1E"/>
                </a:solidFill>
                <a:latin typeface="微軟正黑體" panose="020B0604030504040204" pitchFamily="34" charset="-120"/>
                <a:ea typeface="微軟正黑體" panose="020B0604030504040204" pitchFamily="34" charset="-120"/>
              </a:rPr>
              <a:t>授課講師</a:t>
            </a:r>
          </a:p>
        </p:txBody>
      </p:sp>
      <p:sp>
        <p:nvSpPr>
          <p:cNvPr id="11" name="文字方塊 10">
            <a:extLst>
              <a:ext uri="{FF2B5EF4-FFF2-40B4-BE49-F238E27FC236}">
                <a16:creationId xmlns:a16="http://schemas.microsoft.com/office/drawing/2014/main" xmlns="" id="{9D1EEB83-7BBB-424A-B72D-F496B9E40A2F}"/>
              </a:ext>
            </a:extLst>
          </p:cNvPr>
          <p:cNvSpPr txBox="1"/>
          <p:nvPr userDrawn="1"/>
        </p:nvSpPr>
        <p:spPr>
          <a:xfrm>
            <a:off x="5220695" y="5049263"/>
            <a:ext cx="1210588" cy="400110"/>
          </a:xfrm>
          <a:prstGeom prst="rect">
            <a:avLst/>
          </a:prstGeom>
          <a:noFill/>
        </p:spPr>
        <p:txBody>
          <a:bodyPr wrap="none" rtlCol="0">
            <a:spAutoFit/>
          </a:bodyPr>
          <a:lstStyle/>
          <a:p>
            <a:r>
              <a:rPr lang="zh-TW" altLang="en-US" sz="2000" b="1" dirty="0">
                <a:solidFill>
                  <a:srgbClr val="3A2B1E"/>
                </a:solidFill>
                <a:latin typeface="微軟正黑體" panose="020B0604030504040204" pitchFamily="34" charset="-120"/>
                <a:ea typeface="微軟正黑體" panose="020B0604030504040204" pitchFamily="34" charset="-120"/>
              </a:rPr>
              <a:t>教材編寫</a:t>
            </a:r>
          </a:p>
        </p:txBody>
      </p:sp>
      <p:cxnSp>
        <p:nvCxnSpPr>
          <p:cNvPr id="23" name="直線接點 22">
            <a:extLst>
              <a:ext uri="{FF2B5EF4-FFF2-40B4-BE49-F238E27FC236}">
                <a16:creationId xmlns:a16="http://schemas.microsoft.com/office/drawing/2014/main" xmlns="" id="{A821935C-7CA8-4B75-B367-3E84382E9519}"/>
              </a:ext>
            </a:extLst>
          </p:cNvPr>
          <p:cNvCxnSpPr>
            <a:cxnSpLocks/>
          </p:cNvCxnSpPr>
          <p:nvPr userDrawn="1"/>
        </p:nvCxnSpPr>
        <p:spPr>
          <a:xfrm>
            <a:off x="4862443" y="5466951"/>
            <a:ext cx="4019988" cy="0"/>
          </a:xfrm>
          <a:prstGeom prst="line">
            <a:avLst/>
          </a:prstGeom>
          <a:ln w="12700">
            <a:solidFill>
              <a:srgbClr val="92C52A"/>
            </a:solidFill>
          </a:ln>
        </p:spPr>
        <p:style>
          <a:lnRef idx="1">
            <a:schemeClr val="accent1"/>
          </a:lnRef>
          <a:fillRef idx="0">
            <a:schemeClr val="accent1"/>
          </a:fillRef>
          <a:effectRef idx="0">
            <a:schemeClr val="accent1"/>
          </a:effectRef>
          <a:fontRef idx="minor">
            <a:schemeClr val="tx1"/>
          </a:fontRef>
        </p:style>
      </p:cxnSp>
      <p:sp>
        <p:nvSpPr>
          <p:cNvPr id="9" name="文字版面配置區 8">
            <a:extLst>
              <a:ext uri="{FF2B5EF4-FFF2-40B4-BE49-F238E27FC236}">
                <a16:creationId xmlns:a16="http://schemas.microsoft.com/office/drawing/2014/main" xmlns="" id="{3F41D8A4-FC43-4A0D-B9D2-5A600990474E}"/>
              </a:ext>
            </a:extLst>
          </p:cNvPr>
          <p:cNvSpPr>
            <a:spLocks noGrp="1"/>
          </p:cNvSpPr>
          <p:nvPr>
            <p:ph type="body" sz="quarter" idx="10"/>
          </p:nvPr>
        </p:nvSpPr>
        <p:spPr>
          <a:xfrm>
            <a:off x="1816913" y="2098948"/>
            <a:ext cx="9805947" cy="1936626"/>
          </a:xfrm>
          <a:prstGeom prst="rect">
            <a:avLst/>
          </a:prstGeom>
        </p:spPr>
        <p:txBody>
          <a:bodyPr/>
          <a:lstStyle>
            <a:lvl1pPr marL="0" indent="0" algn="ctr">
              <a:buNone/>
              <a:defRPr sz="4800" b="1">
                <a:latin typeface="微軟正黑體" panose="020B0604030504040204" pitchFamily="34" charset="-120"/>
                <a:ea typeface="微軟正黑體" panose="020B0604030504040204" pitchFamily="34" charset="-120"/>
              </a:defRPr>
            </a:lvl1pPr>
            <a:lvl2pPr marL="503971" indent="0">
              <a:buNone/>
              <a:defRPr/>
            </a:lvl2pPr>
            <a:lvl3pPr marL="1007943" indent="0">
              <a:buNone/>
              <a:defRPr/>
            </a:lvl3pPr>
            <a:lvl4pPr marL="1511914" indent="0">
              <a:buNone/>
              <a:defRPr/>
            </a:lvl4pPr>
            <a:lvl5pPr marL="2015886" indent="0">
              <a:buNone/>
              <a:defRPr/>
            </a:lvl5pPr>
          </a:lstStyle>
          <a:p>
            <a:pPr lvl="0"/>
            <a:r>
              <a:rPr lang="zh-TW" altLang="en-US" dirty="0"/>
              <a:t>按一下以編輯母片文字樣式</a:t>
            </a:r>
          </a:p>
        </p:txBody>
      </p:sp>
      <p:sp>
        <p:nvSpPr>
          <p:cNvPr id="12" name="文字版面配置區 11">
            <a:extLst>
              <a:ext uri="{FF2B5EF4-FFF2-40B4-BE49-F238E27FC236}">
                <a16:creationId xmlns:a16="http://schemas.microsoft.com/office/drawing/2014/main" xmlns="" id="{C3C16BAC-EE37-4FBA-8118-13B72E04EC2E}"/>
              </a:ext>
            </a:extLst>
          </p:cNvPr>
          <p:cNvSpPr>
            <a:spLocks noGrp="1"/>
          </p:cNvSpPr>
          <p:nvPr>
            <p:ph type="body" sz="quarter" idx="11" hasCustomPrompt="1"/>
          </p:nvPr>
        </p:nvSpPr>
        <p:spPr>
          <a:xfrm>
            <a:off x="6742836" y="4333876"/>
            <a:ext cx="3203122" cy="511175"/>
          </a:xfrm>
          <a:prstGeom prst="rect">
            <a:avLst/>
          </a:prstGeom>
        </p:spPr>
        <p:txBody>
          <a:bodyPr/>
          <a:lstStyle>
            <a:lvl1pPr marL="0" indent="0" algn="l">
              <a:buNone/>
              <a:defRPr sz="3200" b="1">
                <a:latin typeface="微軟正黑體" panose="020B0604030504040204" pitchFamily="34" charset="-120"/>
                <a:ea typeface="微軟正黑體" panose="020B0604030504040204" pitchFamily="34" charset="-120"/>
              </a:defRPr>
            </a:lvl1pPr>
            <a:lvl2pPr marL="503971" indent="0">
              <a:buNone/>
              <a:defRPr/>
            </a:lvl2pPr>
            <a:lvl3pPr marL="1007943" indent="0">
              <a:buNone/>
              <a:defRPr/>
            </a:lvl3pPr>
            <a:lvl4pPr marL="1511914" indent="0">
              <a:buNone/>
              <a:defRPr/>
            </a:lvl4pPr>
            <a:lvl5pPr marL="2015886" indent="0">
              <a:buNone/>
              <a:defRPr/>
            </a:lvl5pPr>
          </a:lstStyle>
          <a:p>
            <a:pPr lvl="0"/>
            <a:r>
              <a:rPr lang="zh-TW" altLang="en-US" dirty="0"/>
              <a:t>名字</a:t>
            </a:r>
          </a:p>
        </p:txBody>
      </p:sp>
      <p:sp>
        <p:nvSpPr>
          <p:cNvPr id="14" name="文字版面配置區 11">
            <a:extLst>
              <a:ext uri="{FF2B5EF4-FFF2-40B4-BE49-F238E27FC236}">
                <a16:creationId xmlns:a16="http://schemas.microsoft.com/office/drawing/2014/main" xmlns="" id="{EEDE6825-70B7-4610-B9A4-99BDEB106F2F}"/>
              </a:ext>
            </a:extLst>
          </p:cNvPr>
          <p:cNvSpPr>
            <a:spLocks noGrp="1"/>
          </p:cNvSpPr>
          <p:nvPr>
            <p:ph type="body" sz="quarter" idx="12" hasCustomPrompt="1"/>
          </p:nvPr>
        </p:nvSpPr>
        <p:spPr>
          <a:xfrm>
            <a:off x="6755408" y="4931388"/>
            <a:ext cx="3203122" cy="511175"/>
          </a:xfrm>
          <a:prstGeom prst="rect">
            <a:avLst/>
          </a:prstGeom>
        </p:spPr>
        <p:txBody>
          <a:bodyPr/>
          <a:lstStyle>
            <a:lvl1pPr marL="0" indent="0" algn="l">
              <a:buNone/>
              <a:defRPr sz="3200" b="1">
                <a:latin typeface="微軟正黑體" panose="020B0604030504040204" pitchFamily="34" charset="-120"/>
                <a:ea typeface="微軟正黑體" panose="020B0604030504040204" pitchFamily="34" charset="-120"/>
              </a:defRPr>
            </a:lvl1pPr>
            <a:lvl2pPr marL="503971" indent="0">
              <a:buNone/>
              <a:defRPr/>
            </a:lvl2pPr>
            <a:lvl3pPr marL="1007943" indent="0">
              <a:buNone/>
              <a:defRPr/>
            </a:lvl3pPr>
            <a:lvl4pPr marL="1511914" indent="0">
              <a:buNone/>
              <a:defRPr/>
            </a:lvl4pPr>
            <a:lvl5pPr marL="2015886" indent="0">
              <a:buNone/>
              <a:defRPr/>
            </a:lvl5pPr>
          </a:lstStyle>
          <a:p>
            <a:pPr lvl="0"/>
            <a:r>
              <a:rPr lang="zh-TW" altLang="en-US" dirty="0"/>
              <a:t>名字</a:t>
            </a:r>
          </a:p>
        </p:txBody>
      </p:sp>
    </p:spTree>
    <p:extLst>
      <p:ext uri="{BB962C8B-B14F-4D97-AF65-F5344CB8AC3E}">
        <p14:creationId xmlns:p14="http://schemas.microsoft.com/office/powerpoint/2010/main" xmlns="" val="2509548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教材編寫者_1">
    <p:spTree>
      <p:nvGrpSpPr>
        <p:cNvPr id="1" name=""/>
        <p:cNvGrpSpPr/>
        <p:nvPr/>
      </p:nvGrpSpPr>
      <p:grpSpPr>
        <a:xfrm>
          <a:off x="0" y="0"/>
          <a:ext cx="0" cy="0"/>
          <a:chOff x="0" y="0"/>
          <a:chExt cx="0" cy="0"/>
        </a:xfrm>
      </p:grpSpPr>
      <p:pic>
        <p:nvPicPr>
          <p:cNvPr id="29" name="圖片 28">
            <a:extLst>
              <a:ext uri="{FF2B5EF4-FFF2-40B4-BE49-F238E27FC236}">
                <a16:creationId xmlns:a16="http://schemas.microsoft.com/office/drawing/2014/main" xmlns="" id="{64198D95-D04E-4365-B8F0-648418A30ABE}"/>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3" name="矩形: 圓角化對角角落 2">
            <a:extLst>
              <a:ext uri="{FF2B5EF4-FFF2-40B4-BE49-F238E27FC236}">
                <a16:creationId xmlns:a16="http://schemas.microsoft.com/office/drawing/2014/main" xmlns="" id="{7630053A-687F-4731-8E1F-64BD05B50AC2}"/>
              </a:ext>
            </a:extLst>
          </p:cNvPr>
          <p:cNvSpPr/>
          <p:nvPr userDrawn="1"/>
        </p:nvSpPr>
        <p:spPr>
          <a:xfrm>
            <a:off x="4769324" y="374166"/>
            <a:ext cx="4080350" cy="759956"/>
          </a:xfrm>
          <a:prstGeom prst="round2DiagRect">
            <a:avLst>
              <a:gd name="adj1" fmla="val 0"/>
              <a:gd name="adj2" fmla="val 27119"/>
            </a:avLst>
          </a:prstGeom>
          <a:gradFill flip="none" rotWithShape="1">
            <a:gsLst>
              <a:gs pos="0">
                <a:srgbClr val="A8C459"/>
              </a:gs>
              <a:gs pos="100000">
                <a:srgbClr val="85C46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4" name="文字方塊 3">
            <a:extLst>
              <a:ext uri="{FF2B5EF4-FFF2-40B4-BE49-F238E27FC236}">
                <a16:creationId xmlns:a16="http://schemas.microsoft.com/office/drawing/2014/main" xmlns="" id="{1D671066-BA27-4261-92EB-307FCAE770AE}"/>
              </a:ext>
            </a:extLst>
          </p:cNvPr>
          <p:cNvSpPr txBox="1"/>
          <p:nvPr userDrawn="1"/>
        </p:nvSpPr>
        <p:spPr>
          <a:xfrm>
            <a:off x="5020564" y="414021"/>
            <a:ext cx="3413782" cy="635110"/>
          </a:xfrm>
          <a:prstGeom prst="rect">
            <a:avLst/>
          </a:prstGeom>
          <a:noFill/>
        </p:spPr>
        <p:txBody>
          <a:bodyPr wrap="square" rtlCol="0">
            <a:spAutoFit/>
          </a:bodyPr>
          <a:lstStyle/>
          <a:p>
            <a:pPr algn="ctr"/>
            <a:r>
              <a:rPr lang="zh-TW" altLang="en-US" sz="3527" b="1" dirty="0">
                <a:solidFill>
                  <a:schemeClr val="bg1"/>
                </a:solidFill>
                <a:latin typeface="微軟正黑體" panose="020B0604030504040204" pitchFamily="34" charset="-120"/>
                <a:ea typeface="微軟正黑體" panose="020B0604030504040204" pitchFamily="34" charset="-120"/>
              </a:rPr>
              <a:t>教材編寫者</a:t>
            </a:r>
          </a:p>
        </p:txBody>
      </p:sp>
      <p:sp>
        <p:nvSpPr>
          <p:cNvPr id="5" name="文字方塊 4">
            <a:extLst>
              <a:ext uri="{FF2B5EF4-FFF2-40B4-BE49-F238E27FC236}">
                <a16:creationId xmlns:a16="http://schemas.microsoft.com/office/drawing/2014/main" xmlns="" id="{0C4FD0D3-A4AB-428A-81BA-D307B31A9A69}"/>
              </a:ext>
            </a:extLst>
          </p:cNvPr>
          <p:cNvSpPr txBox="1"/>
          <p:nvPr userDrawn="1"/>
        </p:nvSpPr>
        <p:spPr>
          <a:xfrm>
            <a:off x="3192613" y="1561994"/>
            <a:ext cx="1595309" cy="431657"/>
          </a:xfrm>
          <a:prstGeom prst="rect">
            <a:avLst/>
          </a:prstGeom>
          <a:noFill/>
        </p:spPr>
        <p:txBody>
          <a:bodyPr wrap="none" rtlCol="0">
            <a:spAutoFit/>
          </a:bodyPr>
          <a:lstStyle/>
          <a:p>
            <a:r>
              <a:rPr lang="zh-TW" altLang="en-US" sz="2205" b="1" dirty="0">
                <a:solidFill>
                  <a:schemeClr val="tx1">
                    <a:lumMod val="85000"/>
                    <a:lumOff val="15000"/>
                  </a:schemeClr>
                </a:solidFill>
                <a:latin typeface="微軟正黑體" panose="020B0604030504040204" pitchFamily="34" charset="-120"/>
                <a:ea typeface="微軟正黑體" panose="020B0604030504040204" pitchFamily="34" charset="-120"/>
              </a:rPr>
              <a:t>教材編寫者</a:t>
            </a:r>
          </a:p>
        </p:txBody>
      </p:sp>
      <p:sp>
        <p:nvSpPr>
          <p:cNvPr id="6" name="矩形 5">
            <a:extLst>
              <a:ext uri="{FF2B5EF4-FFF2-40B4-BE49-F238E27FC236}">
                <a16:creationId xmlns:a16="http://schemas.microsoft.com/office/drawing/2014/main" xmlns="" id="{237A83AE-E812-49AE-9965-434ACF5807AF}"/>
              </a:ext>
            </a:extLst>
          </p:cNvPr>
          <p:cNvSpPr/>
          <p:nvPr userDrawn="1"/>
        </p:nvSpPr>
        <p:spPr>
          <a:xfrm>
            <a:off x="852565" y="3194922"/>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7" name="文字方塊 6">
            <a:extLst>
              <a:ext uri="{FF2B5EF4-FFF2-40B4-BE49-F238E27FC236}">
                <a16:creationId xmlns:a16="http://schemas.microsoft.com/office/drawing/2014/main" xmlns="" id="{FC1B47FE-C119-4774-B417-3F363D148ABF}"/>
              </a:ext>
            </a:extLst>
          </p:cNvPr>
          <p:cNvSpPr txBox="1"/>
          <p:nvPr userDrawn="1"/>
        </p:nvSpPr>
        <p:spPr>
          <a:xfrm>
            <a:off x="1050687" y="3131892"/>
            <a:ext cx="748923" cy="431657"/>
          </a:xfrm>
          <a:prstGeom prst="rect">
            <a:avLst/>
          </a:prstGeom>
          <a:noFill/>
        </p:spPr>
        <p:txBody>
          <a:bodyPr wrap="none" rtlCol="0">
            <a:spAutoFit/>
          </a:bodyPr>
          <a:lstStyle/>
          <a:p>
            <a:r>
              <a:rPr lang="zh-TW" altLang="en-US" sz="2205" b="1" dirty="0">
                <a:solidFill>
                  <a:srgbClr val="3A2B1E"/>
                </a:solidFill>
                <a:latin typeface="微軟正黑體" panose="020B0604030504040204" pitchFamily="34" charset="-120"/>
                <a:ea typeface="微軟正黑體" panose="020B0604030504040204" pitchFamily="34" charset="-120"/>
              </a:rPr>
              <a:t>簡歷</a:t>
            </a:r>
          </a:p>
        </p:txBody>
      </p:sp>
      <p:sp>
        <p:nvSpPr>
          <p:cNvPr id="8" name="矩形 7">
            <a:extLst>
              <a:ext uri="{FF2B5EF4-FFF2-40B4-BE49-F238E27FC236}">
                <a16:creationId xmlns:a16="http://schemas.microsoft.com/office/drawing/2014/main" xmlns="" id="{E1F5B7FE-2E69-4978-AF9D-0998AB8BCD5E}"/>
              </a:ext>
            </a:extLst>
          </p:cNvPr>
          <p:cNvSpPr/>
          <p:nvPr userDrawn="1"/>
        </p:nvSpPr>
        <p:spPr>
          <a:xfrm>
            <a:off x="852565" y="3194922"/>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cxnSp>
        <p:nvCxnSpPr>
          <p:cNvPr id="9" name="直線接點 8">
            <a:extLst>
              <a:ext uri="{FF2B5EF4-FFF2-40B4-BE49-F238E27FC236}">
                <a16:creationId xmlns:a16="http://schemas.microsoft.com/office/drawing/2014/main" xmlns="" id="{A6BF784F-4B63-4074-8AB1-D00B14E9F1C7}"/>
              </a:ext>
            </a:extLst>
          </p:cNvPr>
          <p:cNvCxnSpPr>
            <a:cxnSpLocks/>
          </p:cNvCxnSpPr>
          <p:nvPr userDrawn="1"/>
        </p:nvCxnSpPr>
        <p:spPr>
          <a:xfrm flipV="1">
            <a:off x="1853172" y="3345400"/>
            <a:ext cx="4045395" cy="12070"/>
          </a:xfrm>
          <a:prstGeom prst="line">
            <a:avLst/>
          </a:prstGeom>
          <a:ln w="12700">
            <a:solidFill>
              <a:srgbClr val="92C52A"/>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xmlns="" id="{4184BCF2-99A5-453F-929C-997A9506587A}"/>
              </a:ext>
            </a:extLst>
          </p:cNvPr>
          <p:cNvSpPr/>
          <p:nvPr userDrawn="1"/>
        </p:nvSpPr>
        <p:spPr>
          <a:xfrm>
            <a:off x="7350007" y="1505630"/>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cxnSp>
        <p:nvCxnSpPr>
          <p:cNvPr id="11" name="直線接點 10">
            <a:extLst>
              <a:ext uri="{FF2B5EF4-FFF2-40B4-BE49-F238E27FC236}">
                <a16:creationId xmlns:a16="http://schemas.microsoft.com/office/drawing/2014/main" xmlns="" id="{B6ADA0B2-3B71-4BC3-8FE4-C36F40B1D9CC}"/>
              </a:ext>
            </a:extLst>
          </p:cNvPr>
          <p:cNvCxnSpPr>
            <a:cxnSpLocks/>
          </p:cNvCxnSpPr>
          <p:nvPr userDrawn="1"/>
        </p:nvCxnSpPr>
        <p:spPr>
          <a:xfrm>
            <a:off x="8350613" y="1668178"/>
            <a:ext cx="4201264" cy="0"/>
          </a:xfrm>
          <a:prstGeom prst="line">
            <a:avLst/>
          </a:prstGeom>
          <a:ln w="12700">
            <a:solidFill>
              <a:srgbClr val="92C52A"/>
            </a:solidFill>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xmlns="" id="{78354FF9-D3B1-4947-AD90-CFC07F69168F}"/>
              </a:ext>
            </a:extLst>
          </p:cNvPr>
          <p:cNvSpPr txBox="1"/>
          <p:nvPr userDrawn="1"/>
        </p:nvSpPr>
        <p:spPr>
          <a:xfrm>
            <a:off x="7517021" y="1442600"/>
            <a:ext cx="748923" cy="431657"/>
          </a:xfrm>
          <a:prstGeom prst="rect">
            <a:avLst/>
          </a:prstGeom>
          <a:noFill/>
        </p:spPr>
        <p:txBody>
          <a:bodyPr wrap="none" rtlCol="0">
            <a:spAutoFit/>
          </a:bodyPr>
          <a:lstStyle/>
          <a:p>
            <a:r>
              <a:rPr lang="zh-TW" altLang="en-US" sz="2205" b="1" dirty="0">
                <a:solidFill>
                  <a:schemeClr val="tx1">
                    <a:lumMod val="85000"/>
                    <a:lumOff val="15000"/>
                  </a:schemeClr>
                </a:solidFill>
                <a:latin typeface="微軟正黑體" panose="020B0604030504040204" pitchFamily="34" charset="-120"/>
                <a:ea typeface="微軟正黑體" panose="020B0604030504040204" pitchFamily="34" charset="-120"/>
              </a:rPr>
              <a:t>專長</a:t>
            </a:r>
          </a:p>
        </p:txBody>
      </p:sp>
      <p:sp>
        <p:nvSpPr>
          <p:cNvPr id="13" name="矩形 12">
            <a:extLst>
              <a:ext uri="{FF2B5EF4-FFF2-40B4-BE49-F238E27FC236}">
                <a16:creationId xmlns:a16="http://schemas.microsoft.com/office/drawing/2014/main" xmlns="" id="{899CA072-D6F6-4AB0-8B55-B229EB7CDD0B}"/>
              </a:ext>
            </a:extLst>
          </p:cNvPr>
          <p:cNvSpPr/>
          <p:nvPr userDrawn="1"/>
        </p:nvSpPr>
        <p:spPr>
          <a:xfrm>
            <a:off x="7350007" y="5322704"/>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cxnSp>
        <p:nvCxnSpPr>
          <p:cNvPr id="14" name="直線接點 13">
            <a:extLst>
              <a:ext uri="{FF2B5EF4-FFF2-40B4-BE49-F238E27FC236}">
                <a16:creationId xmlns:a16="http://schemas.microsoft.com/office/drawing/2014/main" xmlns="" id="{67F78DE7-8EA4-4CEF-B0D1-FD89794361ED}"/>
              </a:ext>
            </a:extLst>
          </p:cNvPr>
          <p:cNvCxnSpPr>
            <a:cxnSpLocks/>
          </p:cNvCxnSpPr>
          <p:nvPr userDrawn="1"/>
        </p:nvCxnSpPr>
        <p:spPr>
          <a:xfrm>
            <a:off x="8851505" y="5480197"/>
            <a:ext cx="3700372" cy="0"/>
          </a:xfrm>
          <a:prstGeom prst="line">
            <a:avLst/>
          </a:prstGeom>
          <a:ln w="12700">
            <a:solidFill>
              <a:srgbClr val="92C52A"/>
            </a:solidFill>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xmlns="" id="{0999FB07-8034-4642-9387-CFC494F5A88C}"/>
              </a:ext>
            </a:extLst>
          </p:cNvPr>
          <p:cNvSpPr txBox="1"/>
          <p:nvPr userDrawn="1"/>
        </p:nvSpPr>
        <p:spPr>
          <a:xfrm>
            <a:off x="7517021" y="5259674"/>
            <a:ext cx="1313180" cy="431657"/>
          </a:xfrm>
          <a:prstGeom prst="rect">
            <a:avLst/>
          </a:prstGeom>
          <a:noFill/>
        </p:spPr>
        <p:txBody>
          <a:bodyPr wrap="none" rtlCol="0">
            <a:spAutoFit/>
          </a:bodyPr>
          <a:lstStyle/>
          <a:p>
            <a:r>
              <a:rPr lang="zh-TW" altLang="en-US" sz="2205" b="1" dirty="0">
                <a:solidFill>
                  <a:schemeClr val="tx1">
                    <a:lumMod val="85000"/>
                    <a:lumOff val="15000"/>
                  </a:schemeClr>
                </a:solidFill>
                <a:latin typeface="微軟正黑體" panose="020B0604030504040204" pitchFamily="34" charset="-120"/>
                <a:ea typeface="微軟正黑體" panose="020B0604030504040204" pitchFamily="34" charset="-120"/>
              </a:rPr>
              <a:t>聯絡方式</a:t>
            </a:r>
          </a:p>
        </p:txBody>
      </p:sp>
      <p:sp>
        <p:nvSpPr>
          <p:cNvPr id="16" name="矩形 15">
            <a:extLst>
              <a:ext uri="{FF2B5EF4-FFF2-40B4-BE49-F238E27FC236}">
                <a16:creationId xmlns:a16="http://schemas.microsoft.com/office/drawing/2014/main" xmlns="" id="{9D341803-0F6B-4DAF-A18A-19EC63A2A964}"/>
              </a:ext>
            </a:extLst>
          </p:cNvPr>
          <p:cNvSpPr/>
          <p:nvPr userDrawn="1"/>
        </p:nvSpPr>
        <p:spPr>
          <a:xfrm>
            <a:off x="7356455" y="3427103"/>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cxnSp>
        <p:nvCxnSpPr>
          <p:cNvPr id="17" name="直線接點 16">
            <a:extLst>
              <a:ext uri="{FF2B5EF4-FFF2-40B4-BE49-F238E27FC236}">
                <a16:creationId xmlns:a16="http://schemas.microsoft.com/office/drawing/2014/main" xmlns="" id="{2F99A0C0-5DF8-4842-B001-08B41827DCE4}"/>
              </a:ext>
            </a:extLst>
          </p:cNvPr>
          <p:cNvCxnSpPr>
            <a:cxnSpLocks/>
          </p:cNvCxnSpPr>
          <p:nvPr userDrawn="1"/>
        </p:nvCxnSpPr>
        <p:spPr>
          <a:xfrm>
            <a:off x="8857953" y="3584596"/>
            <a:ext cx="3693924" cy="0"/>
          </a:xfrm>
          <a:prstGeom prst="line">
            <a:avLst/>
          </a:prstGeom>
          <a:ln w="12700">
            <a:solidFill>
              <a:srgbClr val="92C52A"/>
            </a:solidFill>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xmlns="" id="{38D05E13-E199-469D-8B3E-3E06C27896D3}"/>
              </a:ext>
            </a:extLst>
          </p:cNvPr>
          <p:cNvSpPr txBox="1"/>
          <p:nvPr userDrawn="1"/>
        </p:nvSpPr>
        <p:spPr>
          <a:xfrm>
            <a:off x="7523468" y="3364072"/>
            <a:ext cx="1313180" cy="431657"/>
          </a:xfrm>
          <a:prstGeom prst="rect">
            <a:avLst/>
          </a:prstGeom>
          <a:noFill/>
        </p:spPr>
        <p:txBody>
          <a:bodyPr wrap="none" rtlCol="0">
            <a:spAutoFit/>
          </a:bodyPr>
          <a:lstStyle/>
          <a:p>
            <a:r>
              <a:rPr lang="zh-TW" altLang="en-US" sz="2205" b="1" dirty="0">
                <a:solidFill>
                  <a:schemeClr val="tx1">
                    <a:lumMod val="85000"/>
                    <a:lumOff val="15000"/>
                  </a:schemeClr>
                </a:solidFill>
                <a:latin typeface="微軟正黑體" panose="020B0604030504040204" pitchFamily="34" charset="-120"/>
                <a:ea typeface="微軟正黑體" panose="020B0604030504040204" pitchFamily="34" charset="-120"/>
              </a:rPr>
              <a:t>老師的話</a:t>
            </a:r>
          </a:p>
        </p:txBody>
      </p:sp>
      <p:sp>
        <p:nvSpPr>
          <p:cNvPr id="19" name="橢圓 18">
            <a:extLst>
              <a:ext uri="{FF2B5EF4-FFF2-40B4-BE49-F238E27FC236}">
                <a16:creationId xmlns:a16="http://schemas.microsoft.com/office/drawing/2014/main" xmlns="" id="{E923DB24-5C21-4B85-9975-55A8AC69D32D}"/>
              </a:ext>
            </a:extLst>
          </p:cNvPr>
          <p:cNvSpPr/>
          <p:nvPr userDrawn="1"/>
        </p:nvSpPr>
        <p:spPr>
          <a:xfrm>
            <a:off x="1100683" y="1334575"/>
            <a:ext cx="1629271" cy="1629228"/>
          </a:xfrm>
          <a:prstGeom prst="ellipse">
            <a:avLst/>
          </a:prstGeom>
          <a:blipFill>
            <a:blip r:embed="rId3" cstate="print"/>
            <a:stretch>
              <a:fillRect/>
            </a:stretch>
          </a:bli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984">
              <a:ln>
                <a:noFill/>
              </a:ln>
            </a:endParaRPr>
          </a:p>
        </p:txBody>
      </p:sp>
      <p:sp>
        <p:nvSpPr>
          <p:cNvPr id="20" name="文字版面配置區 8">
            <a:extLst>
              <a:ext uri="{FF2B5EF4-FFF2-40B4-BE49-F238E27FC236}">
                <a16:creationId xmlns:a16="http://schemas.microsoft.com/office/drawing/2014/main" xmlns="" id="{C30912E8-AE70-4867-AE72-AB588B6AABA4}"/>
              </a:ext>
            </a:extLst>
          </p:cNvPr>
          <p:cNvSpPr>
            <a:spLocks noGrp="1"/>
          </p:cNvSpPr>
          <p:nvPr>
            <p:ph type="body" sz="quarter" idx="14" hasCustomPrompt="1"/>
          </p:nvPr>
        </p:nvSpPr>
        <p:spPr>
          <a:xfrm>
            <a:off x="0" y="7202763"/>
            <a:ext cx="3296945" cy="356913"/>
          </a:xfrm>
          <a:prstGeom prst="rect">
            <a:avLst/>
          </a:prstGeom>
        </p:spPr>
        <p:txBody>
          <a:bodyPr/>
          <a:lstStyle>
            <a:lvl1pPr marL="0" indent="0">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教材名稱</a:t>
            </a:r>
          </a:p>
        </p:txBody>
      </p:sp>
      <p:cxnSp>
        <p:nvCxnSpPr>
          <p:cNvPr id="21" name="直線接點 20">
            <a:extLst>
              <a:ext uri="{FF2B5EF4-FFF2-40B4-BE49-F238E27FC236}">
                <a16:creationId xmlns:a16="http://schemas.microsoft.com/office/drawing/2014/main" xmlns="" id="{E7C9F8B2-EA6D-4F7B-8339-3A1DEB2772C6}"/>
              </a:ext>
            </a:extLst>
          </p:cNvPr>
          <p:cNvCxnSpPr>
            <a:cxnSpLocks/>
          </p:cNvCxnSpPr>
          <p:nvPr userDrawn="1"/>
        </p:nvCxnSpPr>
        <p:spPr>
          <a:xfrm>
            <a:off x="6701332" y="1530516"/>
            <a:ext cx="0" cy="541083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文字版面配置區 4">
            <a:extLst>
              <a:ext uri="{FF2B5EF4-FFF2-40B4-BE49-F238E27FC236}">
                <a16:creationId xmlns:a16="http://schemas.microsoft.com/office/drawing/2014/main" xmlns="" id="{581C146E-80F6-4B2E-915C-B74BC0C27447}"/>
              </a:ext>
            </a:extLst>
          </p:cNvPr>
          <p:cNvSpPr>
            <a:spLocks noGrp="1"/>
          </p:cNvSpPr>
          <p:nvPr>
            <p:ph type="body" sz="quarter" idx="12"/>
          </p:nvPr>
        </p:nvSpPr>
        <p:spPr>
          <a:xfrm>
            <a:off x="1115653" y="3680677"/>
            <a:ext cx="4782914" cy="3260677"/>
          </a:xfrm>
          <a:prstGeom prst="rect">
            <a:avLst/>
          </a:prstGeom>
        </p:spPr>
        <p:txBody>
          <a:bodyPr/>
          <a:lstStyle>
            <a:lvl1pPr marL="0" indent="0">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23" name="文字版面配置區 4">
            <a:extLst>
              <a:ext uri="{FF2B5EF4-FFF2-40B4-BE49-F238E27FC236}">
                <a16:creationId xmlns:a16="http://schemas.microsoft.com/office/drawing/2014/main" xmlns="" id="{0879CAEC-6A52-4213-9AC4-EFA61F77620F}"/>
              </a:ext>
            </a:extLst>
          </p:cNvPr>
          <p:cNvSpPr>
            <a:spLocks noGrp="1"/>
          </p:cNvSpPr>
          <p:nvPr>
            <p:ph type="body" sz="quarter" idx="15"/>
          </p:nvPr>
        </p:nvSpPr>
        <p:spPr>
          <a:xfrm>
            <a:off x="7633852" y="1985648"/>
            <a:ext cx="4918025" cy="1185113"/>
          </a:xfrm>
          <a:prstGeom prst="rect">
            <a:avLst/>
          </a:prstGeom>
        </p:spPr>
        <p:txBody>
          <a:bodyPr/>
          <a:lstStyle>
            <a:lvl1pPr marL="0" indent="0">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24" name="文字版面配置區 4">
            <a:extLst>
              <a:ext uri="{FF2B5EF4-FFF2-40B4-BE49-F238E27FC236}">
                <a16:creationId xmlns:a16="http://schemas.microsoft.com/office/drawing/2014/main" xmlns="" id="{9F264088-648F-4520-83FE-47FA1A2604F2}"/>
              </a:ext>
            </a:extLst>
          </p:cNvPr>
          <p:cNvSpPr>
            <a:spLocks noGrp="1"/>
          </p:cNvSpPr>
          <p:nvPr>
            <p:ph type="body" sz="quarter" idx="16"/>
          </p:nvPr>
        </p:nvSpPr>
        <p:spPr>
          <a:xfrm>
            <a:off x="7635047" y="5805722"/>
            <a:ext cx="4918025" cy="1126373"/>
          </a:xfrm>
          <a:prstGeom prst="rect">
            <a:avLst/>
          </a:prstGeom>
        </p:spPr>
        <p:txBody>
          <a:bodyPr/>
          <a:lstStyle>
            <a:lvl1pPr marL="0" indent="0">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25" name="文字版面配置區 4">
            <a:extLst>
              <a:ext uri="{FF2B5EF4-FFF2-40B4-BE49-F238E27FC236}">
                <a16:creationId xmlns:a16="http://schemas.microsoft.com/office/drawing/2014/main" xmlns="" id="{129A21A5-9544-4594-95C3-97DA20054391}"/>
              </a:ext>
            </a:extLst>
          </p:cNvPr>
          <p:cNvSpPr>
            <a:spLocks noGrp="1"/>
          </p:cNvSpPr>
          <p:nvPr>
            <p:ph type="body" sz="quarter" idx="17"/>
          </p:nvPr>
        </p:nvSpPr>
        <p:spPr>
          <a:xfrm>
            <a:off x="7619542" y="3884171"/>
            <a:ext cx="4918025" cy="1154977"/>
          </a:xfrm>
          <a:prstGeom prst="rect">
            <a:avLst/>
          </a:prstGeom>
        </p:spPr>
        <p:txBody>
          <a:bodyPr/>
          <a:lstStyle>
            <a:lvl1pPr marL="0" indent="0">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26" name="文字版面配置區 38">
            <a:extLst>
              <a:ext uri="{FF2B5EF4-FFF2-40B4-BE49-F238E27FC236}">
                <a16:creationId xmlns:a16="http://schemas.microsoft.com/office/drawing/2014/main" xmlns="" id="{848F54B4-906A-4695-A2C8-509337FA2A18}"/>
              </a:ext>
            </a:extLst>
          </p:cNvPr>
          <p:cNvSpPr>
            <a:spLocks noGrp="1"/>
          </p:cNvSpPr>
          <p:nvPr>
            <p:ph type="body" sz="quarter" idx="18" hasCustomPrompt="1"/>
          </p:nvPr>
        </p:nvSpPr>
        <p:spPr>
          <a:xfrm>
            <a:off x="3192612" y="2154070"/>
            <a:ext cx="2255371" cy="516659"/>
          </a:xfrm>
          <a:prstGeom prst="rect">
            <a:avLst/>
          </a:prstGeom>
        </p:spPr>
        <p:txBody>
          <a:bodyPr/>
          <a:lstStyle>
            <a:lvl1pPr marL="0" indent="0">
              <a:buNone/>
              <a:defRPr sz="3527" b="1">
                <a:solidFill>
                  <a:schemeClr val="tx1">
                    <a:lumMod val="85000"/>
                    <a:lumOff val="15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講師姓名</a:t>
            </a:r>
          </a:p>
        </p:txBody>
      </p:sp>
      <p:sp>
        <p:nvSpPr>
          <p:cNvPr id="27" name="文字版面配置區 8">
            <a:extLst>
              <a:ext uri="{FF2B5EF4-FFF2-40B4-BE49-F238E27FC236}">
                <a16:creationId xmlns:a16="http://schemas.microsoft.com/office/drawing/2014/main" xmlns="" id="{0513A556-6DB3-400D-94D6-B1A91B8C21F6}"/>
              </a:ext>
            </a:extLst>
          </p:cNvPr>
          <p:cNvSpPr>
            <a:spLocks noGrp="1"/>
          </p:cNvSpPr>
          <p:nvPr>
            <p:ph type="body" sz="quarter" idx="19"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Tree>
    <p:extLst>
      <p:ext uri="{BB962C8B-B14F-4D97-AF65-F5344CB8AC3E}">
        <p14:creationId xmlns:p14="http://schemas.microsoft.com/office/powerpoint/2010/main" xmlns="" val="1618549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授課講師介紹_2">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xmlns="" id="{ED506B55-46E9-4A6C-84AB-88B64141B229}"/>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5" name="矩形: 圓角化對角角落 4">
            <a:extLst>
              <a:ext uri="{FF2B5EF4-FFF2-40B4-BE49-F238E27FC236}">
                <a16:creationId xmlns:a16="http://schemas.microsoft.com/office/drawing/2014/main" xmlns="" id="{B1FC8FF3-9201-4964-A58B-DE305C78BE24}"/>
              </a:ext>
            </a:extLst>
          </p:cNvPr>
          <p:cNvSpPr/>
          <p:nvPr userDrawn="1"/>
        </p:nvSpPr>
        <p:spPr>
          <a:xfrm>
            <a:off x="834074" y="1508464"/>
            <a:ext cx="3472544" cy="3755311"/>
          </a:xfrm>
          <a:prstGeom prst="round2DiagRect">
            <a:avLst>
              <a:gd name="adj1" fmla="val 2494"/>
              <a:gd name="adj2" fmla="val 2316"/>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6" name="矩形 5">
            <a:extLst>
              <a:ext uri="{FF2B5EF4-FFF2-40B4-BE49-F238E27FC236}">
                <a16:creationId xmlns:a16="http://schemas.microsoft.com/office/drawing/2014/main" xmlns="" id="{EEFCC761-17A0-4EA1-B868-0806AF731BC0}"/>
              </a:ext>
            </a:extLst>
          </p:cNvPr>
          <p:cNvSpPr/>
          <p:nvPr userDrawn="1"/>
        </p:nvSpPr>
        <p:spPr>
          <a:xfrm>
            <a:off x="5858838" y="3754423"/>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7" name="文字方塊 6">
            <a:extLst>
              <a:ext uri="{FF2B5EF4-FFF2-40B4-BE49-F238E27FC236}">
                <a16:creationId xmlns:a16="http://schemas.microsoft.com/office/drawing/2014/main" xmlns="" id="{34762803-6F60-4C8D-A3C8-1A380D306A32}"/>
              </a:ext>
            </a:extLst>
          </p:cNvPr>
          <p:cNvSpPr txBox="1"/>
          <p:nvPr userDrawn="1"/>
        </p:nvSpPr>
        <p:spPr>
          <a:xfrm>
            <a:off x="6025852" y="3691393"/>
            <a:ext cx="748923" cy="431657"/>
          </a:xfrm>
          <a:prstGeom prst="rect">
            <a:avLst/>
          </a:prstGeom>
          <a:noFill/>
        </p:spPr>
        <p:txBody>
          <a:bodyPr wrap="none" rtlCol="0">
            <a:spAutoFit/>
          </a:bodyPr>
          <a:lstStyle/>
          <a:p>
            <a:r>
              <a:rPr lang="zh-TW" altLang="en-US" sz="2205" b="1" dirty="0">
                <a:solidFill>
                  <a:srgbClr val="3A2B1E"/>
                </a:solidFill>
                <a:latin typeface="微軟正黑體" panose="020B0604030504040204" pitchFamily="34" charset="-120"/>
                <a:ea typeface="微軟正黑體" panose="020B0604030504040204" pitchFamily="34" charset="-120"/>
              </a:rPr>
              <a:t>專長</a:t>
            </a:r>
          </a:p>
        </p:txBody>
      </p:sp>
      <p:sp>
        <p:nvSpPr>
          <p:cNvPr id="8" name="矩形 7">
            <a:extLst>
              <a:ext uri="{FF2B5EF4-FFF2-40B4-BE49-F238E27FC236}">
                <a16:creationId xmlns:a16="http://schemas.microsoft.com/office/drawing/2014/main" xmlns="" id="{B53D1CB2-310C-4185-9905-EC8C4D909047}"/>
              </a:ext>
            </a:extLst>
          </p:cNvPr>
          <p:cNvSpPr/>
          <p:nvPr userDrawn="1"/>
        </p:nvSpPr>
        <p:spPr>
          <a:xfrm>
            <a:off x="5858838" y="312222"/>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9" name="文字方塊 8">
            <a:extLst>
              <a:ext uri="{FF2B5EF4-FFF2-40B4-BE49-F238E27FC236}">
                <a16:creationId xmlns:a16="http://schemas.microsoft.com/office/drawing/2014/main" xmlns="" id="{E540008A-4C24-43C6-ADAF-0660D0F81380}"/>
              </a:ext>
            </a:extLst>
          </p:cNvPr>
          <p:cNvSpPr txBox="1"/>
          <p:nvPr userDrawn="1"/>
        </p:nvSpPr>
        <p:spPr>
          <a:xfrm>
            <a:off x="6025852" y="249192"/>
            <a:ext cx="748923" cy="431657"/>
          </a:xfrm>
          <a:prstGeom prst="rect">
            <a:avLst/>
          </a:prstGeom>
          <a:noFill/>
        </p:spPr>
        <p:txBody>
          <a:bodyPr wrap="none" rtlCol="0">
            <a:spAutoFit/>
          </a:bodyPr>
          <a:lstStyle/>
          <a:p>
            <a:r>
              <a:rPr lang="zh-TW" altLang="en-US" sz="2205" b="1" dirty="0">
                <a:solidFill>
                  <a:srgbClr val="3A2B1E"/>
                </a:solidFill>
                <a:latin typeface="微軟正黑體" panose="020B0604030504040204" pitchFamily="34" charset="-120"/>
                <a:ea typeface="微軟正黑體" panose="020B0604030504040204" pitchFamily="34" charset="-120"/>
              </a:rPr>
              <a:t>簡歷</a:t>
            </a:r>
          </a:p>
        </p:txBody>
      </p:sp>
      <p:sp>
        <p:nvSpPr>
          <p:cNvPr id="10" name="矩形 9">
            <a:extLst>
              <a:ext uri="{FF2B5EF4-FFF2-40B4-BE49-F238E27FC236}">
                <a16:creationId xmlns:a16="http://schemas.microsoft.com/office/drawing/2014/main" xmlns="" id="{EB9C847E-E7AD-47AA-9DA9-EE8C42A72737}"/>
              </a:ext>
            </a:extLst>
          </p:cNvPr>
          <p:cNvSpPr/>
          <p:nvPr userDrawn="1"/>
        </p:nvSpPr>
        <p:spPr>
          <a:xfrm>
            <a:off x="5858838" y="5461636"/>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11" name="文字方塊 10">
            <a:extLst>
              <a:ext uri="{FF2B5EF4-FFF2-40B4-BE49-F238E27FC236}">
                <a16:creationId xmlns:a16="http://schemas.microsoft.com/office/drawing/2014/main" xmlns="" id="{76BB5069-C5A0-4BB6-A59D-FD7C169E0F53}"/>
              </a:ext>
            </a:extLst>
          </p:cNvPr>
          <p:cNvSpPr txBox="1"/>
          <p:nvPr userDrawn="1"/>
        </p:nvSpPr>
        <p:spPr>
          <a:xfrm>
            <a:off x="6025852" y="5398606"/>
            <a:ext cx="1313180" cy="431657"/>
          </a:xfrm>
          <a:prstGeom prst="rect">
            <a:avLst/>
          </a:prstGeom>
          <a:noFill/>
        </p:spPr>
        <p:txBody>
          <a:bodyPr wrap="none" rtlCol="0">
            <a:spAutoFit/>
          </a:bodyPr>
          <a:lstStyle/>
          <a:p>
            <a:r>
              <a:rPr lang="zh-TW" altLang="en-US" sz="2205" b="1" dirty="0">
                <a:solidFill>
                  <a:srgbClr val="3A2B1E"/>
                </a:solidFill>
                <a:latin typeface="微軟正黑體" panose="020B0604030504040204" pitchFamily="34" charset="-120"/>
                <a:ea typeface="微軟正黑體" panose="020B0604030504040204" pitchFamily="34" charset="-120"/>
              </a:rPr>
              <a:t>老師的話</a:t>
            </a:r>
          </a:p>
        </p:txBody>
      </p:sp>
      <p:sp>
        <p:nvSpPr>
          <p:cNvPr id="12" name="矩形: 圓角化對角角落 11">
            <a:extLst>
              <a:ext uri="{FF2B5EF4-FFF2-40B4-BE49-F238E27FC236}">
                <a16:creationId xmlns:a16="http://schemas.microsoft.com/office/drawing/2014/main" xmlns="" id="{3F5E39A6-3EE7-4E6D-9F65-9A33A12FCFF2}"/>
              </a:ext>
            </a:extLst>
          </p:cNvPr>
          <p:cNvSpPr/>
          <p:nvPr userDrawn="1"/>
        </p:nvSpPr>
        <p:spPr>
          <a:xfrm>
            <a:off x="5873679" y="4205572"/>
            <a:ext cx="6960359" cy="1130662"/>
          </a:xfrm>
          <a:prstGeom prst="round2DiagRect">
            <a:avLst>
              <a:gd name="adj1" fmla="val 0"/>
              <a:gd name="adj2" fmla="val 13437"/>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13" name="矩形: 圓角化對角角落 12">
            <a:extLst>
              <a:ext uri="{FF2B5EF4-FFF2-40B4-BE49-F238E27FC236}">
                <a16:creationId xmlns:a16="http://schemas.microsoft.com/office/drawing/2014/main" xmlns="" id="{1E02C150-6928-43C8-9EF1-8F94038B53A8}"/>
              </a:ext>
            </a:extLst>
          </p:cNvPr>
          <p:cNvSpPr/>
          <p:nvPr userDrawn="1"/>
        </p:nvSpPr>
        <p:spPr>
          <a:xfrm>
            <a:off x="5873679" y="785551"/>
            <a:ext cx="6960360" cy="2871846"/>
          </a:xfrm>
          <a:prstGeom prst="round2DiagRect">
            <a:avLst>
              <a:gd name="adj1" fmla="val 0"/>
              <a:gd name="adj2" fmla="val 9392"/>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14" name="矩形: 圓角化對角角落 13">
            <a:extLst>
              <a:ext uri="{FF2B5EF4-FFF2-40B4-BE49-F238E27FC236}">
                <a16:creationId xmlns:a16="http://schemas.microsoft.com/office/drawing/2014/main" xmlns="" id="{96B539B5-E910-41E4-B1F9-BB15F940DD5F}"/>
              </a:ext>
            </a:extLst>
          </p:cNvPr>
          <p:cNvSpPr/>
          <p:nvPr userDrawn="1"/>
        </p:nvSpPr>
        <p:spPr>
          <a:xfrm>
            <a:off x="5873677" y="5924457"/>
            <a:ext cx="6960359" cy="1103376"/>
          </a:xfrm>
          <a:prstGeom prst="round2DiagRect">
            <a:avLst>
              <a:gd name="adj1" fmla="val 0"/>
              <a:gd name="adj2" fmla="val 18611"/>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15" name="矩形: 圓角化對角角落 14">
            <a:extLst>
              <a:ext uri="{FF2B5EF4-FFF2-40B4-BE49-F238E27FC236}">
                <a16:creationId xmlns:a16="http://schemas.microsoft.com/office/drawing/2014/main" xmlns="" id="{C676AAFF-A260-4620-9326-EAE0BE19E396}"/>
              </a:ext>
            </a:extLst>
          </p:cNvPr>
          <p:cNvSpPr/>
          <p:nvPr userDrawn="1"/>
        </p:nvSpPr>
        <p:spPr>
          <a:xfrm>
            <a:off x="824119" y="1422134"/>
            <a:ext cx="3492454" cy="759956"/>
          </a:xfrm>
          <a:prstGeom prst="round2DiagRect">
            <a:avLst>
              <a:gd name="adj1" fmla="val 0"/>
              <a:gd name="adj2" fmla="val 27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16" name="文字方塊 15">
            <a:extLst>
              <a:ext uri="{FF2B5EF4-FFF2-40B4-BE49-F238E27FC236}">
                <a16:creationId xmlns:a16="http://schemas.microsoft.com/office/drawing/2014/main" xmlns="" id="{D7225A2F-F60E-403A-9DF9-AB96A948E698}"/>
              </a:ext>
            </a:extLst>
          </p:cNvPr>
          <p:cNvSpPr txBox="1"/>
          <p:nvPr userDrawn="1"/>
        </p:nvSpPr>
        <p:spPr>
          <a:xfrm>
            <a:off x="884026" y="1482557"/>
            <a:ext cx="3295661" cy="635110"/>
          </a:xfrm>
          <a:prstGeom prst="rect">
            <a:avLst/>
          </a:prstGeom>
          <a:solidFill>
            <a:schemeClr val="bg1"/>
          </a:solidFill>
        </p:spPr>
        <p:txBody>
          <a:bodyPr wrap="square" rtlCol="0">
            <a:spAutoFit/>
          </a:bodyPr>
          <a:lstStyle/>
          <a:p>
            <a:pPr algn="ctr"/>
            <a:r>
              <a:rPr lang="zh-TW" altLang="en-US" sz="3527" b="1" dirty="0">
                <a:solidFill>
                  <a:srgbClr val="85C46B"/>
                </a:solidFill>
                <a:latin typeface="微軟正黑體" panose="020B0604030504040204" pitchFamily="34" charset="-120"/>
                <a:ea typeface="微軟正黑體" panose="020B0604030504040204" pitchFamily="34" charset="-120"/>
              </a:rPr>
              <a:t>授課講師介紹</a:t>
            </a:r>
          </a:p>
        </p:txBody>
      </p:sp>
      <p:sp>
        <p:nvSpPr>
          <p:cNvPr id="17" name="矩形 16">
            <a:extLst>
              <a:ext uri="{FF2B5EF4-FFF2-40B4-BE49-F238E27FC236}">
                <a16:creationId xmlns:a16="http://schemas.microsoft.com/office/drawing/2014/main" xmlns="" id="{4D42EFAB-915B-40EA-94F4-A3FDC520F286}"/>
              </a:ext>
            </a:extLst>
          </p:cNvPr>
          <p:cNvSpPr/>
          <p:nvPr userDrawn="1"/>
        </p:nvSpPr>
        <p:spPr>
          <a:xfrm>
            <a:off x="834074" y="5496036"/>
            <a:ext cx="128332" cy="314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18" name="文字方塊 17">
            <a:extLst>
              <a:ext uri="{FF2B5EF4-FFF2-40B4-BE49-F238E27FC236}">
                <a16:creationId xmlns:a16="http://schemas.microsoft.com/office/drawing/2014/main" xmlns="" id="{43BA5F21-AE51-42A1-913A-15433B171AC8}"/>
              </a:ext>
            </a:extLst>
          </p:cNvPr>
          <p:cNvSpPr txBox="1"/>
          <p:nvPr userDrawn="1"/>
        </p:nvSpPr>
        <p:spPr>
          <a:xfrm>
            <a:off x="1001088" y="5433006"/>
            <a:ext cx="1313180" cy="431657"/>
          </a:xfrm>
          <a:prstGeom prst="rect">
            <a:avLst/>
          </a:prstGeom>
          <a:noFill/>
        </p:spPr>
        <p:txBody>
          <a:bodyPr wrap="none" rtlCol="0">
            <a:spAutoFit/>
          </a:bodyPr>
          <a:lstStyle/>
          <a:p>
            <a:r>
              <a:rPr lang="zh-TW" altLang="en-US" sz="2205" b="1" dirty="0">
                <a:solidFill>
                  <a:schemeClr val="bg1"/>
                </a:solidFill>
                <a:latin typeface="微軟正黑體" panose="020B0604030504040204" pitchFamily="34" charset="-120"/>
                <a:ea typeface="微軟正黑體" panose="020B0604030504040204" pitchFamily="34" charset="-120"/>
              </a:rPr>
              <a:t>聯絡方式</a:t>
            </a:r>
          </a:p>
        </p:txBody>
      </p:sp>
      <p:sp>
        <p:nvSpPr>
          <p:cNvPr id="19" name="文字方塊 18">
            <a:extLst>
              <a:ext uri="{FF2B5EF4-FFF2-40B4-BE49-F238E27FC236}">
                <a16:creationId xmlns:a16="http://schemas.microsoft.com/office/drawing/2014/main" xmlns="" id="{36DBC4A6-43BF-4F2B-A0C7-A65D34158580}"/>
              </a:ext>
            </a:extLst>
          </p:cNvPr>
          <p:cNvSpPr txBox="1"/>
          <p:nvPr userDrawn="1"/>
        </p:nvSpPr>
        <p:spPr>
          <a:xfrm>
            <a:off x="1095571" y="1482558"/>
            <a:ext cx="2947231" cy="567207"/>
          </a:xfrm>
          <a:prstGeom prst="rect">
            <a:avLst/>
          </a:prstGeom>
          <a:solidFill>
            <a:schemeClr val="bg1"/>
          </a:solidFill>
        </p:spPr>
        <p:txBody>
          <a:bodyPr wrap="square" rtlCol="0">
            <a:spAutoFit/>
          </a:bodyPr>
          <a:lstStyle/>
          <a:p>
            <a:pPr algn="ctr"/>
            <a:r>
              <a:rPr lang="zh-TW" altLang="en-US" sz="3086" b="1" dirty="0">
                <a:solidFill>
                  <a:srgbClr val="85C46B"/>
                </a:solidFill>
                <a:latin typeface="微軟正黑體" panose="020B0604030504040204" pitchFamily="34" charset="-120"/>
                <a:ea typeface="微軟正黑體" panose="020B0604030504040204" pitchFamily="34" charset="-120"/>
              </a:rPr>
              <a:t>授課講師介紹</a:t>
            </a:r>
          </a:p>
        </p:txBody>
      </p:sp>
      <p:sp>
        <p:nvSpPr>
          <p:cNvPr id="20" name="橢圓 19">
            <a:extLst>
              <a:ext uri="{FF2B5EF4-FFF2-40B4-BE49-F238E27FC236}">
                <a16:creationId xmlns:a16="http://schemas.microsoft.com/office/drawing/2014/main" xmlns="" id="{7DCAA924-DEFA-4EE1-BF59-37F515934EC0}"/>
              </a:ext>
            </a:extLst>
          </p:cNvPr>
          <p:cNvSpPr/>
          <p:nvPr userDrawn="1"/>
        </p:nvSpPr>
        <p:spPr>
          <a:xfrm>
            <a:off x="1517445" y="2290432"/>
            <a:ext cx="2021438" cy="2021385"/>
          </a:xfrm>
          <a:prstGeom prst="ellipse">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p>
        </p:txBody>
      </p:sp>
      <p:sp>
        <p:nvSpPr>
          <p:cNvPr id="21" name="文字版面配置區 4">
            <a:extLst>
              <a:ext uri="{FF2B5EF4-FFF2-40B4-BE49-F238E27FC236}">
                <a16:creationId xmlns:a16="http://schemas.microsoft.com/office/drawing/2014/main" xmlns="" id="{CB256599-C24A-4D55-AB64-1BCE0D2B53A4}"/>
              </a:ext>
            </a:extLst>
          </p:cNvPr>
          <p:cNvSpPr>
            <a:spLocks noGrp="1"/>
          </p:cNvSpPr>
          <p:nvPr>
            <p:ph type="body" sz="quarter" idx="12" hasCustomPrompt="1"/>
          </p:nvPr>
        </p:nvSpPr>
        <p:spPr>
          <a:xfrm>
            <a:off x="1094670" y="4547204"/>
            <a:ext cx="2836132" cy="594974"/>
          </a:xfrm>
          <a:prstGeom prst="rect">
            <a:avLst/>
          </a:prstGeom>
        </p:spPr>
        <p:txBody>
          <a:bodyPr/>
          <a:lstStyle>
            <a:lvl1pPr marL="0" marR="0" indent="0" algn="ctr" defTabSz="1007943" rtl="0" eaLnBrk="1" fontAlgn="auto" latinLnBrk="0" hangingPunct="1">
              <a:lnSpc>
                <a:spcPct val="90000"/>
              </a:lnSpc>
              <a:spcBef>
                <a:spcPts val="1102"/>
              </a:spcBef>
              <a:spcAft>
                <a:spcPts val="0"/>
              </a:spcAft>
              <a:buClrTx/>
              <a:buSzTx/>
              <a:buFont typeface="Arial" panose="020B0604020202020204" pitchFamily="34" charset="0"/>
              <a:buNone/>
              <a:tabLst/>
              <a:defRPr sz="3527" b="1">
                <a:solidFill>
                  <a:schemeClr val="bg1"/>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marL="0" marR="0" lvl="0" indent="0" algn="ctr" defTabSz="1007943" rtl="0" eaLnBrk="1" fontAlgn="auto" latinLnBrk="0" hangingPunct="1">
              <a:lnSpc>
                <a:spcPct val="90000"/>
              </a:lnSpc>
              <a:spcBef>
                <a:spcPts val="1102"/>
              </a:spcBef>
              <a:spcAft>
                <a:spcPts val="0"/>
              </a:spcAft>
              <a:buClrTx/>
              <a:buSzTx/>
              <a:buFont typeface="Arial" panose="020B0604020202020204" pitchFamily="34" charset="0"/>
              <a:buNone/>
              <a:tabLst/>
              <a:defRPr/>
            </a:pPr>
            <a:r>
              <a:rPr lang="zh-TW" altLang="en-US" dirty="0"/>
              <a:t>講師姓名</a:t>
            </a:r>
          </a:p>
        </p:txBody>
      </p:sp>
      <p:sp>
        <p:nvSpPr>
          <p:cNvPr id="22" name="文字版面配置區 11">
            <a:extLst>
              <a:ext uri="{FF2B5EF4-FFF2-40B4-BE49-F238E27FC236}">
                <a16:creationId xmlns:a16="http://schemas.microsoft.com/office/drawing/2014/main" xmlns="" id="{9A0C96CD-DF54-481E-9C98-573CF99DD060}"/>
              </a:ext>
            </a:extLst>
          </p:cNvPr>
          <p:cNvSpPr>
            <a:spLocks noGrp="1"/>
          </p:cNvSpPr>
          <p:nvPr>
            <p:ph type="body" sz="quarter" idx="13"/>
          </p:nvPr>
        </p:nvSpPr>
        <p:spPr>
          <a:xfrm>
            <a:off x="5923221" y="4237687"/>
            <a:ext cx="6760761" cy="1005226"/>
          </a:xfrm>
          <a:prstGeom prst="rect">
            <a:avLst/>
          </a:prstGeom>
        </p:spPr>
        <p:txBody>
          <a:bodyPr/>
          <a:lstStyle>
            <a:lvl1pPr marL="0" indent="0">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23" name="文字版面配置區 11">
            <a:extLst>
              <a:ext uri="{FF2B5EF4-FFF2-40B4-BE49-F238E27FC236}">
                <a16:creationId xmlns:a16="http://schemas.microsoft.com/office/drawing/2014/main" xmlns="" id="{5D47A2D7-6C3C-4BFD-B42B-D20CB544970D}"/>
              </a:ext>
            </a:extLst>
          </p:cNvPr>
          <p:cNvSpPr>
            <a:spLocks noGrp="1"/>
          </p:cNvSpPr>
          <p:nvPr>
            <p:ph type="body" sz="quarter" idx="14"/>
          </p:nvPr>
        </p:nvSpPr>
        <p:spPr>
          <a:xfrm>
            <a:off x="5923003" y="817013"/>
            <a:ext cx="6761028" cy="2739835"/>
          </a:xfrm>
          <a:prstGeom prst="rect">
            <a:avLst/>
          </a:prstGeom>
        </p:spPr>
        <p:txBody>
          <a:bodyPr/>
          <a:lstStyle>
            <a:lvl1pPr marL="0" indent="0">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24" name="文字版面配置區 11">
            <a:extLst>
              <a:ext uri="{FF2B5EF4-FFF2-40B4-BE49-F238E27FC236}">
                <a16:creationId xmlns:a16="http://schemas.microsoft.com/office/drawing/2014/main" xmlns="" id="{E188F831-45FA-41B7-B391-B14F806A5D04}"/>
              </a:ext>
            </a:extLst>
          </p:cNvPr>
          <p:cNvSpPr>
            <a:spLocks noGrp="1"/>
          </p:cNvSpPr>
          <p:nvPr>
            <p:ph type="body" sz="quarter" idx="15"/>
          </p:nvPr>
        </p:nvSpPr>
        <p:spPr>
          <a:xfrm>
            <a:off x="5923003" y="5968050"/>
            <a:ext cx="6756872" cy="990319"/>
          </a:xfrm>
          <a:prstGeom prst="rect">
            <a:avLst/>
          </a:prstGeom>
        </p:spPr>
        <p:txBody>
          <a:bodyPr/>
          <a:lstStyle>
            <a:lvl1pPr marL="0" indent="0">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25" name="文字版面配置區 11">
            <a:extLst>
              <a:ext uri="{FF2B5EF4-FFF2-40B4-BE49-F238E27FC236}">
                <a16:creationId xmlns:a16="http://schemas.microsoft.com/office/drawing/2014/main" xmlns="" id="{166DD242-FE0F-4EF6-B62E-21765B2DF095}"/>
              </a:ext>
            </a:extLst>
          </p:cNvPr>
          <p:cNvSpPr>
            <a:spLocks noGrp="1"/>
          </p:cNvSpPr>
          <p:nvPr>
            <p:ph type="body" sz="quarter" idx="16"/>
          </p:nvPr>
        </p:nvSpPr>
        <p:spPr>
          <a:xfrm>
            <a:off x="1001087" y="5897678"/>
            <a:ext cx="3478785" cy="1283011"/>
          </a:xfrm>
          <a:prstGeom prst="rect">
            <a:avLst/>
          </a:prstGeom>
        </p:spPr>
        <p:txBody>
          <a:bodyPr/>
          <a:lstStyle>
            <a:lvl1pPr marL="0" indent="0">
              <a:lnSpc>
                <a:spcPct val="100000"/>
              </a:lnSpc>
              <a:buNone/>
              <a:defRPr sz="1764" b="1">
                <a:solidFill>
                  <a:schemeClr val="bg1"/>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cxnSp>
        <p:nvCxnSpPr>
          <p:cNvPr id="26" name="直線接點 25">
            <a:extLst>
              <a:ext uri="{FF2B5EF4-FFF2-40B4-BE49-F238E27FC236}">
                <a16:creationId xmlns:a16="http://schemas.microsoft.com/office/drawing/2014/main" xmlns="" id="{216BAB9E-1A67-41DD-8FA9-4367FA60AD3D}"/>
              </a:ext>
            </a:extLst>
          </p:cNvPr>
          <p:cNvCxnSpPr/>
          <p:nvPr userDrawn="1"/>
        </p:nvCxnSpPr>
        <p:spPr>
          <a:xfrm>
            <a:off x="1001089" y="6269492"/>
            <a:ext cx="33154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xmlns="" id="{CF8E50B0-46FB-468E-8CFB-2A5664E70282}"/>
              </a:ext>
            </a:extLst>
          </p:cNvPr>
          <p:cNvCxnSpPr/>
          <p:nvPr userDrawn="1"/>
        </p:nvCxnSpPr>
        <p:spPr>
          <a:xfrm>
            <a:off x="1001089" y="6699664"/>
            <a:ext cx="33154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xmlns="" id="{E558FB23-853C-41C3-B28C-E7EA08476245}"/>
              </a:ext>
            </a:extLst>
          </p:cNvPr>
          <p:cNvCxnSpPr/>
          <p:nvPr userDrawn="1"/>
        </p:nvCxnSpPr>
        <p:spPr>
          <a:xfrm>
            <a:off x="1001089" y="7104217"/>
            <a:ext cx="33154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文字版面配置區 8">
            <a:extLst>
              <a:ext uri="{FF2B5EF4-FFF2-40B4-BE49-F238E27FC236}">
                <a16:creationId xmlns:a16="http://schemas.microsoft.com/office/drawing/2014/main" xmlns="" id="{8E8855C2-66BD-4DF5-B1AC-B186CD9DE867}"/>
              </a:ext>
            </a:extLst>
          </p:cNvPr>
          <p:cNvSpPr>
            <a:spLocks noGrp="1"/>
          </p:cNvSpPr>
          <p:nvPr>
            <p:ph type="body" sz="quarter" idx="19"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Tree>
    <p:extLst>
      <p:ext uri="{BB962C8B-B14F-4D97-AF65-F5344CB8AC3E}">
        <p14:creationId xmlns:p14="http://schemas.microsoft.com/office/powerpoint/2010/main" xmlns="" val="1420795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教材編寫者_2">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4BE6DA9E-9B26-4E0B-B5BE-8B8319F6DCEB}"/>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4" name="矩形: 圓角化對角角落 3">
            <a:extLst>
              <a:ext uri="{FF2B5EF4-FFF2-40B4-BE49-F238E27FC236}">
                <a16:creationId xmlns:a16="http://schemas.microsoft.com/office/drawing/2014/main" xmlns="" id="{36F9A349-73FC-4ED1-82F7-02CB214C0C73}"/>
              </a:ext>
            </a:extLst>
          </p:cNvPr>
          <p:cNvSpPr/>
          <p:nvPr userDrawn="1"/>
        </p:nvSpPr>
        <p:spPr>
          <a:xfrm>
            <a:off x="834074" y="1508464"/>
            <a:ext cx="3472544" cy="3755311"/>
          </a:xfrm>
          <a:prstGeom prst="round2DiagRect">
            <a:avLst>
              <a:gd name="adj1" fmla="val 2494"/>
              <a:gd name="adj2" fmla="val 2316"/>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5" name="矩形 4">
            <a:extLst>
              <a:ext uri="{FF2B5EF4-FFF2-40B4-BE49-F238E27FC236}">
                <a16:creationId xmlns:a16="http://schemas.microsoft.com/office/drawing/2014/main" xmlns="" id="{2009AF8E-4573-4ED4-B351-F0BF7E841196}"/>
              </a:ext>
            </a:extLst>
          </p:cNvPr>
          <p:cNvSpPr/>
          <p:nvPr userDrawn="1"/>
        </p:nvSpPr>
        <p:spPr>
          <a:xfrm>
            <a:off x="5858838" y="3754423"/>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6" name="文字方塊 5">
            <a:extLst>
              <a:ext uri="{FF2B5EF4-FFF2-40B4-BE49-F238E27FC236}">
                <a16:creationId xmlns:a16="http://schemas.microsoft.com/office/drawing/2014/main" xmlns="" id="{35B235CD-061B-489F-8520-41C19A38B4A8}"/>
              </a:ext>
            </a:extLst>
          </p:cNvPr>
          <p:cNvSpPr txBox="1"/>
          <p:nvPr userDrawn="1"/>
        </p:nvSpPr>
        <p:spPr>
          <a:xfrm>
            <a:off x="6025852" y="3691393"/>
            <a:ext cx="748923" cy="431657"/>
          </a:xfrm>
          <a:prstGeom prst="rect">
            <a:avLst/>
          </a:prstGeom>
          <a:noFill/>
        </p:spPr>
        <p:txBody>
          <a:bodyPr wrap="none" rtlCol="0">
            <a:spAutoFit/>
          </a:bodyPr>
          <a:lstStyle/>
          <a:p>
            <a:r>
              <a:rPr lang="zh-TW" altLang="en-US" sz="2205" b="1" dirty="0">
                <a:solidFill>
                  <a:srgbClr val="3A2B1E"/>
                </a:solidFill>
                <a:latin typeface="微軟正黑體" panose="020B0604030504040204" pitchFamily="34" charset="-120"/>
                <a:ea typeface="微軟正黑體" panose="020B0604030504040204" pitchFamily="34" charset="-120"/>
              </a:rPr>
              <a:t>專長</a:t>
            </a:r>
          </a:p>
        </p:txBody>
      </p:sp>
      <p:sp>
        <p:nvSpPr>
          <p:cNvPr id="7" name="矩形 6">
            <a:extLst>
              <a:ext uri="{FF2B5EF4-FFF2-40B4-BE49-F238E27FC236}">
                <a16:creationId xmlns:a16="http://schemas.microsoft.com/office/drawing/2014/main" xmlns="" id="{A9B224A2-ABF1-455E-AE1A-8037D47425CE}"/>
              </a:ext>
            </a:extLst>
          </p:cNvPr>
          <p:cNvSpPr/>
          <p:nvPr userDrawn="1"/>
        </p:nvSpPr>
        <p:spPr>
          <a:xfrm>
            <a:off x="5858838" y="312222"/>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8" name="文字方塊 7">
            <a:extLst>
              <a:ext uri="{FF2B5EF4-FFF2-40B4-BE49-F238E27FC236}">
                <a16:creationId xmlns:a16="http://schemas.microsoft.com/office/drawing/2014/main" xmlns="" id="{221FBA7F-2E9B-405E-9537-B5F52A95EBB2}"/>
              </a:ext>
            </a:extLst>
          </p:cNvPr>
          <p:cNvSpPr txBox="1"/>
          <p:nvPr userDrawn="1"/>
        </p:nvSpPr>
        <p:spPr>
          <a:xfrm>
            <a:off x="6025852" y="249192"/>
            <a:ext cx="748923" cy="431657"/>
          </a:xfrm>
          <a:prstGeom prst="rect">
            <a:avLst/>
          </a:prstGeom>
          <a:noFill/>
        </p:spPr>
        <p:txBody>
          <a:bodyPr wrap="none" rtlCol="0">
            <a:spAutoFit/>
          </a:bodyPr>
          <a:lstStyle/>
          <a:p>
            <a:r>
              <a:rPr lang="zh-TW" altLang="en-US" sz="2205" b="1" dirty="0">
                <a:solidFill>
                  <a:srgbClr val="3A2B1E"/>
                </a:solidFill>
                <a:latin typeface="微軟正黑體" panose="020B0604030504040204" pitchFamily="34" charset="-120"/>
                <a:ea typeface="微軟正黑體" panose="020B0604030504040204" pitchFamily="34" charset="-120"/>
              </a:rPr>
              <a:t>簡歷</a:t>
            </a:r>
          </a:p>
        </p:txBody>
      </p:sp>
      <p:sp>
        <p:nvSpPr>
          <p:cNvPr id="9" name="矩形 8">
            <a:extLst>
              <a:ext uri="{FF2B5EF4-FFF2-40B4-BE49-F238E27FC236}">
                <a16:creationId xmlns:a16="http://schemas.microsoft.com/office/drawing/2014/main" xmlns="" id="{A1D96534-C249-4BF3-AF4C-69258B88A2D3}"/>
              </a:ext>
            </a:extLst>
          </p:cNvPr>
          <p:cNvSpPr/>
          <p:nvPr userDrawn="1"/>
        </p:nvSpPr>
        <p:spPr>
          <a:xfrm>
            <a:off x="5858838" y="5461636"/>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10" name="文字方塊 9">
            <a:extLst>
              <a:ext uri="{FF2B5EF4-FFF2-40B4-BE49-F238E27FC236}">
                <a16:creationId xmlns:a16="http://schemas.microsoft.com/office/drawing/2014/main" xmlns="" id="{AF2F3FD1-B3F2-4D4C-B28D-5FC3B5B8FFA5}"/>
              </a:ext>
            </a:extLst>
          </p:cNvPr>
          <p:cNvSpPr txBox="1"/>
          <p:nvPr userDrawn="1"/>
        </p:nvSpPr>
        <p:spPr>
          <a:xfrm>
            <a:off x="6025852" y="5398606"/>
            <a:ext cx="1313180" cy="431657"/>
          </a:xfrm>
          <a:prstGeom prst="rect">
            <a:avLst/>
          </a:prstGeom>
          <a:noFill/>
        </p:spPr>
        <p:txBody>
          <a:bodyPr wrap="none" rtlCol="0">
            <a:spAutoFit/>
          </a:bodyPr>
          <a:lstStyle/>
          <a:p>
            <a:r>
              <a:rPr lang="zh-TW" altLang="en-US" sz="2205" b="1" dirty="0">
                <a:solidFill>
                  <a:srgbClr val="3A2B1E"/>
                </a:solidFill>
                <a:latin typeface="微軟正黑體" panose="020B0604030504040204" pitchFamily="34" charset="-120"/>
                <a:ea typeface="微軟正黑體" panose="020B0604030504040204" pitchFamily="34" charset="-120"/>
              </a:rPr>
              <a:t>老師的話</a:t>
            </a:r>
          </a:p>
        </p:txBody>
      </p:sp>
      <p:sp>
        <p:nvSpPr>
          <p:cNvPr id="11" name="矩形: 圓角化對角角落 10">
            <a:extLst>
              <a:ext uri="{FF2B5EF4-FFF2-40B4-BE49-F238E27FC236}">
                <a16:creationId xmlns:a16="http://schemas.microsoft.com/office/drawing/2014/main" xmlns="" id="{A56F41AC-1427-40E9-BAAF-3FDEBA5E2683}"/>
              </a:ext>
            </a:extLst>
          </p:cNvPr>
          <p:cNvSpPr/>
          <p:nvPr userDrawn="1"/>
        </p:nvSpPr>
        <p:spPr>
          <a:xfrm>
            <a:off x="5873679" y="4205572"/>
            <a:ext cx="6960359" cy="1130662"/>
          </a:xfrm>
          <a:prstGeom prst="round2DiagRect">
            <a:avLst>
              <a:gd name="adj1" fmla="val 0"/>
              <a:gd name="adj2" fmla="val 13437"/>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12" name="矩形: 圓角化對角角落 11">
            <a:extLst>
              <a:ext uri="{FF2B5EF4-FFF2-40B4-BE49-F238E27FC236}">
                <a16:creationId xmlns:a16="http://schemas.microsoft.com/office/drawing/2014/main" xmlns="" id="{8997C6CB-4DEB-48D9-9BEE-91C629E1F664}"/>
              </a:ext>
            </a:extLst>
          </p:cNvPr>
          <p:cNvSpPr/>
          <p:nvPr userDrawn="1"/>
        </p:nvSpPr>
        <p:spPr>
          <a:xfrm>
            <a:off x="5873679" y="785551"/>
            <a:ext cx="6960360" cy="2871846"/>
          </a:xfrm>
          <a:prstGeom prst="round2DiagRect">
            <a:avLst>
              <a:gd name="adj1" fmla="val 0"/>
              <a:gd name="adj2" fmla="val 9392"/>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13" name="矩形: 圓角化對角角落 12">
            <a:extLst>
              <a:ext uri="{FF2B5EF4-FFF2-40B4-BE49-F238E27FC236}">
                <a16:creationId xmlns:a16="http://schemas.microsoft.com/office/drawing/2014/main" xmlns="" id="{733D31DB-ABBC-4705-BC51-9DB39478ECBC}"/>
              </a:ext>
            </a:extLst>
          </p:cNvPr>
          <p:cNvSpPr/>
          <p:nvPr userDrawn="1"/>
        </p:nvSpPr>
        <p:spPr>
          <a:xfrm>
            <a:off x="5873677" y="5924457"/>
            <a:ext cx="6960359" cy="1103376"/>
          </a:xfrm>
          <a:prstGeom prst="round2DiagRect">
            <a:avLst>
              <a:gd name="adj1" fmla="val 0"/>
              <a:gd name="adj2" fmla="val 18611"/>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14" name="矩形: 圓角化對角角落 13">
            <a:extLst>
              <a:ext uri="{FF2B5EF4-FFF2-40B4-BE49-F238E27FC236}">
                <a16:creationId xmlns:a16="http://schemas.microsoft.com/office/drawing/2014/main" xmlns="" id="{03CE23A3-93A8-406D-B726-E2BF3BEB5A50}"/>
              </a:ext>
            </a:extLst>
          </p:cNvPr>
          <p:cNvSpPr/>
          <p:nvPr userDrawn="1"/>
        </p:nvSpPr>
        <p:spPr>
          <a:xfrm>
            <a:off x="824119" y="1422134"/>
            <a:ext cx="3492454" cy="759956"/>
          </a:xfrm>
          <a:prstGeom prst="round2DiagRect">
            <a:avLst>
              <a:gd name="adj1" fmla="val 0"/>
              <a:gd name="adj2" fmla="val 27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15" name="文字方塊 14">
            <a:extLst>
              <a:ext uri="{FF2B5EF4-FFF2-40B4-BE49-F238E27FC236}">
                <a16:creationId xmlns:a16="http://schemas.microsoft.com/office/drawing/2014/main" xmlns="" id="{40722BDF-8F70-48AA-8270-3AAE25E68371}"/>
              </a:ext>
            </a:extLst>
          </p:cNvPr>
          <p:cNvSpPr txBox="1"/>
          <p:nvPr userDrawn="1"/>
        </p:nvSpPr>
        <p:spPr>
          <a:xfrm>
            <a:off x="884026" y="1482557"/>
            <a:ext cx="3295661" cy="635110"/>
          </a:xfrm>
          <a:prstGeom prst="rect">
            <a:avLst/>
          </a:prstGeom>
          <a:solidFill>
            <a:schemeClr val="bg1"/>
          </a:solidFill>
        </p:spPr>
        <p:txBody>
          <a:bodyPr wrap="square" rtlCol="0">
            <a:spAutoFit/>
          </a:bodyPr>
          <a:lstStyle/>
          <a:p>
            <a:pPr algn="ctr"/>
            <a:r>
              <a:rPr lang="zh-TW" altLang="en-US" sz="3527" b="1" dirty="0">
                <a:solidFill>
                  <a:srgbClr val="85C46B"/>
                </a:solidFill>
                <a:latin typeface="微軟正黑體" panose="020B0604030504040204" pitchFamily="34" charset="-120"/>
                <a:ea typeface="微軟正黑體" panose="020B0604030504040204" pitchFamily="34" charset="-120"/>
              </a:rPr>
              <a:t>授課講師介紹</a:t>
            </a:r>
          </a:p>
        </p:txBody>
      </p:sp>
      <p:sp>
        <p:nvSpPr>
          <p:cNvPr id="16" name="矩形 15">
            <a:extLst>
              <a:ext uri="{FF2B5EF4-FFF2-40B4-BE49-F238E27FC236}">
                <a16:creationId xmlns:a16="http://schemas.microsoft.com/office/drawing/2014/main" xmlns="" id="{15ED5238-B103-40E6-A1AB-FE011F031391}"/>
              </a:ext>
            </a:extLst>
          </p:cNvPr>
          <p:cNvSpPr/>
          <p:nvPr userDrawn="1"/>
        </p:nvSpPr>
        <p:spPr>
          <a:xfrm>
            <a:off x="834074" y="5496036"/>
            <a:ext cx="128332" cy="314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17" name="文字方塊 16">
            <a:extLst>
              <a:ext uri="{FF2B5EF4-FFF2-40B4-BE49-F238E27FC236}">
                <a16:creationId xmlns:a16="http://schemas.microsoft.com/office/drawing/2014/main" xmlns="" id="{A6B7FEEA-CDB3-4811-A6D6-6FBA5A91BF52}"/>
              </a:ext>
            </a:extLst>
          </p:cNvPr>
          <p:cNvSpPr txBox="1"/>
          <p:nvPr userDrawn="1"/>
        </p:nvSpPr>
        <p:spPr>
          <a:xfrm>
            <a:off x="1001088" y="5433006"/>
            <a:ext cx="1313180" cy="431657"/>
          </a:xfrm>
          <a:prstGeom prst="rect">
            <a:avLst/>
          </a:prstGeom>
          <a:noFill/>
        </p:spPr>
        <p:txBody>
          <a:bodyPr wrap="none" rtlCol="0">
            <a:spAutoFit/>
          </a:bodyPr>
          <a:lstStyle/>
          <a:p>
            <a:r>
              <a:rPr lang="zh-TW" altLang="en-US" sz="2205" b="1" dirty="0">
                <a:solidFill>
                  <a:schemeClr val="bg1"/>
                </a:solidFill>
                <a:latin typeface="微軟正黑體" panose="020B0604030504040204" pitchFamily="34" charset="-120"/>
                <a:ea typeface="微軟正黑體" panose="020B0604030504040204" pitchFamily="34" charset="-120"/>
              </a:rPr>
              <a:t>聯絡方式</a:t>
            </a:r>
          </a:p>
        </p:txBody>
      </p:sp>
      <p:sp>
        <p:nvSpPr>
          <p:cNvPr id="18" name="文字方塊 17">
            <a:extLst>
              <a:ext uri="{FF2B5EF4-FFF2-40B4-BE49-F238E27FC236}">
                <a16:creationId xmlns:a16="http://schemas.microsoft.com/office/drawing/2014/main" xmlns="" id="{B8107426-AE34-489D-B39B-99F63F38266A}"/>
              </a:ext>
            </a:extLst>
          </p:cNvPr>
          <p:cNvSpPr txBox="1"/>
          <p:nvPr userDrawn="1"/>
        </p:nvSpPr>
        <p:spPr>
          <a:xfrm>
            <a:off x="1095571" y="1482558"/>
            <a:ext cx="2947231" cy="567207"/>
          </a:xfrm>
          <a:prstGeom prst="rect">
            <a:avLst/>
          </a:prstGeom>
          <a:solidFill>
            <a:schemeClr val="bg1"/>
          </a:solidFill>
        </p:spPr>
        <p:txBody>
          <a:bodyPr wrap="square" rtlCol="0">
            <a:spAutoFit/>
          </a:bodyPr>
          <a:lstStyle/>
          <a:p>
            <a:pPr algn="ctr"/>
            <a:r>
              <a:rPr lang="zh-TW" altLang="en-US" sz="3086" b="1" dirty="0">
                <a:solidFill>
                  <a:srgbClr val="85C46B"/>
                </a:solidFill>
                <a:latin typeface="微軟正黑體" panose="020B0604030504040204" pitchFamily="34" charset="-120"/>
                <a:ea typeface="微軟正黑體" panose="020B0604030504040204" pitchFamily="34" charset="-120"/>
              </a:rPr>
              <a:t>教材編寫者</a:t>
            </a:r>
          </a:p>
        </p:txBody>
      </p:sp>
      <p:sp>
        <p:nvSpPr>
          <p:cNvPr id="19" name="橢圓 18">
            <a:extLst>
              <a:ext uri="{FF2B5EF4-FFF2-40B4-BE49-F238E27FC236}">
                <a16:creationId xmlns:a16="http://schemas.microsoft.com/office/drawing/2014/main" xmlns="" id="{C2B5114F-EC72-4B88-8877-267E556A7BC1}"/>
              </a:ext>
            </a:extLst>
          </p:cNvPr>
          <p:cNvSpPr/>
          <p:nvPr userDrawn="1"/>
        </p:nvSpPr>
        <p:spPr>
          <a:xfrm>
            <a:off x="1517445" y="2290432"/>
            <a:ext cx="2021438" cy="2021385"/>
          </a:xfrm>
          <a:prstGeom prst="ellipse">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p>
        </p:txBody>
      </p:sp>
      <p:sp>
        <p:nvSpPr>
          <p:cNvPr id="20" name="文字版面配置區 4">
            <a:extLst>
              <a:ext uri="{FF2B5EF4-FFF2-40B4-BE49-F238E27FC236}">
                <a16:creationId xmlns:a16="http://schemas.microsoft.com/office/drawing/2014/main" xmlns="" id="{2B6288E1-0866-473C-9758-B614275F4A55}"/>
              </a:ext>
            </a:extLst>
          </p:cNvPr>
          <p:cNvSpPr>
            <a:spLocks noGrp="1"/>
          </p:cNvSpPr>
          <p:nvPr>
            <p:ph type="body" sz="quarter" idx="12" hasCustomPrompt="1"/>
          </p:nvPr>
        </p:nvSpPr>
        <p:spPr>
          <a:xfrm>
            <a:off x="1094670" y="4547204"/>
            <a:ext cx="2836132" cy="594974"/>
          </a:xfrm>
          <a:prstGeom prst="rect">
            <a:avLst/>
          </a:prstGeom>
        </p:spPr>
        <p:txBody>
          <a:bodyPr/>
          <a:lstStyle>
            <a:lvl1pPr marL="0" indent="0" algn="ctr">
              <a:buNone/>
              <a:defRPr sz="3527" b="1">
                <a:solidFill>
                  <a:schemeClr val="bg1"/>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講師姓名</a:t>
            </a:r>
          </a:p>
        </p:txBody>
      </p:sp>
      <p:sp>
        <p:nvSpPr>
          <p:cNvPr id="21" name="文字版面配置區 11">
            <a:extLst>
              <a:ext uri="{FF2B5EF4-FFF2-40B4-BE49-F238E27FC236}">
                <a16:creationId xmlns:a16="http://schemas.microsoft.com/office/drawing/2014/main" xmlns="" id="{FAB8A04F-9696-4243-BB98-22305523C77C}"/>
              </a:ext>
            </a:extLst>
          </p:cNvPr>
          <p:cNvSpPr>
            <a:spLocks noGrp="1"/>
          </p:cNvSpPr>
          <p:nvPr>
            <p:ph type="body" sz="quarter" idx="13"/>
          </p:nvPr>
        </p:nvSpPr>
        <p:spPr>
          <a:xfrm>
            <a:off x="5923221" y="4237687"/>
            <a:ext cx="6760761" cy="1005226"/>
          </a:xfrm>
          <a:prstGeom prst="rect">
            <a:avLst/>
          </a:prstGeom>
        </p:spPr>
        <p:txBody>
          <a:bodyPr/>
          <a:lstStyle>
            <a:lvl1pPr marL="0" indent="0">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22" name="文字版面配置區 11">
            <a:extLst>
              <a:ext uri="{FF2B5EF4-FFF2-40B4-BE49-F238E27FC236}">
                <a16:creationId xmlns:a16="http://schemas.microsoft.com/office/drawing/2014/main" xmlns="" id="{81F8CED3-5ED4-4CC1-8E56-A6D96E0D9509}"/>
              </a:ext>
            </a:extLst>
          </p:cNvPr>
          <p:cNvSpPr>
            <a:spLocks noGrp="1"/>
          </p:cNvSpPr>
          <p:nvPr>
            <p:ph type="body" sz="quarter" idx="14"/>
          </p:nvPr>
        </p:nvSpPr>
        <p:spPr>
          <a:xfrm>
            <a:off x="5923003" y="817013"/>
            <a:ext cx="6761028" cy="2739835"/>
          </a:xfrm>
          <a:prstGeom prst="rect">
            <a:avLst/>
          </a:prstGeom>
        </p:spPr>
        <p:txBody>
          <a:bodyPr/>
          <a:lstStyle>
            <a:lvl1pPr marL="0" indent="0">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23" name="文字版面配置區 11">
            <a:extLst>
              <a:ext uri="{FF2B5EF4-FFF2-40B4-BE49-F238E27FC236}">
                <a16:creationId xmlns:a16="http://schemas.microsoft.com/office/drawing/2014/main" xmlns="" id="{C82A69DF-9F5F-40A0-903B-A42EE9BF0CD7}"/>
              </a:ext>
            </a:extLst>
          </p:cNvPr>
          <p:cNvSpPr>
            <a:spLocks noGrp="1"/>
          </p:cNvSpPr>
          <p:nvPr>
            <p:ph type="body" sz="quarter" idx="15"/>
          </p:nvPr>
        </p:nvSpPr>
        <p:spPr>
          <a:xfrm>
            <a:off x="5923003" y="5968050"/>
            <a:ext cx="6756872" cy="990319"/>
          </a:xfrm>
          <a:prstGeom prst="rect">
            <a:avLst/>
          </a:prstGeom>
        </p:spPr>
        <p:txBody>
          <a:bodyPr/>
          <a:lstStyle>
            <a:lvl1pPr marL="0" indent="0">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24" name="文字版面配置區 11">
            <a:extLst>
              <a:ext uri="{FF2B5EF4-FFF2-40B4-BE49-F238E27FC236}">
                <a16:creationId xmlns:a16="http://schemas.microsoft.com/office/drawing/2014/main" xmlns="" id="{23CCD3AE-E9AF-4D6F-A95B-CC81F93E23D1}"/>
              </a:ext>
            </a:extLst>
          </p:cNvPr>
          <p:cNvSpPr>
            <a:spLocks noGrp="1"/>
          </p:cNvSpPr>
          <p:nvPr>
            <p:ph type="body" sz="quarter" idx="16"/>
          </p:nvPr>
        </p:nvSpPr>
        <p:spPr>
          <a:xfrm>
            <a:off x="1001087" y="5897678"/>
            <a:ext cx="3478785" cy="1283011"/>
          </a:xfrm>
          <a:prstGeom prst="rect">
            <a:avLst/>
          </a:prstGeom>
        </p:spPr>
        <p:txBody>
          <a:bodyPr/>
          <a:lstStyle>
            <a:lvl1pPr marL="0" indent="0">
              <a:lnSpc>
                <a:spcPct val="100000"/>
              </a:lnSpc>
              <a:buNone/>
              <a:defRPr sz="1764" b="1">
                <a:solidFill>
                  <a:schemeClr val="bg1"/>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cxnSp>
        <p:nvCxnSpPr>
          <p:cNvPr id="25" name="直線接點 24">
            <a:extLst>
              <a:ext uri="{FF2B5EF4-FFF2-40B4-BE49-F238E27FC236}">
                <a16:creationId xmlns:a16="http://schemas.microsoft.com/office/drawing/2014/main" xmlns="" id="{27750BCC-B119-42ED-A529-47BE5EF69487}"/>
              </a:ext>
            </a:extLst>
          </p:cNvPr>
          <p:cNvCxnSpPr/>
          <p:nvPr userDrawn="1"/>
        </p:nvCxnSpPr>
        <p:spPr>
          <a:xfrm>
            <a:off x="1001089" y="6269492"/>
            <a:ext cx="33154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xmlns="" id="{C7EC6D6E-A76D-434D-BC30-3B1EBA75A8A0}"/>
              </a:ext>
            </a:extLst>
          </p:cNvPr>
          <p:cNvCxnSpPr/>
          <p:nvPr userDrawn="1"/>
        </p:nvCxnSpPr>
        <p:spPr>
          <a:xfrm>
            <a:off x="1001089" y="6699664"/>
            <a:ext cx="33154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xmlns="" id="{6F12367C-D930-46FB-A906-3FAB11F308E2}"/>
              </a:ext>
            </a:extLst>
          </p:cNvPr>
          <p:cNvCxnSpPr/>
          <p:nvPr userDrawn="1"/>
        </p:nvCxnSpPr>
        <p:spPr>
          <a:xfrm>
            <a:off x="1001089" y="7104217"/>
            <a:ext cx="33154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字版面配置區 8">
            <a:extLst>
              <a:ext uri="{FF2B5EF4-FFF2-40B4-BE49-F238E27FC236}">
                <a16:creationId xmlns:a16="http://schemas.microsoft.com/office/drawing/2014/main" xmlns="" id="{124A2A54-239C-45E8-B2FC-5D7E6945B2AE}"/>
              </a:ext>
            </a:extLst>
          </p:cNvPr>
          <p:cNvSpPr>
            <a:spLocks noGrp="1"/>
          </p:cNvSpPr>
          <p:nvPr>
            <p:ph type="body" sz="quarter" idx="19"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Tree>
    <p:extLst>
      <p:ext uri="{BB962C8B-B14F-4D97-AF65-F5344CB8AC3E}">
        <p14:creationId xmlns:p14="http://schemas.microsoft.com/office/powerpoint/2010/main" xmlns="" val="1946072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授課講師介紹_3-1">
    <p:spTree>
      <p:nvGrpSpPr>
        <p:cNvPr id="1" name=""/>
        <p:cNvGrpSpPr/>
        <p:nvPr/>
      </p:nvGrpSpPr>
      <p:grpSpPr>
        <a:xfrm>
          <a:off x="0" y="0"/>
          <a:ext cx="0" cy="0"/>
          <a:chOff x="0" y="0"/>
          <a:chExt cx="0" cy="0"/>
        </a:xfrm>
      </p:grpSpPr>
      <p:pic>
        <p:nvPicPr>
          <p:cNvPr id="26" name="圖片 25">
            <a:extLst>
              <a:ext uri="{FF2B5EF4-FFF2-40B4-BE49-F238E27FC236}">
                <a16:creationId xmlns:a16="http://schemas.microsoft.com/office/drawing/2014/main" xmlns="" id="{3A613176-D5E0-4C0B-B719-001D2DE491E3}"/>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3" name="矩形: 圓角化對角角落 2">
            <a:extLst>
              <a:ext uri="{FF2B5EF4-FFF2-40B4-BE49-F238E27FC236}">
                <a16:creationId xmlns:a16="http://schemas.microsoft.com/office/drawing/2014/main" xmlns="" id="{EF14822E-0F9A-4576-A82E-B7E89F83B5AE}"/>
              </a:ext>
            </a:extLst>
          </p:cNvPr>
          <p:cNvSpPr/>
          <p:nvPr userDrawn="1"/>
        </p:nvSpPr>
        <p:spPr>
          <a:xfrm>
            <a:off x="4769324" y="374166"/>
            <a:ext cx="4080350" cy="759956"/>
          </a:xfrm>
          <a:prstGeom prst="round2DiagRect">
            <a:avLst>
              <a:gd name="adj1" fmla="val 0"/>
              <a:gd name="adj2" fmla="val 27119"/>
            </a:avLst>
          </a:prstGeom>
          <a:gradFill flip="none" rotWithShape="1">
            <a:gsLst>
              <a:gs pos="0">
                <a:srgbClr val="A8C459"/>
              </a:gs>
              <a:gs pos="100000">
                <a:srgbClr val="85C46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4" name="文字方塊 3">
            <a:extLst>
              <a:ext uri="{FF2B5EF4-FFF2-40B4-BE49-F238E27FC236}">
                <a16:creationId xmlns:a16="http://schemas.microsoft.com/office/drawing/2014/main" xmlns="" id="{3006B9A2-BBA9-4572-873E-4585D44AA281}"/>
              </a:ext>
            </a:extLst>
          </p:cNvPr>
          <p:cNvSpPr txBox="1"/>
          <p:nvPr userDrawn="1"/>
        </p:nvSpPr>
        <p:spPr>
          <a:xfrm>
            <a:off x="5020564" y="414021"/>
            <a:ext cx="3413782" cy="635110"/>
          </a:xfrm>
          <a:prstGeom prst="rect">
            <a:avLst/>
          </a:prstGeom>
          <a:noFill/>
        </p:spPr>
        <p:txBody>
          <a:bodyPr wrap="square" rtlCol="0">
            <a:spAutoFit/>
          </a:bodyPr>
          <a:lstStyle/>
          <a:p>
            <a:pPr algn="ctr"/>
            <a:r>
              <a:rPr lang="zh-TW" altLang="en-US" sz="3527" b="1" dirty="0">
                <a:solidFill>
                  <a:schemeClr val="bg1"/>
                </a:solidFill>
                <a:latin typeface="微軟正黑體" panose="020B0604030504040204" pitchFamily="34" charset="-120"/>
                <a:ea typeface="微軟正黑體" panose="020B0604030504040204" pitchFamily="34" charset="-120"/>
              </a:rPr>
              <a:t>授課講師介紹</a:t>
            </a:r>
          </a:p>
        </p:txBody>
      </p:sp>
      <p:sp>
        <p:nvSpPr>
          <p:cNvPr id="5" name="文字方塊 4">
            <a:extLst>
              <a:ext uri="{FF2B5EF4-FFF2-40B4-BE49-F238E27FC236}">
                <a16:creationId xmlns:a16="http://schemas.microsoft.com/office/drawing/2014/main" xmlns="" id="{4562529D-964D-431A-A8D8-29110E48CD59}"/>
              </a:ext>
            </a:extLst>
          </p:cNvPr>
          <p:cNvSpPr txBox="1"/>
          <p:nvPr userDrawn="1"/>
        </p:nvSpPr>
        <p:spPr>
          <a:xfrm>
            <a:off x="4102728" y="1409514"/>
            <a:ext cx="1313180" cy="431657"/>
          </a:xfrm>
          <a:prstGeom prst="rect">
            <a:avLst/>
          </a:prstGeom>
          <a:noFill/>
        </p:spPr>
        <p:txBody>
          <a:bodyPr wrap="none" rtlCol="0">
            <a:spAutoFit/>
          </a:bodyPr>
          <a:lstStyle/>
          <a:p>
            <a:r>
              <a:rPr lang="zh-TW" altLang="en-US" sz="2205" b="1" dirty="0">
                <a:solidFill>
                  <a:schemeClr val="tx1">
                    <a:lumMod val="85000"/>
                    <a:lumOff val="15000"/>
                  </a:schemeClr>
                </a:solidFill>
                <a:latin typeface="微軟正黑體" panose="020B0604030504040204" pitchFamily="34" charset="-120"/>
                <a:ea typeface="微軟正黑體" panose="020B0604030504040204" pitchFamily="34" charset="-120"/>
              </a:rPr>
              <a:t>授課講師</a:t>
            </a:r>
          </a:p>
        </p:txBody>
      </p:sp>
      <p:sp>
        <p:nvSpPr>
          <p:cNvPr id="6" name="矩形 5">
            <a:extLst>
              <a:ext uri="{FF2B5EF4-FFF2-40B4-BE49-F238E27FC236}">
                <a16:creationId xmlns:a16="http://schemas.microsoft.com/office/drawing/2014/main" xmlns="" id="{9CA9B457-2657-4187-B928-509F62667BBC}"/>
              </a:ext>
            </a:extLst>
          </p:cNvPr>
          <p:cNvSpPr/>
          <p:nvPr userDrawn="1"/>
        </p:nvSpPr>
        <p:spPr>
          <a:xfrm>
            <a:off x="1312098" y="2991719"/>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7" name="文字方塊 6">
            <a:extLst>
              <a:ext uri="{FF2B5EF4-FFF2-40B4-BE49-F238E27FC236}">
                <a16:creationId xmlns:a16="http://schemas.microsoft.com/office/drawing/2014/main" xmlns="" id="{D59E1A69-A0E2-427D-A955-7421B5A1AC25}"/>
              </a:ext>
            </a:extLst>
          </p:cNvPr>
          <p:cNvSpPr txBox="1"/>
          <p:nvPr userDrawn="1"/>
        </p:nvSpPr>
        <p:spPr>
          <a:xfrm>
            <a:off x="1510220" y="2928689"/>
            <a:ext cx="748923" cy="431657"/>
          </a:xfrm>
          <a:prstGeom prst="rect">
            <a:avLst/>
          </a:prstGeom>
          <a:noFill/>
        </p:spPr>
        <p:txBody>
          <a:bodyPr wrap="none" rtlCol="0">
            <a:spAutoFit/>
          </a:bodyPr>
          <a:lstStyle/>
          <a:p>
            <a:r>
              <a:rPr lang="zh-TW" altLang="en-US" sz="2205" b="1" dirty="0">
                <a:solidFill>
                  <a:schemeClr val="tx1">
                    <a:lumMod val="85000"/>
                    <a:lumOff val="15000"/>
                  </a:schemeClr>
                </a:solidFill>
                <a:latin typeface="微軟正黑體" panose="020B0604030504040204" pitchFamily="34" charset="-120"/>
                <a:ea typeface="微軟正黑體" panose="020B0604030504040204" pitchFamily="34" charset="-120"/>
              </a:rPr>
              <a:t>簡歷</a:t>
            </a:r>
          </a:p>
        </p:txBody>
      </p:sp>
      <p:sp>
        <p:nvSpPr>
          <p:cNvPr id="8" name="矩形 7">
            <a:extLst>
              <a:ext uri="{FF2B5EF4-FFF2-40B4-BE49-F238E27FC236}">
                <a16:creationId xmlns:a16="http://schemas.microsoft.com/office/drawing/2014/main" xmlns="" id="{B067F28A-CC7A-425B-9428-B863DC7D7ACB}"/>
              </a:ext>
            </a:extLst>
          </p:cNvPr>
          <p:cNvSpPr/>
          <p:nvPr userDrawn="1"/>
        </p:nvSpPr>
        <p:spPr>
          <a:xfrm>
            <a:off x="1312098" y="2991719"/>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cxnSp>
        <p:nvCxnSpPr>
          <p:cNvPr id="9" name="直線接點 8">
            <a:extLst>
              <a:ext uri="{FF2B5EF4-FFF2-40B4-BE49-F238E27FC236}">
                <a16:creationId xmlns:a16="http://schemas.microsoft.com/office/drawing/2014/main" xmlns="" id="{277F36EA-2DAB-496D-90D7-C9834B3EA3FD}"/>
              </a:ext>
            </a:extLst>
          </p:cNvPr>
          <p:cNvCxnSpPr>
            <a:cxnSpLocks/>
          </p:cNvCxnSpPr>
          <p:nvPr userDrawn="1"/>
        </p:nvCxnSpPr>
        <p:spPr>
          <a:xfrm flipV="1">
            <a:off x="2312704" y="3141793"/>
            <a:ext cx="4180506" cy="12474"/>
          </a:xfrm>
          <a:prstGeom prst="line">
            <a:avLst/>
          </a:prstGeom>
          <a:ln w="12700">
            <a:solidFill>
              <a:srgbClr val="92C52A"/>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xmlns="" id="{46225A7F-6EB1-4BAC-81BC-0F1D4E1F6566}"/>
              </a:ext>
            </a:extLst>
          </p:cNvPr>
          <p:cNvSpPr/>
          <p:nvPr userDrawn="1"/>
        </p:nvSpPr>
        <p:spPr>
          <a:xfrm>
            <a:off x="6797296" y="2964963"/>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cxnSp>
        <p:nvCxnSpPr>
          <p:cNvPr id="11" name="直線接點 10">
            <a:extLst>
              <a:ext uri="{FF2B5EF4-FFF2-40B4-BE49-F238E27FC236}">
                <a16:creationId xmlns:a16="http://schemas.microsoft.com/office/drawing/2014/main" xmlns="" id="{DE5D7815-0964-4D34-BD1F-DD1940566E74}"/>
              </a:ext>
            </a:extLst>
          </p:cNvPr>
          <p:cNvCxnSpPr>
            <a:cxnSpLocks/>
          </p:cNvCxnSpPr>
          <p:nvPr userDrawn="1"/>
        </p:nvCxnSpPr>
        <p:spPr>
          <a:xfrm>
            <a:off x="7797901" y="3127511"/>
            <a:ext cx="4201264" cy="0"/>
          </a:xfrm>
          <a:prstGeom prst="line">
            <a:avLst/>
          </a:prstGeom>
          <a:ln w="12700">
            <a:solidFill>
              <a:srgbClr val="92C52A"/>
            </a:solidFill>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xmlns="" id="{8518DE8F-2A1F-47B0-94D5-3047747005A1}"/>
              </a:ext>
            </a:extLst>
          </p:cNvPr>
          <p:cNvSpPr txBox="1"/>
          <p:nvPr userDrawn="1"/>
        </p:nvSpPr>
        <p:spPr>
          <a:xfrm>
            <a:off x="6964309" y="2901932"/>
            <a:ext cx="748923" cy="431657"/>
          </a:xfrm>
          <a:prstGeom prst="rect">
            <a:avLst/>
          </a:prstGeom>
          <a:noFill/>
        </p:spPr>
        <p:txBody>
          <a:bodyPr wrap="none" rtlCol="0">
            <a:spAutoFit/>
          </a:bodyPr>
          <a:lstStyle/>
          <a:p>
            <a:r>
              <a:rPr lang="zh-TW" altLang="en-US" sz="2205" b="1" dirty="0">
                <a:solidFill>
                  <a:schemeClr val="tx1">
                    <a:lumMod val="85000"/>
                    <a:lumOff val="15000"/>
                  </a:schemeClr>
                </a:solidFill>
                <a:latin typeface="微軟正黑體" panose="020B0604030504040204" pitchFamily="34" charset="-120"/>
                <a:ea typeface="微軟正黑體" panose="020B0604030504040204" pitchFamily="34" charset="-120"/>
              </a:rPr>
              <a:t>專長</a:t>
            </a:r>
          </a:p>
        </p:txBody>
      </p:sp>
      <p:sp>
        <p:nvSpPr>
          <p:cNvPr id="19" name="橢圓 18">
            <a:extLst>
              <a:ext uri="{FF2B5EF4-FFF2-40B4-BE49-F238E27FC236}">
                <a16:creationId xmlns:a16="http://schemas.microsoft.com/office/drawing/2014/main" xmlns="" id="{30A50893-386E-4653-9390-2E48CC00104E}"/>
              </a:ext>
            </a:extLst>
          </p:cNvPr>
          <p:cNvSpPr/>
          <p:nvPr userDrawn="1"/>
        </p:nvSpPr>
        <p:spPr>
          <a:xfrm>
            <a:off x="2010799" y="1182095"/>
            <a:ext cx="1629271" cy="1629228"/>
          </a:xfrm>
          <a:prstGeom prst="ellipse">
            <a:avLst/>
          </a:prstGeom>
          <a:blipFill>
            <a:blip r:embed="rId3" cstate="print"/>
            <a:stretch>
              <a:fillRect/>
            </a:stretch>
          </a:bli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984">
              <a:ln>
                <a:noFill/>
              </a:ln>
            </a:endParaRPr>
          </a:p>
        </p:txBody>
      </p:sp>
      <p:sp>
        <p:nvSpPr>
          <p:cNvPr id="21" name="文字版面配置區 4">
            <a:extLst>
              <a:ext uri="{FF2B5EF4-FFF2-40B4-BE49-F238E27FC236}">
                <a16:creationId xmlns:a16="http://schemas.microsoft.com/office/drawing/2014/main" xmlns="" id="{5C950D9D-104A-4407-9620-67FC49343633}"/>
              </a:ext>
            </a:extLst>
          </p:cNvPr>
          <p:cNvSpPr>
            <a:spLocks noGrp="1"/>
          </p:cNvSpPr>
          <p:nvPr>
            <p:ph type="body" sz="quarter" idx="12"/>
          </p:nvPr>
        </p:nvSpPr>
        <p:spPr>
          <a:xfrm>
            <a:off x="1575185" y="3477474"/>
            <a:ext cx="4918025" cy="3455172"/>
          </a:xfrm>
          <a:prstGeom prst="rect">
            <a:avLst/>
          </a:prstGeom>
        </p:spPr>
        <p:txBody>
          <a:bodyPr/>
          <a:lstStyle>
            <a:lvl1pPr marL="0" indent="0">
              <a:lnSpc>
                <a:spcPct val="100000"/>
              </a:lnSpc>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22" name="文字版面配置區 4">
            <a:extLst>
              <a:ext uri="{FF2B5EF4-FFF2-40B4-BE49-F238E27FC236}">
                <a16:creationId xmlns:a16="http://schemas.microsoft.com/office/drawing/2014/main" xmlns="" id="{73A1F49F-FB2D-4748-8BD6-D2DA52C66B9C}"/>
              </a:ext>
            </a:extLst>
          </p:cNvPr>
          <p:cNvSpPr>
            <a:spLocks noGrp="1"/>
          </p:cNvSpPr>
          <p:nvPr>
            <p:ph type="body" sz="quarter" idx="15"/>
          </p:nvPr>
        </p:nvSpPr>
        <p:spPr>
          <a:xfrm>
            <a:off x="7081140" y="3444981"/>
            <a:ext cx="4918025" cy="3455167"/>
          </a:xfrm>
          <a:prstGeom prst="rect">
            <a:avLst/>
          </a:prstGeom>
        </p:spPr>
        <p:txBody>
          <a:bodyPr/>
          <a:lstStyle>
            <a:lvl1pPr marL="0" indent="0">
              <a:lnSpc>
                <a:spcPct val="100000"/>
              </a:lnSpc>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25" name="文字版面配置區 38">
            <a:extLst>
              <a:ext uri="{FF2B5EF4-FFF2-40B4-BE49-F238E27FC236}">
                <a16:creationId xmlns:a16="http://schemas.microsoft.com/office/drawing/2014/main" xmlns="" id="{9D238421-AC0D-4CC8-8738-2ABDB91863B1}"/>
              </a:ext>
            </a:extLst>
          </p:cNvPr>
          <p:cNvSpPr>
            <a:spLocks noGrp="1"/>
          </p:cNvSpPr>
          <p:nvPr>
            <p:ph type="body" sz="quarter" idx="18" hasCustomPrompt="1"/>
          </p:nvPr>
        </p:nvSpPr>
        <p:spPr>
          <a:xfrm>
            <a:off x="4102728" y="2001590"/>
            <a:ext cx="2255371" cy="516659"/>
          </a:xfrm>
          <a:prstGeom prst="rect">
            <a:avLst/>
          </a:prstGeom>
        </p:spPr>
        <p:txBody>
          <a:bodyPr/>
          <a:lstStyle>
            <a:lvl1pPr marL="0" indent="0">
              <a:buNone/>
              <a:defRPr sz="3527" b="1">
                <a:solidFill>
                  <a:schemeClr val="tx1">
                    <a:lumMod val="85000"/>
                    <a:lumOff val="15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講師姓名</a:t>
            </a:r>
          </a:p>
        </p:txBody>
      </p:sp>
      <p:sp>
        <p:nvSpPr>
          <p:cNvPr id="27" name="矩形 26">
            <a:extLst>
              <a:ext uri="{FF2B5EF4-FFF2-40B4-BE49-F238E27FC236}">
                <a16:creationId xmlns:a16="http://schemas.microsoft.com/office/drawing/2014/main" xmlns="" id="{63502712-E348-46D9-8CDB-08493D84A5E5}"/>
              </a:ext>
            </a:extLst>
          </p:cNvPr>
          <p:cNvSpPr/>
          <p:nvPr userDrawn="1"/>
        </p:nvSpPr>
        <p:spPr>
          <a:xfrm>
            <a:off x="6797296" y="1472544"/>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cxnSp>
        <p:nvCxnSpPr>
          <p:cNvPr id="28" name="直線接點 27">
            <a:extLst>
              <a:ext uri="{FF2B5EF4-FFF2-40B4-BE49-F238E27FC236}">
                <a16:creationId xmlns:a16="http://schemas.microsoft.com/office/drawing/2014/main" xmlns="" id="{AF13CAB2-EAD4-409F-9312-A1F15E43DAD2}"/>
              </a:ext>
            </a:extLst>
          </p:cNvPr>
          <p:cNvCxnSpPr>
            <a:cxnSpLocks/>
          </p:cNvCxnSpPr>
          <p:nvPr userDrawn="1"/>
        </p:nvCxnSpPr>
        <p:spPr>
          <a:xfrm>
            <a:off x="8298793" y="1630037"/>
            <a:ext cx="3700372" cy="0"/>
          </a:xfrm>
          <a:prstGeom prst="line">
            <a:avLst/>
          </a:prstGeom>
          <a:ln w="12700">
            <a:solidFill>
              <a:srgbClr val="92C52A"/>
            </a:solidFill>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xmlns="" id="{D4C94D01-1479-4968-90B9-B78B6E8FA105}"/>
              </a:ext>
            </a:extLst>
          </p:cNvPr>
          <p:cNvSpPr txBox="1"/>
          <p:nvPr userDrawn="1"/>
        </p:nvSpPr>
        <p:spPr>
          <a:xfrm>
            <a:off x="6964309" y="1409514"/>
            <a:ext cx="1313180" cy="431657"/>
          </a:xfrm>
          <a:prstGeom prst="rect">
            <a:avLst/>
          </a:prstGeom>
          <a:noFill/>
        </p:spPr>
        <p:txBody>
          <a:bodyPr wrap="none" rtlCol="0">
            <a:spAutoFit/>
          </a:bodyPr>
          <a:lstStyle/>
          <a:p>
            <a:r>
              <a:rPr lang="zh-TW" altLang="en-US" sz="2205" b="1" dirty="0">
                <a:solidFill>
                  <a:schemeClr val="tx1">
                    <a:lumMod val="85000"/>
                    <a:lumOff val="15000"/>
                  </a:schemeClr>
                </a:solidFill>
                <a:latin typeface="微軟正黑體" panose="020B0604030504040204" pitchFamily="34" charset="-120"/>
                <a:ea typeface="微軟正黑體" panose="020B0604030504040204" pitchFamily="34" charset="-120"/>
              </a:rPr>
              <a:t>聯絡方式</a:t>
            </a:r>
          </a:p>
        </p:txBody>
      </p:sp>
      <p:sp>
        <p:nvSpPr>
          <p:cNvPr id="30" name="文字版面配置區 4">
            <a:extLst>
              <a:ext uri="{FF2B5EF4-FFF2-40B4-BE49-F238E27FC236}">
                <a16:creationId xmlns:a16="http://schemas.microsoft.com/office/drawing/2014/main" xmlns="" id="{E07C45F4-B5EC-4941-B354-44A235C122A9}"/>
              </a:ext>
            </a:extLst>
          </p:cNvPr>
          <p:cNvSpPr>
            <a:spLocks noGrp="1"/>
          </p:cNvSpPr>
          <p:nvPr>
            <p:ph type="body" sz="quarter" idx="16"/>
          </p:nvPr>
        </p:nvSpPr>
        <p:spPr>
          <a:xfrm>
            <a:off x="7082335" y="1907674"/>
            <a:ext cx="4918025" cy="766432"/>
          </a:xfrm>
          <a:prstGeom prst="rect">
            <a:avLst/>
          </a:prstGeom>
        </p:spPr>
        <p:txBody>
          <a:bodyPr/>
          <a:lstStyle>
            <a:lvl1pPr marL="0" indent="0">
              <a:lnSpc>
                <a:spcPct val="100000"/>
              </a:lnSpc>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32" name="文字版面配置區 8">
            <a:extLst>
              <a:ext uri="{FF2B5EF4-FFF2-40B4-BE49-F238E27FC236}">
                <a16:creationId xmlns:a16="http://schemas.microsoft.com/office/drawing/2014/main" xmlns="" id="{696C88D3-00C0-418D-9D63-92FBCB33584E}"/>
              </a:ext>
            </a:extLst>
          </p:cNvPr>
          <p:cNvSpPr>
            <a:spLocks noGrp="1"/>
          </p:cNvSpPr>
          <p:nvPr>
            <p:ph type="body" sz="quarter" idx="14" hasCustomPrompt="1"/>
          </p:nvPr>
        </p:nvSpPr>
        <p:spPr>
          <a:xfrm>
            <a:off x="0" y="7202763"/>
            <a:ext cx="3296945" cy="356913"/>
          </a:xfrm>
          <a:prstGeom prst="rect">
            <a:avLst/>
          </a:prstGeom>
        </p:spPr>
        <p:txBody>
          <a:bodyPr/>
          <a:lstStyle>
            <a:lvl1pPr marL="0" indent="0">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教材名稱</a:t>
            </a:r>
          </a:p>
        </p:txBody>
      </p:sp>
      <p:sp>
        <p:nvSpPr>
          <p:cNvPr id="33" name="文字版面配置區 8">
            <a:extLst>
              <a:ext uri="{FF2B5EF4-FFF2-40B4-BE49-F238E27FC236}">
                <a16:creationId xmlns:a16="http://schemas.microsoft.com/office/drawing/2014/main" xmlns="" id="{F71CBA8D-9A50-4144-ABD7-C4E01B0F4762}"/>
              </a:ext>
            </a:extLst>
          </p:cNvPr>
          <p:cNvSpPr>
            <a:spLocks noGrp="1"/>
          </p:cNvSpPr>
          <p:nvPr>
            <p:ph type="body" sz="quarter" idx="19"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Tree>
    <p:extLst>
      <p:ext uri="{BB962C8B-B14F-4D97-AF65-F5344CB8AC3E}">
        <p14:creationId xmlns:p14="http://schemas.microsoft.com/office/powerpoint/2010/main" xmlns="" val="3174806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授課講師介紹_3-2">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xmlns="" id="{32D0723E-AA44-407C-B046-2252B7744391}"/>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6" name="矩形 5">
            <a:extLst>
              <a:ext uri="{FF2B5EF4-FFF2-40B4-BE49-F238E27FC236}">
                <a16:creationId xmlns:a16="http://schemas.microsoft.com/office/drawing/2014/main" xmlns="" id="{DE8B4530-835A-4703-8033-BC2079B76C65}"/>
              </a:ext>
            </a:extLst>
          </p:cNvPr>
          <p:cNvSpPr/>
          <p:nvPr userDrawn="1"/>
        </p:nvSpPr>
        <p:spPr>
          <a:xfrm>
            <a:off x="6678659" y="2324948"/>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cxnSp>
        <p:nvCxnSpPr>
          <p:cNvPr id="7" name="直線接點 6">
            <a:extLst>
              <a:ext uri="{FF2B5EF4-FFF2-40B4-BE49-F238E27FC236}">
                <a16:creationId xmlns:a16="http://schemas.microsoft.com/office/drawing/2014/main" xmlns="" id="{DA2C6BFD-A1CC-4DDF-B395-0570C062EBA9}"/>
              </a:ext>
            </a:extLst>
          </p:cNvPr>
          <p:cNvCxnSpPr>
            <a:cxnSpLocks/>
          </p:cNvCxnSpPr>
          <p:nvPr userDrawn="1"/>
        </p:nvCxnSpPr>
        <p:spPr>
          <a:xfrm>
            <a:off x="8180157" y="2482441"/>
            <a:ext cx="3693924" cy="0"/>
          </a:xfrm>
          <a:prstGeom prst="line">
            <a:avLst/>
          </a:prstGeom>
          <a:ln w="12700">
            <a:solidFill>
              <a:srgbClr val="92C52A"/>
            </a:solidFill>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xmlns="" id="{9FF2D0B1-4AA7-47A5-A373-CCE46083611E}"/>
              </a:ext>
            </a:extLst>
          </p:cNvPr>
          <p:cNvSpPr txBox="1"/>
          <p:nvPr userDrawn="1"/>
        </p:nvSpPr>
        <p:spPr>
          <a:xfrm>
            <a:off x="6845673" y="2261917"/>
            <a:ext cx="1313180" cy="431657"/>
          </a:xfrm>
          <a:prstGeom prst="rect">
            <a:avLst/>
          </a:prstGeom>
          <a:noFill/>
        </p:spPr>
        <p:txBody>
          <a:bodyPr wrap="none" rtlCol="0">
            <a:spAutoFit/>
          </a:bodyPr>
          <a:lstStyle/>
          <a:p>
            <a:r>
              <a:rPr lang="zh-TW" altLang="en-US" sz="2205" b="1" dirty="0">
                <a:solidFill>
                  <a:schemeClr val="tx1">
                    <a:lumMod val="85000"/>
                    <a:lumOff val="15000"/>
                  </a:schemeClr>
                </a:solidFill>
                <a:latin typeface="微軟正黑體" panose="020B0604030504040204" pitchFamily="34" charset="-120"/>
                <a:ea typeface="微軟正黑體" panose="020B0604030504040204" pitchFamily="34" charset="-120"/>
              </a:rPr>
              <a:t>老師的話</a:t>
            </a:r>
          </a:p>
        </p:txBody>
      </p:sp>
      <p:sp>
        <p:nvSpPr>
          <p:cNvPr id="10" name="文字版面配置區 4">
            <a:extLst>
              <a:ext uri="{FF2B5EF4-FFF2-40B4-BE49-F238E27FC236}">
                <a16:creationId xmlns:a16="http://schemas.microsoft.com/office/drawing/2014/main" xmlns="" id="{DF8E4D5F-B501-4B1A-84EE-C1AE417B83BA}"/>
              </a:ext>
            </a:extLst>
          </p:cNvPr>
          <p:cNvSpPr>
            <a:spLocks noGrp="1"/>
          </p:cNvSpPr>
          <p:nvPr>
            <p:ph type="body" sz="quarter" idx="17"/>
          </p:nvPr>
        </p:nvSpPr>
        <p:spPr>
          <a:xfrm>
            <a:off x="6941746" y="2782016"/>
            <a:ext cx="4918025" cy="2571383"/>
          </a:xfrm>
          <a:prstGeom prst="rect">
            <a:avLst/>
          </a:prstGeom>
        </p:spPr>
        <p:txBody>
          <a:bodyPr/>
          <a:lstStyle>
            <a:lvl1pPr marL="0" indent="0">
              <a:lnSpc>
                <a:spcPct val="100000"/>
              </a:lnSpc>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12" name="矩形: 圓角化對角角落 11">
            <a:extLst>
              <a:ext uri="{FF2B5EF4-FFF2-40B4-BE49-F238E27FC236}">
                <a16:creationId xmlns:a16="http://schemas.microsoft.com/office/drawing/2014/main" xmlns="" id="{8FAB47F2-E16A-46B0-AD28-EDC4CE0268B5}"/>
              </a:ext>
            </a:extLst>
          </p:cNvPr>
          <p:cNvSpPr/>
          <p:nvPr userDrawn="1"/>
        </p:nvSpPr>
        <p:spPr>
          <a:xfrm>
            <a:off x="1339110" y="2457557"/>
            <a:ext cx="4402868" cy="759956"/>
          </a:xfrm>
          <a:prstGeom prst="round2DiagRect">
            <a:avLst>
              <a:gd name="adj1" fmla="val 0"/>
              <a:gd name="adj2" fmla="val 27119"/>
            </a:avLst>
          </a:prstGeom>
          <a:gradFill flip="none" rotWithShape="1">
            <a:gsLst>
              <a:gs pos="0">
                <a:srgbClr val="A8C459"/>
              </a:gs>
              <a:gs pos="100000">
                <a:srgbClr val="85C46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13" name="文字方塊 12">
            <a:extLst>
              <a:ext uri="{FF2B5EF4-FFF2-40B4-BE49-F238E27FC236}">
                <a16:creationId xmlns:a16="http://schemas.microsoft.com/office/drawing/2014/main" xmlns="" id="{98ACD569-3B0C-4BC9-8B6A-50B0A42DD38A}"/>
              </a:ext>
            </a:extLst>
          </p:cNvPr>
          <p:cNvSpPr txBox="1"/>
          <p:nvPr userDrawn="1"/>
        </p:nvSpPr>
        <p:spPr>
          <a:xfrm>
            <a:off x="1833011" y="2497411"/>
            <a:ext cx="3413782" cy="635110"/>
          </a:xfrm>
          <a:prstGeom prst="rect">
            <a:avLst/>
          </a:prstGeom>
          <a:noFill/>
        </p:spPr>
        <p:txBody>
          <a:bodyPr wrap="square" rtlCol="0">
            <a:spAutoFit/>
          </a:bodyPr>
          <a:lstStyle/>
          <a:p>
            <a:pPr algn="ctr"/>
            <a:r>
              <a:rPr lang="zh-TW" altLang="en-US" sz="3527" b="1" dirty="0">
                <a:solidFill>
                  <a:schemeClr val="bg1"/>
                </a:solidFill>
                <a:latin typeface="微軟正黑體" panose="020B0604030504040204" pitchFamily="34" charset="-120"/>
                <a:ea typeface="微軟正黑體" panose="020B0604030504040204" pitchFamily="34" charset="-120"/>
              </a:rPr>
              <a:t>授課講師介紹</a:t>
            </a:r>
          </a:p>
        </p:txBody>
      </p:sp>
      <p:sp>
        <p:nvSpPr>
          <p:cNvPr id="14" name="文字方塊 13">
            <a:extLst>
              <a:ext uri="{FF2B5EF4-FFF2-40B4-BE49-F238E27FC236}">
                <a16:creationId xmlns:a16="http://schemas.microsoft.com/office/drawing/2014/main" xmlns="" id="{391F8617-0DC8-454B-904B-2E1856BAB91C}"/>
              </a:ext>
            </a:extLst>
          </p:cNvPr>
          <p:cNvSpPr txBox="1"/>
          <p:nvPr userDrawn="1"/>
        </p:nvSpPr>
        <p:spPr>
          <a:xfrm>
            <a:off x="3486607" y="3721528"/>
            <a:ext cx="1313180" cy="431657"/>
          </a:xfrm>
          <a:prstGeom prst="rect">
            <a:avLst/>
          </a:prstGeom>
          <a:noFill/>
        </p:spPr>
        <p:txBody>
          <a:bodyPr wrap="none" rtlCol="0">
            <a:spAutoFit/>
          </a:bodyPr>
          <a:lstStyle/>
          <a:p>
            <a:r>
              <a:rPr lang="zh-TW" altLang="en-US" sz="2205" b="1" dirty="0">
                <a:solidFill>
                  <a:schemeClr val="tx1">
                    <a:lumMod val="85000"/>
                    <a:lumOff val="15000"/>
                  </a:schemeClr>
                </a:solidFill>
                <a:latin typeface="微軟正黑體" panose="020B0604030504040204" pitchFamily="34" charset="-120"/>
                <a:ea typeface="微軟正黑體" panose="020B0604030504040204" pitchFamily="34" charset="-120"/>
              </a:rPr>
              <a:t>授課講師</a:t>
            </a:r>
          </a:p>
        </p:txBody>
      </p:sp>
      <p:sp>
        <p:nvSpPr>
          <p:cNvPr id="15" name="橢圓 14">
            <a:extLst>
              <a:ext uri="{FF2B5EF4-FFF2-40B4-BE49-F238E27FC236}">
                <a16:creationId xmlns:a16="http://schemas.microsoft.com/office/drawing/2014/main" xmlns="" id="{E6DF1801-6460-4C42-B2AA-A9ABDC8A429B}"/>
              </a:ext>
            </a:extLst>
          </p:cNvPr>
          <p:cNvSpPr/>
          <p:nvPr userDrawn="1"/>
        </p:nvSpPr>
        <p:spPr>
          <a:xfrm>
            <a:off x="1394679" y="3494109"/>
            <a:ext cx="1629271" cy="1629228"/>
          </a:xfrm>
          <a:prstGeom prst="ellipse">
            <a:avLst/>
          </a:prstGeom>
          <a:blipFill>
            <a:blip r:embed="rId3" cstate="print"/>
            <a:stretch>
              <a:fillRect/>
            </a:stretch>
          </a:bli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984">
              <a:ln>
                <a:noFill/>
              </a:ln>
            </a:endParaRPr>
          </a:p>
        </p:txBody>
      </p:sp>
      <p:sp>
        <p:nvSpPr>
          <p:cNvPr id="16" name="文字版面配置區 38">
            <a:extLst>
              <a:ext uri="{FF2B5EF4-FFF2-40B4-BE49-F238E27FC236}">
                <a16:creationId xmlns:a16="http://schemas.microsoft.com/office/drawing/2014/main" xmlns="" id="{9B70C3B1-2EA8-46AA-B192-869D4BAD9FB5}"/>
              </a:ext>
            </a:extLst>
          </p:cNvPr>
          <p:cNvSpPr>
            <a:spLocks noGrp="1"/>
          </p:cNvSpPr>
          <p:nvPr>
            <p:ph type="body" sz="quarter" idx="18" hasCustomPrompt="1"/>
          </p:nvPr>
        </p:nvSpPr>
        <p:spPr>
          <a:xfrm>
            <a:off x="3486607" y="4313604"/>
            <a:ext cx="2255371" cy="516659"/>
          </a:xfrm>
          <a:prstGeom prst="rect">
            <a:avLst/>
          </a:prstGeom>
        </p:spPr>
        <p:txBody>
          <a:bodyPr/>
          <a:lstStyle>
            <a:lvl1pPr marL="0" indent="0">
              <a:buNone/>
              <a:defRPr sz="3527" b="1">
                <a:solidFill>
                  <a:schemeClr val="tx1">
                    <a:lumMod val="85000"/>
                    <a:lumOff val="15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講師姓名</a:t>
            </a:r>
          </a:p>
        </p:txBody>
      </p:sp>
      <p:sp>
        <p:nvSpPr>
          <p:cNvPr id="17" name="文字版面配置區 8">
            <a:extLst>
              <a:ext uri="{FF2B5EF4-FFF2-40B4-BE49-F238E27FC236}">
                <a16:creationId xmlns:a16="http://schemas.microsoft.com/office/drawing/2014/main" xmlns="" id="{0B5F7E77-4131-4CCB-B072-3CC50830544B}"/>
              </a:ext>
            </a:extLst>
          </p:cNvPr>
          <p:cNvSpPr>
            <a:spLocks noGrp="1"/>
          </p:cNvSpPr>
          <p:nvPr>
            <p:ph type="body" sz="quarter" idx="14" hasCustomPrompt="1"/>
          </p:nvPr>
        </p:nvSpPr>
        <p:spPr>
          <a:xfrm>
            <a:off x="0" y="7202763"/>
            <a:ext cx="3296945" cy="356913"/>
          </a:xfrm>
          <a:prstGeom prst="rect">
            <a:avLst/>
          </a:prstGeom>
        </p:spPr>
        <p:txBody>
          <a:bodyPr/>
          <a:lstStyle>
            <a:lvl1pPr marL="0" indent="0">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教材名稱</a:t>
            </a:r>
          </a:p>
        </p:txBody>
      </p:sp>
      <p:sp>
        <p:nvSpPr>
          <p:cNvPr id="18" name="文字版面配置區 8">
            <a:extLst>
              <a:ext uri="{FF2B5EF4-FFF2-40B4-BE49-F238E27FC236}">
                <a16:creationId xmlns:a16="http://schemas.microsoft.com/office/drawing/2014/main" xmlns="" id="{893E0DEE-1D8C-49C0-800F-82910B3871AD}"/>
              </a:ext>
            </a:extLst>
          </p:cNvPr>
          <p:cNvSpPr>
            <a:spLocks noGrp="1"/>
          </p:cNvSpPr>
          <p:nvPr>
            <p:ph type="body" sz="quarter" idx="19"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Tree>
    <p:extLst>
      <p:ext uri="{BB962C8B-B14F-4D97-AF65-F5344CB8AC3E}">
        <p14:creationId xmlns:p14="http://schemas.microsoft.com/office/powerpoint/2010/main" xmlns="" val="4016785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教材編寫者_3-1">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5B814A43-99B0-4EBC-98B3-E8541B5B52A9}"/>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4" name="矩形: 圓角化對角角落 3">
            <a:extLst>
              <a:ext uri="{FF2B5EF4-FFF2-40B4-BE49-F238E27FC236}">
                <a16:creationId xmlns:a16="http://schemas.microsoft.com/office/drawing/2014/main" xmlns="" id="{33B9F454-27F3-4B7A-8087-DF0FE39D6D1A}"/>
              </a:ext>
            </a:extLst>
          </p:cNvPr>
          <p:cNvSpPr/>
          <p:nvPr userDrawn="1"/>
        </p:nvSpPr>
        <p:spPr>
          <a:xfrm>
            <a:off x="4769324" y="374166"/>
            <a:ext cx="4080350" cy="759956"/>
          </a:xfrm>
          <a:prstGeom prst="round2DiagRect">
            <a:avLst>
              <a:gd name="adj1" fmla="val 0"/>
              <a:gd name="adj2" fmla="val 27119"/>
            </a:avLst>
          </a:prstGeom>
          <a:gradFill flip="none" rotWithShape="1">
            <a:gsLst>
              <a:gs pos="0">
                <a:srgbClr val="A8C459"/>
              </a:gs>
              <a:gs pos="100000">
                <a:srgbClr val="85C46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5" name="文字方塊 4">
            <a:extLst>
              <a:ext uri="{FF2B5EF4-FFF2-40B4-BE49-F238E27FC236}">
                <a16:creationId xmlns:a16="http://schemas.microsoft.com/office/drawing/2014/main" xmlns="" id="{45A6D841-723A-4257-80C9-BA312AF18AA2}"/>
              </a:ext>
            </a:extLst>
          </p:cNvPr>
          <p:cNvSpPr txBox="1"/>
          <p:nvPr userDrawn="1"/>
        </p:nvSpPr>
        <p:spPr>
          <a:xfrm>
            <a:off x="5020564" y="414021"/>
            <a:ext cx="3413782" cy="635110"/>
          </a:xfrm>
          <a:prstGeom prst="rect">
            <a:avLst/>
          </a:prstGeom>
          <a:noFill/>
        </p:spPr>
        <p:txBody>
          <a:bodyPr wrap="square" rtlCol="0">
            <a:spAutoFit/>
          </a:bodyPr>
          <a:lstStyle/>
          <a:p>
            <a:pPr algn="ctr"/>
            <a:r>
              <a:rPr lang="zh-TW" altLang="en-US" sz="3527" b="1" dirty="0">
                <a:solidFill>
                  <a:schemeClr val="bg1"/>
                </a:solidFill>
                <a:latin typeface="微軟正黑體" panose="020B0604030504040204" pitchFamily="34" charset="-120"/>
                <a:ea typeface="微軟正黑體" panose="020B0604030504040204" pitchFamily="34" charset="-120"/>
              </a:rPr>
              <a:t>教材編寫者</a:t>
            </a:r>
          </a:p>
        </p:txBody>
      </p:sp>
      <p:sp>
        <p:nvSpPr>
          <p:cNvPr id="6" name="文字方塊 5">
            <a:extLst>
              <a:ext uri="{FF2B5EF4-FFF2-40B4-BE49-F238E27FC236}">
                <a16:creationId xmlns:a16="http://schemas.microsoft.com/office/drawing/2014/main" xmlns="" id="{5E89AD3A-AF07-4712-95FF-D0A2F1C8C73A}"/>
              </a:ext>
            </a:extLst>
          </p:cNvPr>
          <p:cNvSpPr txBox="1"/>
          <p:nvPr userDrawn="1"/>
        </p:nvSpPr>
        <p:spPr>
          <a:xfrm>
            <a:off x="4102729" y="1409514"/>
            <a:ext cx="1595309" cy="431657"/>
          </a:xfrm>
          <a:prstGeom prst="rect">
            <a:avLst/>
          </a:prstGeom>
          <a:noFill/>
        </p:spPr>
        <p:txBody>
          <a:bodyPr wrap="none" rtlCol="0">
            <a:spAutoFit/>
          </a:bodyPr>
          <a:lstStyle/>
          <a:p>
            <a:r>
              <a:rPr lang="zh-TW" altLang="en-US" sz="2205" b="1" dirty="0">
                <a:solidFill>
                  <a:schemeClr val="tx1">
                    <a:lumMod val="85000"/>
                    <a:lumOff val="15000"/>
                  </a:schemeClr>
                </a:solidFill>
                <a:latin typeface="微軟正黑體" panose="020B0604030504040204" pitchFamily="34" charset="-120"/>
                <a:ea typeface="微軟正黑體" panose="020B0604030504040204" pitchFamily="34" charset="-120"/>
              </a:rPr>
              <a:t>教材編寫者</a:t>
            </a:r>
          </a:p>
        </p:txBody>
      </p:sp>
      <p:sp>
        <p:nvSpPr>
          <p:cNvPr id="7" name="矩形 6">
            <a:extLst>
              <a:ext uri="{FF2B5EF4-FFF2-40B4-BE49-F238E27FC236}">
                <a16:creationId xmlns:a16="http://schemas.microsoft.com/office/drawing/2014/main" xmlns="" id="{B8C7F63B-FAB6-4910-A9AA-68EEF3E8429D}"/>
              </a:ext>
            </a:extLst>
          </p:cNvPr>
          <p:cNvSpPr/>
          <p:nvPr userDrawn="1"/>
        </p:nvSpPr>
        <p:spPr>
          <a:xfrm>
            <a:off x="1312098" y="2991719"/>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8" name="文字方塊 7">
            <a:extLst>
              <a:ext uri="{FF2B5EF4-FFF2-40B4-BE49-F238E27FC236}">
                <a16:creationId xmlns:a16="http://schemas.microsoft.com/office/drawing/2014/main" xmlns="" id="{EDE3446E-9E3B-4EB9-968D-2524B66710D5}"/>
              </a:ext>
            </a:extLst>
          </p:cNvPr>
          <p:cNvSpPr txBox="1"/>
          <p:nvPr userDrawn="1"/>
        </p:nvSpPr>
        <p:spPr>
          <a:xfrm>
            <a:off x="1510220" y="2928689"/>
            <a:ext cx="748923" cy="431657"/>
          </a:xfrm>
          <a:prstGeom prst="rect">
            <a:avLst/>
          </a:prstGeom>
          <a:noFill/>
        </p:spPr>
        <p:txBody>
          <a:bodyPr wrap="none" rtlCol="0">
            <a:spAutoFit/>
          </a:bodyPr>
          <a:lstStyle/>
          <a:p>
            <a:r>
              <a:rPr lang="zh-TW" altLang="en-US" sz="2205" b="1" dirty="0">
                <a:solidFill>
                  <a:schemeClr val="tx1">
                    <a:lumMod val="85000"/>
                    <a:lumOff val="15000"/>
                  </a:schemeClr>
                </a:solidFill>
                <a:latin typeface="微軟正黑體" panose="020B0604030504040204" pitchFamily="34" charset="-120"/>
                <a:ea typeface="微軟正黑體" panose="020B0604030504040204" pitchFamily="34" charset="-120"/>
              </a:rPr>
              <a:t>簡歷</a:t>
            </a:r>
          </a:p>
        </p:txBody>
      </p:sp>
      <p:sp>
        <p:nvSpPr>
          <p:cNvPr id="9" name="矩形 8">
            <a:extLst>
              <a:ext uri="{FF2B5EF4-FFF2-40B4-BE49-F238E27FC236}">
                <a16:creationId xmlns:a16="http://schemas.microsoft.com/office/drawing/2014/main" xmlns="" id="{BA4CC7E5-C5F1-457F-9304-C44FBEDA382A}"/>
              </a:ext>
            </a:extLst>
          </p:cNvPr>
          <p:cNvSpPr/>
          <p:nvPr userDrawn="1"/>
        </p:nvSpPr>
        <p:spPr>
          <a:xfrm>
            <a:off x="1312098" y="2991719"/>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cxnSp>
        <p:nvCxnSpPr>
          <p:cNvPr id="10" name="直線接點 9">
            <a:extLst>
              <a:ext uri="{FF2B5EF4-FFF2-40B4-BE49-F238E27FC236}">
                <a16:creationId xmlns:a16="http://schemas.microsoft.com/office/drawing/2014/main" xmlns="" id="{4C562107-FB7F-49CF-9075-D1EDC79BB0DD}"/>
              </a:ext>
            </a:extLst>
          </p:cNvPr>
          <p:cNvCxnSpPr>
            <a:cxnSpLocks/>
          </p:cNvCxnSpPr>
          <p:nvPr userDrawn="1"/>
        </p:nvCxnSpPr>
        <p:spPr>
          <a:xfrm flipV="1">
            <a:off x="2312704" y="3141793"/>
            <a:ext cx="4180506" cy="12474"/>
          </a:xfrm>
          <a:prstGeom prst="line">
            <a:avLst/>
          </a:prstGeom>
          <a:ln w="12700">
            <a:solidFill>
              <a:srgbClr val="92C52A"/>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xmlns="" id="{6C4D5164-AEE6-418E-802F-B0A797478481}"/>
              </a:ext>
            </a:extLst>
          </p:cNvPr>
          <p:cNvSpPr/>
          <p:nvPr userDrawn="1"/>
        </p:nvSpPr>
        <p:spPr>
          <a:xfrm>
            <a:off x="6797296" y="2964963"/>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cxnSp>
        <p:nvCxnSpPr>
          <p:cNvPr id="12" name="直線接點 11">
            <a:extLst>
              <a:ext uri="{FF2B5EF4-FFF2-40B4-BE49-F238E27FC236}">
                <a16:creationId xmlns:a16="http://schemas.microsoft.com/office/drawing/2014/main" xmlns="" id="{FC212123-2CA8-49FD-93D4-C93CB5176F8D}"/>
              </a:ext>
            </a:extLst>
          </p:cNvPr>
          <p:cNvCxnSpPr>
            <a:cxnSpLocks/>
          </p:cNvCxnSpPr>
          <p:nvPr userDrawn="1"/>
        </p:nvCxnSpPr>
        <p:spPr>
          <a:xfrm>
            <a:off x="7797901" y="3127511"/>
            <a:ext cx="4201264" cy="0"/>
          </a:xfrm>
          <a:prstGeom prst="line">
            <a:avLst/>
          </a:prstGeom>
          <a:ln w="12700">
            <a:solidFill>
              <a:srgbClr val="92C52A"/>
            </a:solidFill>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xmlns="" id="{837702AB-79CC-4DAD-8110-4E687C296C81}"/>
              </a:ext>
            </a:extLst>
          </p:cNvPr>
          <p:cNvSpPr txBox="1"/>
          <p:nvPr userDrawn="1"/>
        </p:nvSpPr>
        <p:spPr>
          <a:xfrm>
            <a:off x="6964309" y="2901932"/>
            <a:ext cx="748923" cy="431657"/>
          </a:xfrm>
          <a:prstGeom prst="rect">
            <a:avLst/>
          </a:prstGeom>
          <a:noFill/>
        </p:spPr>
        <p:txBody>
          <a:bodyPr wrap="none" rtlCol="0">
            <a:spAutoFit/>
          </a:bodyPr>
          <a:lstStyle/>
          <a:p>
            <a:r>
              <a:rPr lang="zh-TW" altLang="en-US" sz="2205" b="1" dirty="0">
                <a:solidFill>
                  <a:schemeClr val="tx1">
                    <a:lumMod val="85000"/>
                    <a:lumOff val="15000"/>
                  </a:schemeClr>
                </a:solidFill>
                <a:latin typeface="微軟正黑體" panose="020B0604030504040204" pitchFamily="34" charset="-120"/>
                <a:ea typeface="微軟正黑體" panose="020B0604030504040204" pitchFamily="34" charset="-120"/>
              </a:rPr>
              <a:t>專長</a:t>
            </a:r>
          </a:p>
        </p:txBody>
      </p:sp>
      <p:sp>
        <p:nvSpPr>
          <p:cNvPr id="14" name="橢圓 13">
            <a:extLst>
              <a:ext uri="{FF2B5EF4-FFF2-40B4-BE49-F238E27FC236}">
                <a16:creationId xmlns:a16="http://schemas.microsoft.com/office/drawing/2014/main" xmlns="" id="{370F96AB-E80F-4227-9F1A-56EE9221F62E}"/>
              </a:ext>
            </a:extLst>
          </p:cNvPr>
          <p:cNvSpPr/>
          <p:nvPr userDrawn="1"/>
        </p:nvSpPr>
        <p:spPr>
          <a:xfrm>
            <a:off x="2010799" y="1182095"/>
            <a:ext cx="1629271" cy="1629228"/>
          </a:xfrm>
          <a:prstGeom prst="ellipse">
            <a:avLst/>
          </a:prstGeom>
          <a:blipFill>
            <a:blip r:embed="rId3" cstate="print"/>
            <a:stretch>
              <a:fillRect/>
            </a:stretch>
          </a:bli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984">
              <a:ln>
                <a:noFill/>
              </a:ln>
            </a:endParaRPr>
          </a:p>
        </p:txBody>
      </p:sp>
      <p:sp>
        <p:nvSpPr>
          <p:cNvPr id="15" name="文字版面配置區 4">
            <a:extLst>
              <a:ext uri="{FF2B5EF4-FFF2-40B4-BE49-F238E27FC236}">
                <a16:creationId xmlns:a16="http://schemas.microsoft.com/office/drawing/2014/main" xmlns="" id="{5FC41B89-1836-484A-9340-C410A9653A5E}"/>
              </a:ext>
            </a:extLst>
          </p:cNvPr>
          <p:cNvSpPr>
            <a:spLocks noGrp="1"/>
          </p:cNvSpPr>
          <p:nvPr>
            <p:ph type="body" sz="quarter" idx="12"/>
          </p:nvPr>
        </p:nvSpPr>
        <p:spPr>
          <a:xfrm>
            <a:off x="1575185" y="3477474"/>
            <a:ext cx="4918025" cy="3455172"/>
          </a:xfrm>
          <a:prstGeom prst="rect">
            <a:avLst/>
          </a:prstGeom>
        </p:spPr>
        <p:txBody>
          <a:bodyPr/>
          <a:lstStyle>
            <a:lvl1pPr marL="0" indent="0">
              <a:lnSpc>
                <a:spcPct val="100000"/>
              </a:lnSpc>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16" name="文字版面配置區 4">
            <a:extLst>
              <a:ext uri="{FF2B5EF4-FFF2-40B4-BE49-F238E27FC236}">
                <a16:creationId xmlns:a16="http://schemas.microsoft.com/office/drawing/2014/main" xmlns="" id="{194885A0-9EB1-4144-AE1B-0AFD4AD47C90}"/>
              </a:ext>
            </a:extLst>
          </p:cNvPr>
          <p:cNvSpPr>
            <a:spLocks noGrp="1"/>
          </p:cNvSpPr>
          <p:nvPr>
            <p:ph type="body" sz="quarter" idx="15"/>
          </p:nvPr>
        </p:nvSpPr>
        <p:spPr>
          <a:xfrm>
            <a:off x="7081140" y="3444981"/>
            <a:ext cx="4918025" cy="3455167"/>
          </a:xfrm>
          <a:prstGeom prst="rect">
            <a:avLst/>
          </a:prstGeom>
        </p:spPr>
        <p:txBody>
          <a:bodyPr/>
          <a:lstStyle>
            <a:lvl1pPr marL="0" indent="0">
              <a:lnSpc>
                <a:spcPct val="100000"/>
              </a:lnSpc>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17" name="文字版面配置區 38">
            <a:extLst>
              <a:ext uri="{FF2B5EF4-FFF2-40B4-BE49-F238E27FC236}">
                <a16:creationId xmlns:a16="http://schemas.microsoft.com/office/drawing/2014/main" xmlns="" id="{9D203D05-3BD1-4AF3-927D-21A597017D5C}"/>
              </a:ext>
            </a:extLst>
          </p:cNvPr>
          <p:cNvSpPr>
            <a:spLocks noGrp="1"/>
          </p:cNvSpPr>
          <p:nvPr>
            <p:ph type="body" sz="quarter" idx="18" hasCustomPrompt="1"/>
          </p:nvPr>
        </p:nvSpPr>
        <p:spPr>
          <a:xfrm>
            <a:off x="4102728" y="2001590"/>
            <a:ext cx="2255371" cy="516659"/>
          </a:xfrm>
          <a:prstGeom prst="rect">
            <a:avLst/>
          </a:prstGeom>
        </p:spPr>
        <p:txBody>
          <a:bodyPr/>
          <a:lstStyle>
            <a:lvl1pPr marL="0" indent="0">
              <a:buNone/>
              <a:defRPr sz="3527" b="1">
                <a:solidFill>
                  <a:schemeClr val="tx1">
                    <a:lumMod val="85000"/>
                    <a:lumOff val="15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講師姓名</a:t>
            </a:r>
          </a:p>
        </p:txBody>
      </p:sp>
      <p:sp>
        <p:nvSpPr>
          <p:cNvPr id="18" name="矩形 17">
            <a:extLst>
              <a:ext uri="{FF2B5EF4-FFF2-40B4-BE49-F238E27FC236}">
                <a16:creationId xmlns:a16="http://schemas.microsoft.com/office/drawing/2014/main" xmlns="" id="{8A3C40B7-EC3C-4DD0-BEE5-0514D530001E}"/>
              </a:ext>
            </a:extLst>
          </p:cNvPr>
          <p:cNvSpPr/>
          <p:nvPr userDrawn="1"/>
        </p:nvSpPr>
        <p:spPr>
          <a:xfrm>
            <a:off x="6797296" y="1472544"/>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cxnSp>
        <p:nvCxnSpPr>
          <p:cNvPr id="19" name="直線接點 18">
            <a:extLst>
              <a:ext uri="{FF2B5EF4-FFF2-40B4-BE49-F238E27FC236}">
                <a16:creationId xmlns:a16="http://schemas.microsoft.com/office/drawing/2014/main" xmlns="" id="{17EC0ACA-48A6-4766-BF88-1BA63CA5312D}"/>
              </a:ext>
            </a:extLst>
          </p:cNvPr>
          <p:cNvCxnSpPr>
            <a:cxnSpLocks/>
          </p:cNvCxnSpPr>
          <p:nvPr userDrawn="1"/>
        </p:nvCxnSpPr>
        <p:spPr>
          <a:xfrm>
            <a:off x="8298793" y="1630037"/>
            <a:ext cx="3700372" cy="0"/>
          </a:xfrm>
          <a:prstGeom prst="line">
            <a:avLst/>
          </a:prstGeom>
          <a:ln w="12700">
            <a:solidFill>
              <a:srgbClr val="92C52A"/>
            </a:solidFill>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xmlns="" id="{62553134-FFC7-4294-9EFE-F97D31C4568A}"/>
              </a:ext>
            </a:extLst>
          </p:cNvPr>
          <p:cNvSpPr txBox="1"/>
          <p:nvPr userDrawn="1"/>
        </p:nvSpPr>
        <p:spPr>
          <a:xfrm>
            <a:off x="6964309" y="1409514"/>
            <a:ext cx="1313180" cy="431657"/>
          </a:xfrm>
          <a:prstGeom prst="rect">
            <a:avLst/>
          </a:prstGeom>
          <a:noFill/>
        </p:spPr>
        <p:txBody>
          <a:bodyPr wrap="none" rtlCol="0">
            <a:spAutoFit/>
          </a:bodyPr>
          <a:lstStyle/>
          <a:p>
            <a:r>
              <a:rPr lang="zh-TW" altLang="en-US" sz="2205" b="1" dirty="0">
                <a:solidFill>
                  <a:schemeClr val="tx1">
                    <a:lumMod val="85000"/>
                    <a:lumOff val="15000"/>
                  </a:schemeClr>
                </a:solidFill>
                <a:latin typeface="微軟正黑體" panose="020B0604030504040204" pitchFamily="34" charset="-120"/>
                <a:ea typeface="微軟正黑體" panose="020B0604030504040204" pitchFamily="34" charset="-120"/>
              </a:rPr>
              <a:t>聯絡方式</a:t>
            </a:r>
          </a:p>
        </p:txBody>
      </p:sp>
      <p:sp>
        <p:nvSpPr>
          <p:cNvPr id="21" name="文字版面配置區 4">
            <a:extLst>
              <a:ext uri="{FF2B5EF4-FFF2-40B4-BE49-F238E27FC236}">
                <a16:creationId xmlns:a16="http://schemas.microsoft.com/office/drawing/2014/main" xmlns="" id="{D96F9681-42A7-4B3A-BE48-898EC2D142DE}"/>
              </a:ext>
            </a:extLst>
          </p:cNvPr>
          <p:cNvSpPr>
            <a:spLocks noGrp="1"/>
          </p:cNvSpPr>
          <p:nvPr>
            <p:ph type="body" sz="quarter" idx="16"/>
          </p:nvPr>
        </p:nvSpPr>
        <p:spPr>
          <a:xfrm>
            <a:off x="7082335" y="1907674"/>
            <a:ext cx="4918025" cy="766432"/>
          </a:xfrm>
          <a:prstGeom prst="rect">
            <a:avLst/>
          </a:prstGeom>
        </p:spPr>
        <p:txBody>
          <a:bodyPr/>
          <a:lstStyle>
            <a:lvl1pPr marL="0" indent="0">
              <a:lnSpc>
                <a:spcPct val="100000"/>
              </a:lnSpc>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22" name="文字版面配置區 8">
            <a:extLst>
              <a:ext uri="{FF2B5EF4-FFF2-40B4-BE49-F238E27FC236}">
                <a16:creationId xmlns:a16="http://schemas.microsoft.com/office/drawing/2014/main" xmlns="" id="{B60DCAF3-6259-48F3-B3D1-A5B419DF4356}"/>
              </a:ext>
            </a:extLst>
          </p:cNvPr>
          <p:cNvSpPr>
            <a:spLocks noGrp="1"/>
          </p:cNvSpPr>
          <p:nvPr>
            <p:ph type="body" sz="quarter" idx="14" hasCustomPrompt="1"/>
          </p:nvPr>
        </p:nvSpPr>
        <p:spPr>
          <a:xfrm>
            <a:off x="0" y="7202763"/>
            <a:ext cx="3296945" cy="356913"/>
          </a:xfrm>
          <a:prstGeom prst="rect">
            <a:avLst/>
          </a:prstGeom>
        </p:spPr>
        <p:txBody>
          <a:bodyPr/>
          <a:lstStyle>
            <a:lvl1pPr marL="0" indent="0">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教材名稱</a:t>
            </a:r>
          </a:p>
        </p:txBody>
      </p:sp>
      <p:sp>
        <p:nvSpPr>
          <p:cNvPr id="23" name="文字版面配置區 8">
            <a:extLst>
              <a:ext uri="{FF2B5EF4-FFF2-40B4-BE49-F238E27FC236}">
                <a16:creationId xmlns:a16="http://schemas.microsoft.com/office/drawing/2014/main" xmlns="" id="{A3093B7B-59D2-4CD5-A776-AB26E95D4E51}"/>
              </a:ext>
            </a:extLst>
          </p:cNvPr>
          <p:cNvSpPr>
            <a:spLocks noGrp="1"/>
          </p:cNvSpPr>
          <p:nvPr>
            <p:ph type="body" sz="quarter" idx="19"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Tree>
    <p:extLst>
      <p:ext uri="{BB962C8B-B14F-4D97-AF65-F5344CB8AC3E}">
        <p14:creationId xmlns:p14="http://schemas.microsoft.com/office/powerpoint/2010/main" xmlns="" val="1768362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教材編寫者_3-2">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E770C432-5C8B-492C-AE43-A80D24ACD4A9}"/>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4" name="矩形 3">
            <a:extLst>
              <a:ext uri="{FF2B5EF4-FFF2-40B4-BE49-F238E27FC236}">
                <a16:creationId xmlns:a16="http://schemas.microsoft.com/office/drawing/2014/main" xmlns="" id="{C0BCA8A7-E2D0-4722-804C-8BE6C2E8B898}"/>
              </a:ext>
            </a:extLst>
          </p:cNvPr>
          <p:cNvSpPr/>
          <p:nvPr userDrawn="1"/>
        </p:nvSpPr>
        <p:spPr>
          <a:xfrm>
            <a:off x="6678659" y="2324948"/>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cxnSp>
        <p:nvCxnSpPr>
          <p:cNvPr id="5" name="直線接點 4">
            <a:extLst>
              <a:ext uri="{FF2B5EF4-FFF2-40B4-BE49-F238E27FC236}">
                <a16:creationId xmlns:a16="http://schemas.microsoft.com/office/drawing/2014/main" xmlns="" id="{0CA1C90F-CDDF-48B2-AFF0-6CA3884FAAF5}"/>
              </a:ext>
            </a:extLst>
          </p:cNvPr>
          <p:cNvCxnSpPr>
            <a:cxnSpLocks/>
          </p:cNvCxnSpPr>
          <p:nvPr userDrawn="1"/>
        </p:nvCxnSpPr>
        <p:spPr>
          <a:xfrm>
            <a:off x="8180157" y="2482441"/>
            <a:ext cx="3693924" cy="0"/>
          </a:xfrm>
          <a:prstGeom prst="line">
            <a:avLst/>
          </a:prstGeom>
          <a:ln w="12700">
            <a:solidFill>
              <a:srgbClr val="92C52A"/>
            </a:solidFill>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xmlns="" id="{81A729F5-56B7-4542-B37C-FB5D8016AE33}"/>
              </a:ext>
            </a:extLst>
          </p:cNvPr>
          <p:cNvSpPr txBox="1"/>
          <p:nvPr userDrawn="1"/>
        </p:nvSpPr>
        <p:spPr>
          <a:xfrm>
            <a:off x="6845673" y="2261917"/>
            <a:ext cx="1313180" cy="431657"/>
          </a:xfrm>
          <a:prstGeom prst="rect">
            <a:avLst/>
          </a:prstGeom>
          <a:noFill/>
        </p:spPr>
        <p:txBody>
          <a:bodyPr wrap="none" rtlCol="0">
            <a:spAutoFit/>
          </a:bodyPr>
          <a:lstStyle/>
          <a:p>
            <a:r>
              <a:rPr lang="zh-TW" altLang="en-US" sz="2205" b="1" dirty="0">
                <a:solidFill>
                  <a:schemeClr val="tx1">
                    <a:lumMod val="85000"/>
                    <a:lumOff val="15000"/>
                  </a:schemeClr>
                </a:solidFill>
                <a:latin typeface="微軟正黑體" panose="020B0604030504040204" pitchFamily="34" charset="-120"/>
                <a:ea typeface="微軟正黑體" panose="020B0604030504040204" pitchFamily="34" charset="-120"/>
              </a:rPr>
              <a:t>老師的話</a:t>
            </a:r>
          </a:p>
        </p:txBody>
      </p:sp>
      <p:sp>
        <p:nvSpPr>
          <p:cNvPr id="7" name="文字版面配置區 4">
            <a:extLst>
              <a:ext uri="{FF2B5EF4-FFF2-40B4-BE49-F238E27FC236}">
                <a16:creationId xmlns:a16="http://schemas.microsoft.com/office/drawing/2014/main" xmlns="" id="{D229791D-E55C-45B0-BC07-202528DD56EB}"/>
              </a:ext>
            </a:extLst>
          </p:cNvPr>
          <p:cNvSpPr>
            <a:spLocks noGrp="1"/>
          </p:cNvSpPr>
          <p:nvPr>
            <p:ph type="body" sz="quarter" idx="17"/>
          </p:nvPr>
        </p:nvSpPr>
        <p:spPr>
          <a:xfrm>
            <a:off x="6941746" y="2782016"/>
            <a:ext cx="4918025" cy="2571383"/>
          </a:xfrm>
          <a:prstGeom prst="rect">
            <a:avLst/>
          </a:prstGeom>
        </p:spPr>
        <p:txBody>
          <a:bodyPr/>
          <a:lstStyle>
            <a:lvl1pPr marL="0" indent="0">
              <a:lnSpc>
                <a:spcPct val="100000"/>
              </a:lnSpc>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8" name="矩形: 圓角化對角角落 7">
            <a:extLst>
              <a:ext uri="{FF2B5EF4-FFF2-40B4-BE49-F238E27FC236}">
                <a16:creationId xmlns:a16="http://schemas.microsoft.com/office/drawing/2014/main" xmlns="" id="{4077649E-41DE-40C2-8F8C-4A19810AF905}"/>
              </a:ext>
            </a:extLst>
          </p:cNvPr>
          <p:cNvSpPr/>
          <p:nvPr userDrawn="1"/>
        </p:nvSpPr>
        <p:spPr>
          <a:xfrm>
            <a:off x="1339110" y="2457557"/>
            <a:ext cx="4402868" cy="759956"/>
          </a:xfrm>
          <a:prstGeom prst="round2DiagRect">
            <a:avLst>
              <a:gd name="adj1" fmla="val 0"/>
              <a:gd name="adj2" fmla="val 27119"/>
            </a:avLst>
          </a:prstGeom>
          <a:gradFill flip="none" rotWithShape="1">
            <a:gsLst>
              <a:gs pos="0">
                <a:srgbClr val="A8C459"/>
              </a:gs>
              <a:gs pos="100000">
                <a:srgbClr val="85C46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9" name="文字方塊 8">
            <a:extLst>
              <a:ext uri="{FF2B5EF4-FFF2-40B4-BE49-F238E27FC236}">
                <a16:creationId xmlns:a16="http://schemas.microsoft.com/office/drawing/2014/main" xmlns="" id="{43FE5152-0BB1-4F23-9120-D6EA5E9AA1BD}"/>
              </a:ext>
            </a:extLst>
          </p:cNvPr>
          <p:cNvSpPr txBox="1"/>
          <p:nvPr userDrawn="1"/>
        </p:nvSpPr>
        <p:spPr>
          <a:xfrm>
            <a:off x="1833011" y="2497411"/>
            <a:ext cx="3413782" cy="635110"/>
          </a:xfrm>
          <a:prstGeom prst="rect">
            <a:avLst/>
          </a:prstGeom>
          <a:noFill/>
        </p:spPr>
        <p:txBody>
          <a:bodyPr wrap="square" rtlCol="0">
            <a:spAutoFit/>
          </a:bodyPr>
          <a:lstStyle/>
          <a:p>
            <a:pPr algn="ctr"/>
            <a:r>
              <a:rPr lang="zh-TW" altLang="en-US" sz="3527" b="1" dirty="0">
                <a:solidFill>
                  <a:schemeClr val="bg1"/>
                </a:solidFill>
                <a:latin typeface="微軟正黑體" panose="020B0604030504040204" pitchFamily="34" charset="-120"/>
                <a:ea typeface="微軟正黑體" panose="020B0604030504040204" pitchFamily="34" charset="-120"/>
              </a:rPr>
              <a:t>教材編寫者</a:t>
            </a:r>
          </a:p>
        </p:txBody>
      </p:sp>
      <p:sp>
        <p:nvSpPr>
          <p:cNvPr id="10" name="文字方塊 9">
            <a:extLst>
              <a:ext uri="{FF2B5EF4-FFF2-40B4-BE49-F238E27FC236}">
                <a16:creationId xmlns:a16="http://schemas.microsoft.com/office/drawing/2014/main" xmlns="" id="{7A88B260-0AC2-463A-81D5-3DFBAE3D7438}"/>
              </a:ext>
            </a:extLst>
          </p:cNvPr>
          <p:cNvSpPr txBox="1"/>
          <p:nvPr userDrawn="1"/>
        </p:nvSpPr>
        <p:spPr>
          <a:xfrm>
            <a:off x="3486608" y="3721528"/>
            <a:ext cx="1595309" cy="431657"/>
          </a:xfrm>
          <a:prstGeom prst="rect">
            <a:avLst/>
          </a:prstGeom>
          <a:noFill/>
        </p:spPr>
        <p:txBody>
          <a:bodyPr wrap="none" rtlCol="0">
            <a:spAutoFit/>
          </a:bodyPr>
          <a:lstStyle/>
          <a:p>
            <a:r>
              <a:rPr lang="zh-TW" altLang="en-US" sz="2205" b="1" dirty="0">
                <a:solidFill>
                  <a:schemeClr val="tx1">
                    <a:lumMod val="85000"/>
                    <a:lumOff val="15000"/>
                  </a:schemeClr>
                </a:solidFill>
                <a:latin typeface="微軟正黑體" panose="020B0604030504040204" pitchFamily="34" charset="-120"/>
                <a:ea typeface="微軟正黑體" panose="020B0604030504040204" pitchFamily="34" charset="-120"/>
              </a:rPr>
              <a:t>教材編寫者</a:t>
            </a:r>
          </a:p>
        </p:txBody>
      </p:sp>
      <p:sp>
        <p:nvSpPr>
          <p:cNvPr id="11" name="橢圓 10">
            <a:extLst>
              <a:ext uri="{FF2B5EF4-FFF2-40B4-BE49-F238E27FC236}">
                <a16:creationId xmlns:a16="http://schemas.microsoft.com/office/drawing/2014/main" xmlns="" id="{D05DCF56-8796-4865-B7D2-1E08DCEF1568}"/>
              </a:ext>
            </a:extLst>
          </p:cNvPr>
          <p:cNvSpPr/>
          <p:nvPr userDrawn="1"/>
        </p:nvSpPr>
        <p:spPr>
          <a:xfrm>
            <a:off x="1394679" y="3494109"/>
            <a:ext cx="1629271" cy="1629228"/>
          </a:xfrm>
          <a:prstGeom prst="ellipse">
            <a:avLst/>
          </a:prstGeom>
          <a:blipFill>
            <a:blip r:embed="rId3" cstate="print"/>
            <a:stretch>
              <a:fillRect/>
            </a:stretch>
          </a:bli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984">
              <a:ln>
                <a:noFill/>
              </a:ln>
            </a:endParaRPr>
          </a:p>
        </p:txBody>
      </p:sp>
      <p:sp>
        <p:nvSpPr>
          <p:cNvPr id="12" name="文字版面配置區 38">
            <a:extLst>
              <a:ext uri="{FF2B5EF4-FFF2-40B4-BE49-F238E27FC236}">
                <a16:creationId xmlns:a16="http://schemas.microsoft.com/office/drawing/2014/main" xmlns="" id="{67E8768C-0EEE-49BF-9D8C-D95C3F13B7D7}"/>
              </a:ext>
            </a:extLst>
          </p:cNvPr>
          <p:cNvSpPr>
            <a:spLocks noGrp="1"/>
          </p:cNvSpPr>
          <p:nvPr>
            <p:ph type="body" sz="quarter" idx="18" hasCustomPrompt="1"/>
          </p:nvPr>
        </p:nvSpPr>
        <p:spPr>
          <a:xfrm>
            <a:off x="3486607" y="4313604"/>
            <a:ext cx="2255371" cy="516659"/>
          </a:xfrm>
          <a:prstGeom prst="rect">
            <a:avLst/>
          </a:prstGeom>
        </p:spPr>
        <p:txBody>
          <a:bodyPr/>
          <a:lstStyle>
            <a:lvl1pPr marL="0" indent="0">
              <a:buNone/>
              <a:defRPr sz="3527" b="1">
                <a:solidFill>
                  <a:schemeClr val="tx1">
                    <a:lumMod val="85000"/>
                    <a:lumOff val="15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講師姓名</a:t>
            </a:r>
          </a:p>
        </p:txBody>
      </p:sp>
      <p:sp>
        <p:nvSpPr>
          <p:cNvPr id="13" name="文字版面配置區 8">
            <a:extLst>
              <a:ext uri="{FF2B5EF4-FFF2-40B4-BE49-F238E27FC236}">
                <a16:creationId xmlns:a16="http://schemas.microsoft.com/office/drawing/2014/main" xmlns="" id="{4F2204B8-C3C5-4090-8662-16EDDCB35309}"/>
              </a:ext>
            </a:extLst>
          </p:cNvPr>
          <p:cNvSpPr>
            <a:spLocks noGrp="1"/>
          </p:cNvSpPr>
          <p:nvPr>
            <p:ph type="body" sz="quarter" idx="14" hasCustomPrompt="1"/>
          </p:nvPr>
        </p:nvSpPr>
        <p:spPr>
          <a:xfrm>
            <a:off x="0" y="7202763"/>
            <a:ext cx="3296945" cy="356913"/>
          </a:xfrm>
          <a:prstGeom prst="rect">
            <a:avLst/>
          </a:prstGeom>
        </p:spPr>
        <p:txBody>
          <a:bodyPr/>
          <a:lstStyle>
            <a:lvl1pPr marL="0" indent="0">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教材名稱</a:t>
            </a:r>
          </a:p>
        </p:txBody>
      </p:sp>
      <p:sp>
        <p:nvSpPr>
          <p:cNvPr id="14" name="文字版面配置區 8">
            <a:extLst>
              <a:ext uri="{FF2B5EF4-FFF2-40B4-BE49-F238E27FC236}">
                <a16:creationId xmlns:a16="http://schemas.microsoft.com/office/drawing/2014/main" xmlns="" id="{2D4979BB-56AC-43D8-864B-A1B7612CF9D3}"/>
              </a:ext>
            </a:extLst>
          </p:cNvPr>
          <p:cNvSpPr>
            <a:spLocks noGrp="1"/>
          </p:cNvSpPr>
          <p:nvPr>
            <p:ph type="body" sz="quarter" idx="19"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Tree>
    <p:extLst>
      <p:ext uri="{BB962C8B-B14F-4D97-AF65-F5344CB8AC3E}">
        <p14:creationId xmlns:p14="http://schemas.microsoft.com/office/powerpoint/2010/main" xmlns="" val="335645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授課講師介紹_4">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DDBC7787-9F30-4C45-AF3F-398EE16EA86C}"/>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4" name="矩形: 圓角化對角角落 3">
            <a:extLst>
              <a:ext uri="{FF2B5EF4-FFF2-40B4-BE49-F238E27FC236}">
                <a16:creationId xmlns:a16="http://schemas.microsoft.com/office/drawing/2014/main" xmlns="" id="{45C24E0E-A987-4600-AF74-4FF95B36F059}"/>
              </a:ext>
            </a:extLst>
          </p:cNvPr>
          <p:cNvSpPr/>
          <p:nvPr userDrawn="1"/>
        </p:nvSpPr>
        <p:spPr>
          <a:xfrm>
            <a:off x="834074" y="1508464"/>
            <a:ext cx="3472544" cy="3755311"/>
          </a:xfrm>
          <a:prstGeom prst="round2DiagRect">
            <a:avLst>
              <a:gd name="adj1" fmla="val 2494"/>
              <a:gd name="adj2" fmla="val 2316"/>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5" name="矩形 4">
            <a:extLst>
              <a:ext uri="{FF2B5EF4-FFF2-40B4-BE49-F238E27FC236}">
                <a16:creationId xmlns:a16="http://schemas.microsoft.com/office/drawing/2014/main" xmlns="" id="{53142511-1AD0-4ABB-8280-721D3AD023DC}"/>
              </a:ext>
            </a:extLst>
          </p:cNvPr>
          <p:cNvSpPr/>
          <p:nvPr userDrawn="1"/>
        </p:nvSpPr>
        <p:spPr>
          <a:xfrm>
            <a:off x="5896168" y="3654874"/>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6" name="文字方塊 5">
            <a:extLst>
              <a:ext uri="{FF2B5EF4-FFF2-40B4-BE49-F238E27FC236}">
                <a16:creationId xmlns:a16="http://schemas.microsoft.com/office/drawing/2014/main" xmlns="" id="{A42A5FF9-D60B-4ED2-9F1E-CCB49C3FD260}"/>
              </a:ext>
            </a:extLst>
          </p:cNvPr>
          <p:cNvSpPr txBox="1"/>
          <p:nvPr userDrawn="1"/>
        </p:nvSpPr>
        <p:spPr>
          <a:xfrm>
            <a:off x="6063182" y="3591844"/>
            <a:ext cx="748923" cy="431657"/>
          </a:xfrm>
          <a:prstGeom prst="rect">
            <a:avLst/>
          </a:prstGeom>
          <a:noFill/>
        </p:spPr>
        <p:txBody>
          <a:bodyPr wrap="none" rtlCol="0">
            <a:spAutoFit/>
          </a:bodyPr>
          <a:lstStyle/>
          <a:p>
            <a:r>
              <a:rPr lang="zh-TW" altLang="en-US" sz="2205" b="1" dirty="0">
                <a:solidFill>
                  <a:srgbClr val="3A2B1E"/>
                </a:solidFill>
                <a:latin typeface="微軟正黑體" panose="020B0604030504040204" pitchFamily="34" charset="-120"/>
                <a:ea typeface="微軟正黑體" panose="020B0604030504040204" pitchFamily="34" charset="-120"/>
              </a:rPr>
              <a:t>專長</a:t>
            </a:r>
          </a:p>
        </p:txBody>
      </p:sp>
      <p:sp>
        <p:nvSpPr>
          <p:cNvPr id="7" name="矩形 6">
            <a:extLst>
              <a:ext uri="{FF2B5EF4-FFF2-40B4-BE49-F238E27FC236}">
                <a16:creationId xmlns:a16="http://schemas.microsoft.com/office/drawing/2014/main" xmlns="" id="{4BBB93B1-7572-4978-9109-6557C4906903}"/>
              </a:ext>
            </a:extLst>
          </p:cNvPr>
          <p:cNvSpPr/>
          <p:nvPr userDrawn="1"/>
        </p:nvSpPr>
        <p:spPr>
          <a:xfrm>
            <a:off x="5896168" y="212673"/>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8" name="文字方塊 7">
            <a:extLst>
              <a:ext uri="{FF2B5EF4-FFF2-40B4-BE49-F238E27FC236}">
                <a16:creationId xmlns:a16="http://schemas.microsoft.com/office/drawing/2014/main" xmlns="" id="{66A4C8FD-72DF-48FC-8B13-645AE95E6FA2}"/>
              </a:ext>
            </a:extLst>
          </p:cNvPr>
          <p:cNvSpPr txBox="1"/>
          <p:nvPr userDrawn="1"/>
        </p:nvSpPr>
        <p:spPr>
          <a:xfrm>
            <a:off x="6063182" y="149643"/>
            <a:ext cx="748923" cy="431657"/>
          </a:xfrm>
          <a:prstGeom prst="rect">
            <a:avLst/>
          </a:prstGeom>
          <a:noFill/>
        </p:spPr>
        <p:txBody>
          <a:bodyPr wrap="none" rtlCol="0">
            <a:spAutoFit/>
          </a:bodyPr>
          <a:lstStyle/>
          <a:p>
            <a:r>
              <a:rPr lang="zh-TW" altLang="en-US" sz="2205" b="1" dirty="0">
                <a:solidFill>
                  <a:srgbClr val="3A2B1E"/>
                </a:solidFill>
                <a:latin typeface="微軟正黑體" panose="020B0604030504040204" pitchFamily="34" charset="-120"/>
                <a:ea typeface="微軟正黑體" panose="020B0604030504040204" pitchFamily="34" charset="-120"/>
              </a:rPr>
              <a:t>簡歷</a:t>
            </a:r>
          </a:p>
        </p:txBody>
      </p:sp>
      <p:sp>
        <p:nvSpPr>
          <p:cNvPr id="11" name="矩形: 圓角化對角角落 10">
            <a:extLst>
              <a:ext uri="{FF2B5EF4-FFF2-40B4-BE49-F238E27FC236}">
                <a16:creationId xmlns:a16="http://schemas.microsoft.com/office/drawing/2014/main" xmlns="" id="{FBEC5E3B-2366-4681-B5D7-F4720D3E7E40}"/>
              </a:ext>
            </a:extLst>
          </p:cNvPr>
          <p:cNvSpPr/>
          <p:nvPr userDrawn="1"/>
        </p:nvSpPr>
        <p:spPr>
          <a:xfrm>
            <a:off x="5911009" y="4106023"/>
            <a:ext cx="6960359" cy="2991051"/>
          </a:xfrm>
          <a:prstGeom prst="round2DiagRect">
            <a:avLst>
              <a:gd name="adj1" fmla="val 0"/>
              <a:gd name="adj2" fmla="val 6572"/>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12" name="矩形: 圓角化對角角落 11">
            <a:extLst>
              <a:ext uri="{FF2B5EF4-FFF2-40B4-BE49-F238E27FC236}">
                <a16:creationId xmlns:a16="http://schemas.microsoft.com/office/drawing/2014/main" xmlns="" id="{40345BD4-A36D-4551-9284-1FC6C30E0827}"/>
              </a:ext>
            </a:extLst>
          </p:cNvPr>
          <p:cNvSpPr/>
          <p:nvPr userDrawn="1"/>
        </p:nvSpPr>
        <p:spPr>
          <a:xfrm>
            <a:off x="5911008" y="686002"/>
            <a:ext cx="6960360" cy="2871846"/>
          </a:xfrm>
          <a:prstGeom prst="round2DiagRect">
            <a:avLst>
              <a:gd name="adj1" fmla="val 0"/>
              <a:gd name="adj2" fmla="val 5059"/>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14" name="矩形: 圓角化對角角落 13">
            <a:extLst>
              <a:ext uri="{FF2B5EF4-FFF2-40B4-BE49-F238E27FC236}">
                <a16:creationId xmlns:a16="http://schemas.microsoft.com/office/drawing/2014/main" xmlns="" id="{8AFBD8E9-4BD9-455C-841F-C080887D62F7}"/>
              </a:ext>
            </a:extLst>
          </p:cNvPr>
          <p:cNvSpPr/>
          <p:nvPr userDrawn="1"/>
        </p:nvSpPr>
        <p:spPr>
          <a:xfrm>
            <a:off x="824119" y="1422134"/>
            <a:ext cx="3492454" cy="759956"/>
          </a:xfrm>
          <a:prstGeom prst="round2DiagRect">
            <a:avLst>
              <a:gd name="adj1" fmla="val 0"/>
              <a:gd name="adj2" fmla="val 27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15" name="文字方塊 14">
            <a:extLst>
              <a:ext uri="{FF2B5EF4-FFF2-40B4-BE49-F238E27FC236}">
                <a16:creationId xmlns:a16="http://schemas.microsoft.com/office/drawing/2014/main" xmlns="" id="{D6736FF0-1B07-4805-81F5-ED2403088B6F}"/>
              </a:ext>
            </a:extLst>
          </p:cNvPr>
          <p:cNvSpPr txBox="1"/>
          <p:nvPr userDrawn="1"/>
        </p:nvSpPr>
        <p:spPr>
          <a:xfrm>
            <a:off x="884026" y="1482557"/>
            <a:ext cx="3295661" cy="635110"/>
          </a:xfrm>
          <a:prstGeom prst="rect">
            <a:avLst/>
          </a:prstGeom>
          <a:solidFill>
            <a:schemeClr val="bg1"/>
          </a:solidFill>
        </p:spPr>
        <p:txBody>
          <a:bodyPr wrap="square" rtlCol="0">
            <a:spAutoFit/>
          </a:bodyPr>
          <a:lstStyle/>
          <a:p>
            <a:pPr algn="ctr"/>
            <a:r>
              <a:rPr lang="zh-TW" altLang="en-US" sz="3527" b="1" dirty="0">
                <a:solidFill>
                  <a:srgbClr val="85C46B"/>
                </a:solidFill>
                <a:latin typeface="微軟正黑體" panose="020B0604030504040204" pitchFamily="34" charset="-120"/>
                <a:ea typeface="微軟正黑體" panose="020B0604030504040204" pitchFamily="34" charset="-120"/>
              </a:rPr>
              <a:t>授課講師介紹</a:t>
            </a:r>
          </a:p>
        </p:txBody>
      </p:sp>
      <p:sp>
        <p:nvSpPr>
          <p:cNvPr id="16" name="矩形 15">
            <a:extLst>
              <a:ext uri="{FF2B5EF4-FFF2-40B4-BE49-F238E27FC236}">
                <a16:creationId xmlns:a16="http://schemas.microsoft.com/office/drawing/2014/main" xmlns="" id="{818C8F7C-FA3D-4C51-9FE3-D24845557B4F}"/>
              </a:ext>
            </a:extLst>
          </p:cNvPr>
          <p:cNvSpPr/>
          <p:nvPr userDrawn="1"/>
        </p:nvSpPr>
        <p:spPr>
          <a:xfrm>
            <a:off x="834074" y="5496036"/>
            <a:ext cx="128332" cy="314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17" name="文字方塊 16">
            <a:extLst>
              <a:ext uri="{FF2B5EF4-FFF2-40B4-BE49-F238E27FC236}">
                <a16:creationId xmlns:a16="http://schemas.microsoft.com/office/drawing/2014/main" xmlns="" id="{950BD781-5F84-4A94-9119-5B8A4DD9ACC8}"/>
              </a:ext>
            </a:extLst>
          </p:cNvPr>
          <p:cNvSpPr txBox="1"/>
          <p:nvPr userDrawn="1"/>
        </p:nvSpPr>
        <p:spPr>
          <a:xfrm>
            <a:off x="1001088" y="5433006"/>
            <a:ext cx="1313180" cy="431657"/>
          </a:xfrm>
          <a:prstGeom prst="rect">
            <a:avLst/>
          </a:prstGeom>
          <a:noFill/>
        </p:spPr>
        <p:txBody>
          <a:bodyPr wrap="none" rtlCol="0">
            <a:spAutoFit/>
          </a:bodyPr>
          <a:lstStyle/>
          <a:p>
            <a:r>
              <a:rPr lang="zh-TW" altLang="en-US" sz="2205" b="1" dirty="0">
                <a:solidFill>
                  <a:schemeClr val="bg1"/>
                </a:solidFill>
                <a:latin typeface="微軟正黑體" panose="020B0604030504040204" pitchFamily="34" charset="-120"/>
                <a:ea typeface="微軟正黑體" panose="020B0604030504040204" pitchFamily="34" charset="-120"/>
              </a:rPr>
              <a:t>聯絡方式</a:t>
            </a:r>
          </a:p>
        </p:txBody>
      </p:sp>
      <p:sp>
        <p:nvSpPr>
          <p:cNvPr id="18" name="文字方塊 17">
            <a:extLst>
              <a:ext uri="{FF2B5EF4-FFF2-40B4-BE49-F238E27FC236}">
                <a16:creationId xmlns:a16="http://schemas.microsoft.com/office/drawing/2014/main" xmlns="" id="{52C69D32-B53F-47AD-877C-291A3D958794}"/>
              </a:ext>
            </a:extLst>
          </p:cNvPr>
          <p:cNvSpPr txBox="1"/>
          <p:nvPr userDrawn="1"/>
        </p:nvSpPr>
        <p:spPr>
          <a:xfrm>
            <a:off x="1095571" y="1482558"/>
            <a:ext cx="2947231" cy="567207"/>
          </a:xfrm>
          <a:prstGeom prst="rect">
            <a:avLst/>
          </a:prstGeom>
          <a:solidFill>
            <a:schemeClr val="bg1"/>
          </a:solidFill>
        </p:spPr>
        <p:txBody>
          <a:bodyPr wrap="square" rtlCol="0">
            <a:spAutoFit/>
          </a:bodyPr>
          <a:lstStyle/>
          <a:p>
            <a:pPr algn="ctr"/>
            <a:r>
              <a:rPr lang="zh-TW" altLang="en-US" sz="3086" b="1" dirty="0">
                <a:solidFill>
                  <a:srgbClr val="85C46B"/>
                </a:solidFill>
                <a:latin typeface="微軟正黑體" panose="020B0604030504040204" pitchFamily="34" charset="-120"/>
                <a:ea typeface="微軟正黑體" panose="020B0604030504040204" pitchFamily="34" charset="-120"/>
              </a:rPr>
              <a:t>授課講師介紹</a:t>
            </a:r>
          </a:p>
        </p:txBody>
      </p:sp>
      <p:sp>
        <p:nvSpPr>
          <p:cNvPr id="19" name="橢圓 18">
            <a:extLst>
              <a:ext uri="{FF2B5EF4-FFF2-40B4-BE49-F238E27FC236}">
                <a16:creationId xmlns:a16="http://schemas.microsoft.com/office/drawing/2014/main" xmlns="" id="{0E4C2BAF-5AC0-474F-93B8-EF70C033FBFE}"/>
              </a:ext>
            </a:extLst>
          </p:cNvPr>
          <p:cNvSpPr/>
          <p:nvPr userDrawn="1"/>
        </p:nvSpPr>
        <p:spPr>
          <a:xfrm>
            <a:off x="1517445" y="2290432"/>
            <a:ext cx="2021438" cy="2021385"/>
          </a:xfrm>
          <a:prstGeom prst="ellipse">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p>
        </p:txBody>
      </p:sp>
      <p:sp>
        <p:nvSpPr>
          <p:cNvPr id="20" name="文字版面配置區 4">
            <a:extLst>
              <a:ext uri="{FF2B5EF4-FFF2-40B4-BE49-F238E27FC236}">
                <a16:creationId xmlns:a16="http://schemas.microsoft.com/office/drawing/2014/main" xmlns="" id="{CBF944C2-8FDB-4BA4-8B5A-335933F349CB}"/>
              </a:ext>
            </a:extLst>
          </p:cNvPr>
          <p:cNvSpPr>
            <a:spLocks noGrp="1"/>
          </p:cNvSpPr>
          <p:nvPr>
            <p:ph type="body" sz="quarter" idx="12" hasCustomPrompt="1"/>
          </p:nvPr>
        </p:nvSpPr>
        <p:spPr>
          <a:xfrm>
            <a:off x="1094670" y="4547204"/>
            <a:ext cx="2836132" cy="594974"/>
          </a:xfrm>
          <a:prstGeom prst="rect">
            <a:avLst/>
          </a:prstGeom>
        </p:spPr>
        <p:txBody>
          <a:bodyPr/>
          <a:lstStyle>
            <a:lvl1pPr marL="0" marR="0" indent="0" algn="ctr" defTabSz="1007943" rtl="0" eaLnBrk="1" fontAlgn="auto" latinLnBrk="0" hangingPunct="1">
              <a:lnSpc>
                <a:spcPct val="90000"/>
              </a:lnSpc>
              <a:spcBef>
                <a:spcPts val="1102"/>
              </a:spcBef>
              <a:spcAft>
                <a:spcPts val="0"/>
              </a:spcAft>
              <a:buClrTx/>
              <a:buSzTx/>
              <a:buFont typeface="Arial" panose="020B0604020202020204" pitchFamily="34" charset="0"/>
              <a:buNone/>
              <a:tabLst/>
              <a:defRPr sz="3527" b="1">
                <a:solidFill>
                  <a:schemeClr val="bg1"/>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marL="0" marR="0" lvl="0" indent="0" algn="ctr" defTabSz="1007943" rtl="0" eaLnBrk="1" fontAlgn="auto" latinLnBrk="0" hangingPunct="1">
              <a:lnSpc>
                <a:spcPct val="90000"/>
              </a:lnSpc>
              <a:spcBef>
                <a:spcPts val="1102"/>
              </a:spcBef>
              <a:spcAft>
                <a:spcPts val="0"/>
              </a:spcAft>
              <a:buClrTx/>
              <a:buSzTx/>
              <a:buFont typeface="Arial" panose="020B0604020202020204" pitchFamily="34" charset="0"/>
              <a:buNone/>
              <a:tabLst/>
              <a:defRPr/>
            </a:pPr>
            <a:r>
              <a:rPr lang="zh-TW" altLang="en-US" dirty="0"/>
              <a:t>講師姓名</a:t>
            </a:r>
          </a:p>
        </p:txBody>
      </p:sp>
      <p:sp>
        <p:nvSpPr>
          <p:cNvPr id="21" name="文字版面配置區 11">
            <a:extLst>
              <a:ext uri="{FF2B5EF4-FFF2-40B4-BE49-F238E27FC236}">
                <a16:creationId xmlns:a16="http://schemas.microsoft.com/office/drawing/2014/main" xmlns="" id="{A05A19F1-9ADF-4759-9153-E7628929EA39}"/>
              </a:ext>
            </a:extLst>
          </p:cNvPr>
          <p:cNvSpPr>
            <a:spLocks noGrp="1"/>
          </p:cNvSpPr>
          <p:nvPr>
            <p:ph type="body" sz="quarter" idx="13"/>
          </p:nvPr>
        </p:nvSpPr>
        <p:spPr>
          <a:xfrm>
            <a:off x="5960551" y="4138137"/>
            <a:ext cx="6760761" cy="2874006"/>
          </a:xfrm>
          <a:prstGeom prst="rect">
            <a:avLst/>
          </a:prstGeom>
        </p:spPr>
        <p:txBody>
          <a:bodyPr/>
          <a:lstStyle>
            <a:lvl1pPr marL="0" indent="0">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22" name="文字版面配置區 11">
            <a:extLst>
              <a:ext uri="{FF2B5EF4-FFF2-40B4-BE49-F238E27FC236}">
                <a16:creationId xmlns:a16="http://schemas.microsoft.com/office/drawing/2014/main" xmlns="" id="{A8FD7860-BD0C-4632-93CF-994F0733614F}"/>
              </a:ext>
            </a:extLst>
          </p:cNvPr>
          <p:cNvSpPr>
            <a:spLocks noGrp="1"/>
          </p:cNvSpPr>
          <p:nvPr>
            <p:ph type="body" sz="quarter" idx="14"/>
          </p:nvPr>
        </p:nvSpPr>
        <p:spPr>
          <a:xfrm>
            <a:off x="5960332" y="717464"/>
            <a:ext cx="6761028" cy="2739835"/>
          </a:xfrm>
          <a:prstGeom prst="rect">
            <a:avLst/>
          </a:prstGeom>
        </p:spPr>
        <p:txBody>
          <a:bodyPr/>
          <a:lstStyle>
            <a:lvl1pPr marL="0" indent="0">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24" name="文字版面配置區 11">
            <a:extLst>
              <a:ext uri="{FF2B5EF4-FFF2-40B4-BE49-F238E27FC236}">
                <a16:creationId xmlns:a16="http://schemas.microsoft.com/office/drawing/2014/main" xmlns="" id="{3C999B8F-59B3-4820-BFA3-B7FB4AD12977}"/>
              </a:ext>
            </a:extLst>
          </p:cNvPr>
          <p:cNvSpPr>
            <a:spLocks noGrp="1"/>
          </p:cNvSpPr>
          <p:nvPr>
            <p:ph type="body" sz="quarter" idx="16"/>
          </p:nvPr>
        </p:nvSpPr>
        <p:spPr>
          <a:xfrm>
            <a:off x="1001087" y="5897678"/>
            <a:ext cx="3478785" cy="1283011"/>
          </a:xfrm>
          <a:prstGeom prst="rect">
            <a:avLst/>
          </a:prstGeom>
        </p:spPr>
        <p:txBody>
          <a:bodyPr/>
          <a:lstStyle>
            <a:lvl1pPr marL="0" indent="0">
              <a:lnSpc>
                <a:spcPct val="100000"/>
              </a:lnSpc>
              <a:buNone/>
              <a:defRPr sz="1764" b="1">
                <a:solidFill>
                  <a:schemeClr val="bg1"/>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cxnSp>
        <p:nvCxnSpPr>
          <p:cNvPr id="25" name="直線接點 24">
            <a:extLst>
              <a:ext uri="{FF2B5EF4-FFF2-40B4-BE49-F238E27FC236}">
                <a16:creationId xmlns:a16="http://schemas.microsoft.com/office/drawing/2014/main" xmlns="" id="{299FE60F-740A-4DC0-81A6-AACFB46D6593}"/>
              </a:ext>
            </a:extLst>
          </p:cNvPr>
          <p:cNvCxnSpPr/>
          <p:nvPr userDrawn="1"/>
        </p:nvCxnSpPr>
        <p:spPr>
          <a:xfrm>
            <a:off x="1001089" y="6269492"/>
            <a:ext cx="33154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xmlns="" id="{89677F7C-5881-4249-B412-E20187181D41}"/>
              </a:ext>
            </a:extLst>
          </p:cNvPr>
          <p:cNvCxnSpPr/>
          <p:nvPr userDrawn="1"/>
        </p:nvCxnSpPr>
        <p:spPr>
          <a:xfrm>
            <a:off x="1001089" y="6699664"/>
            <a:ext cx="33154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xmlns="" id="{D7424B64-C761-4264-8032-7103257B6996}"/>
              </a:ext>
            </a:extLst>
          </p:cNvPr>
          <p:cNvCxnSpPr/>
          <p:nvPr userDrawn="1"/>
        </p:nvCxnSpPr>
        <p:spPr>
          <a:xfrm>
            <a:off x="1001089" y="7104217"/>
            <a:ext cx="33154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字版面配置區 8">
            <a:extLst>
              <a:ext uri="{FF2B5EF4-FFF2-40B4-BE49-F238E27FC236}">
                <a16:creationId xmlns:a16="http://schemas.microsoft.com/office/drawing/2014/main" xmlns="" id="{7B71B8C0-BD01-4515-9049-1D6482813D1D}"/>
              </a:ext>
            </a:extLst>
          </p:cNvPr>
          <p:cNvSpPr>
            <a:spLocks noGrp="1"/>
          </p:cNvSpPr>
          <p:nvPr>
            <p:ph type="body" sz="quarter" idx="19"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Tree>
    <p:extLst>
      <p:ext uri="{BB962C8B-B14F-4D97-AF65-F5344CB8AC3E}">
        <p14:creationId xmlns:p14="http://schemas.microsoft.com/office/powerpoint/2010/main" xmlns="" val="329764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教材編寫者_4">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C643E882-2844-4C67-80E3-C0EC5C1C4611}"/>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4" name="矩形: 圓角化對角角落 3">
            <a:extLst>
              <a:ext uri="{FF2B5EF4-FFF2-40B4-BE49-F238E27FC236}">
                <a16:creationId xmlns:a16="http://schemas.microsoft.com/office/drawing/2014/main" xmlns="" id="{CBC46EAD-36AA-4FBB-9B8B-6E9F3350731A}"/>
              </a:ext>
            </a:extLst>
          </p:cNvPr>
          <p:cNvSpPr/>
          <p:nvPr userDrawn="1"/>
        </p:nvSpPr>
        <p:spPr>
          <a:xfrm>
            <a:off x="834074" y="1508464"/>
            <a:ext cx="3472544" cy="3755311"/>
          </a:xfrm>
          <a:prstGeom prst="round2DiagRect">
            <a:avLst>
              <a:gd name="adj1" fmla="val 2494"/>
              <a:gd name="adj2" fmla="val 2316"/>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5" name="矩形 4">
            <a:extLst>
              <a:ext uri="{FF2B5EF4-FFF2-40B4-BE49-F238E27FC236}">
                <a16:creationId xmlns:a16="http://schemas.microsoft.com/office/drawing/2014/main" xmlns="" id="{FA031729-5D7D-4A48-A7B2-32058EA445D0}"/>
              </a:ext>
            </a:extLst>
          </p:cNvPr>
          <p:cNvSpPr/>
          <p:nvPr userDrawn="1"/>
        </p:nvSpPr>
        <p:spPr>
          <a:xfrm>
            <a:off x="5896168" y="3654874"/>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6" name="文字方塊 5">
            <a:extLst>
              <a:ext uri="{FF2B5EF4-FFF2-40B4-BE49-F238E27FC236}">
                <a16:creationId xmlns:a16="http://schemas.microsoft.com/office/drawing/2014/main" xmlns="" id="{0D284D56-0FFE-4723-83F4-EBD746A63411}"/>
              </a:ext>
            </a:extLst>
          </p:cNvPr>
          <p:cNvSpPr txBox="1"/>
          <p:nvPr userDrawn="1"/>
        </p:nvSpPr>
        <p:spPr>
          <a:xfrm>
            <a:off x="6063182" y="3591844"/>
            <a:ext cx="748923" cy="431657"/>
          </a:xfrm>
          <a:prstGeom prst="rect">
            <a:avLst/>
          </a:prstGeom>
          <a:noFill/>
        </p:spPr>
        <p:txBody>
          <a:bodyPr wrap="none" rtlCol="0">
            <a:spAutoFit/>
          </a:bodyPr>
          <a:lstStyle/>
          <a:p>
            <a:r>
              <a:rPr lang="zh-TW" altLang="en-US" sz="2205" b="1" dirty="0">
                <a:solidFill>
                  <a:srgbClr val="3A2B1E"/>
                </a:solidFill>
                <a:latin typeface="微軟正黑體" panose="020B0604030504040204" pitchFamily="34" charset="-120"/>
                <a:ea typeface="微軟正黑體" panose="020B0604030504040204" pitchFamily="34" charset="-120"/>
              </a:rPr>
              <a:t>專長</a:t>
            </a:r>
          </a:p>
        </p:txBody>
      </p:sp>
      <p:sp>
        <p:nvSpPr>
          <p:cNvPr id="7" name="矩形 6">
            <a:extLst>
              <a:ext uri="{FF2B5EF4-FFF2-40B4-BE49-F238E27FC236}">
                <a16:creationId xmlns:a16="http://schemas.microsoft.com/office/drawing/2014/main" xmlns="" id="{6486876B-9C75-40A4-8B07-4E223C7443CB}"/>
              </a:ext>
            </a:extLst>
          </p:cNvPr>
          <p:cNvSpPr/>
          <p:nvPr userDrawn="1"/>
        </p:nvSpPr>
        <p:spPr>
          <a:xfrm>
            <a:off x="5896168" y="212673"/>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8" name="文字方塊 7">
            <a:extLst>
              <a:ext uri="{FF2B5EF4-FFF2-40B4-BE49-F238E27FC236}">
                <a16:creationId xmlns:a16="http://schemas.microsoft.com/office/drawing/2014/main" xmlns="" id="{5769B2FD-298F-48BD-A3D4-6A9FE293A458}"/>
              </a:ext>
            </a:extLst>
          </p:cNvPr>
          <p:cNvSpPr txBox="1"/>
          <p:nvPr userDrawn="1"/>
        </p:nvSpPr>
        <p:spPr>
          <a:xfrm>
            <a:off x="6063182" y="149643"/>
            <a:ext cx="748923" cy="431657"/>
          </a:xfrm>
          <a:prstGeom prst="rect">
            <a:avLst/>
          </a:prstGeom>
          <a:noFill/>
        </p:spPr>
        <p:txBody>
          <a:bodyPr wrap="none" rtlCol="0">
            <a:spAutoFit/>
          </a:bodyPr>
          <a:lstStyle/>
          <a:p>
            <a:r>
              <a:rPr lang="zh-TW" altLang="en-US" sz="2205" b="1" dirty="0">
                <a:solidFill>
                  <a:srgbClr val="3A2B1E"/>
                </a:solidFill>
                <a:latin typeface="微軟正黑體" panose="020B0604030504040204" pitchFamily="34" charset="-120"/>
                <a:ea typeface="微軟正黑體" panose="020B0604030504040204" pitchFamily="34" charset="-120"/>
              </a:rPr>
              <a:t>簡歷</a:t>
            </a:r>
          </a:p>
        </p:txBody>
      </p:sp>
      <p:sp>
        <p:nvSpPr>
          <p:cNvPr id="9" name="矩形: 圓角化對角角落 8">
            <a:extLst>
              <a:ext uri="{FF2B5EF4-FFF2-40B4-BE49-F238E27FC236}">
                <a16:creationId xmlns:a16="http://schemas.microsoft.com/office/drawing/2014/main" xmlns="" id="{97ED1939-220B-4232-9439-81DAAEAA13A7}"/>
              </a:ext>
            </a:extLst>
          </p:cNvPr>
          <p:cNvSpPr/>
          <p:nvPr userDrawn="1"/>
        </p:nvSpPr>
        <p:spPr>
          <a:xfrm>
            <a:off x="5911009" y="4106023"/>
            <a:ext cx="6960359" cy="2991051"/>
          </a:xfrm>
          <a:prstGeom prst="round2DiagRect">
            <a:avLst>
              <a:gd name="adj1" fmla="val 0"/>
              <a:gd name="adj2" fmla="val 6572"/>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10" name="矩形: 圓角化對角角落 9">
            <a:extLst>
              <a:ext uri="{FF2B5EF4-FFF2-40B4-BE49-F238E27FC236}">
                <a16:creationId xmlns:a16="http://schemas.microsoft.com/office/drawing/2014/main" xmlns="" id="{EE90932D-F829-431E-B8FA-7F314C86750F}"/>
              </a:ext>
            </a:extLst>
          </p:cNvPr>
          <p:cNvSpPr/>
          <p:nvPr userDrawn="1"/>
        </p:nvSpPr>
        <p:spPr>
          <a:xfrm>
            <a:off x="5911008" y="686002"/>
            <a:ext cx="6960360" cy="2871846"/>
          </a:xfrm>
          <a:prstGeom prst="round2DiagRect">
            <a:avLst>
              <a:gd name="adj1" fmla="val 0"/>
              <a:gd name="adj2" fmla="val 5059"/>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11" name="矩形: 圓角化對角角落 10">
            <a:extLst>
              <a:ext uri="{FF2B5EF4-FFF2-40B4-BE49-F238E27FC236}">
                <a16:creationId xmlns:a16="http://schemas.microsoft.com/office/drawing/2014/main" xmlns="" id="{EF2DF96E-71C6-4384-BCC0-3E244CEF8364}"/>
              </a:ext>
            </a:extLst>
          </p:cNvPr>
          <p:cNvSpPr/>
          <p:nvPr userDrawn="1"/>
        </p:nvSpPr>
        <p:spPr>
          <a:xfrm>
            <a:off x="824119" y="1422134"/>
            <a:ext cx="3492454" cy="759956"/>
          </a:xfrm>
          <a:prstGeom prst="round2DiagRect">
            <a:avLst>
              <a:gd name="adj1" fmla="val 0"/>
              <a:gd name="adj2" fmla="val 27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12" name="文字方塊 11">
            <a:extLst>
              <a:ext uri="{FF2B5EF4-FFF2-40B4-BE49-F238E27FC236}">
                <a16:creationId xmlns:a16="http://schemas.microsoft.com/office/drawing/2014/main" xmlns="" id="{E679A039-081D-43CC-870D-54AB1A40E214}"/>
              </a:ext>
            </a:extLst>
          </p:cNvPr>
          <p:cNvSpPr txBox="1"/>
          <p:nvPr userDrawn="1"/>
        </p:nvSpPr>
        <p:spPr>
          <a:xfrm>
            <a:off x="884026" y="1482557"/>
            <a:ext cx="3295661" cy="635110"/>
          </a:xfrm>
          <a:prstGeom prst="rect">
            <a:avLst/>
          </a:prstGeom>
          <a:solidFill>
            <a:schemeClr val="bg1"/>
          </a:solidFill>
        </p:spPr>
        <p:txBody>
          <a:bodyPr wrap="square" rtlCol="0">
            <a:spAutoFit/>
          </a:bodyPr>
          <a:lstStyle/>
          <a:p>
            <a:pPr algn="ctr"/>
            <a:r>
              <a:rPr lang="zh-TW" altLang="en-US" sz="3527" b="1" dirty="0">
                <a:solidFill>
                  <a:srgbClr val="85C46B"/>
                </a:solidFill>
                <a:latin typeface="微軟正黑體" panose="020B0604030504040204" pitchFamily="34" charset="-120"/>
                <a:ea typeface="微軟正黑體" panose="020B0604030504040204" pitchFamily="34" charset="-120"/>
              </a:rPr>
              <a:t>授課講師介紹</a:t>
            </a:r>
          </a:p>
        </p:txBody>
      </p:sp>
      <p:sp>
        <p:nvSpPr>
          <p:cNvPr id="13" name="矩形 12">
            <a:extLst>
              <a:ext uri="{FF2B5EF4-FFF2-40B4-BE49-F238E27FC236}">
                <a16:creationId xmlns:a16="http://schemas.microsoft.com/office/drawing/2014/main" xmlns="" id="{6ADF10D3-4EC1-491B-BF06-D64470F6C444}"/>
              </a:ext>
            </a:extLst>
          </p:cNvPr>
          <p:cNvSpPr/>
          <p:nvPr userDrawn="1"/>
        </p:nvSpPr>
        <p:spPr>
          <a:xfrm>
            <a:off x="834074" y="5496036"/>
            <a:ext cx="128332" cy="314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14" name="文字方塊 13">
            <a:extLst>
              <a:ext uri="{FF2B5EF4-FFF2-40B4-BE49-F238E27FC236}">
                <a16:creationId xmlns:a16="http://schemas.microsoft.com/office/drawing/2014/main" xmlns="" id="{97B02276-DF47-4548-95C8-1028898AA54F}"/>
              </a:ext>
            </a:extLst>
          </p:cNvPr>
          <p:cNvSpPr txBox="1"/>
          <p:nvPr userDrawn="1"/>
        </p:nvSpPr>
        <p:spPr>
          <a:xfrm>
            <a:off x="1001088" y="5433006"/>
            <a:ext cx="1313180" cy="431657"/>
          </a:xfrm>
          <a:prstGeom prst="rect">
            <a:avLst/>
          </a:prstGeom>
          <a:noFill/>
        </p:spPr>
        <p:txBody>
          <a:bodyPr wrap="none" rtlCol="0">
            <a:spAutoFit/>
          </a:bodyPr>
          <a:lstStyle/>
          <a:p>
            <a:r>
              <a:rPr lang="zh-TW" altLang="en-US" sz="2205" b="1" dirty="0">
                <a:solidFill>
                  <a:schemeClr val="bg1"/>
                </a:solidFill>
                <a:latin typeface="微軟正黑體" panose="020B0604030504040204" pitchFamily="34" charset="-120"/>
                <a:ea typeface="微軟正黑體" panose="020B0604030504040204" pitchFamily="34" charset="-120"/>
              </a:rPr>
              <a:t>聯絡方式</a:t>
            </a:r>
          </a:p>
        </p:txBody>
      </p:sp>
      <p:sp>
        <p:nvSpPr>
          <p:cNvPr id="15" name="文字方塊 14">
            <a:extLst>
              <a:ext uri="{FF2B5EF4-FFF2-40B4-BE49-F238E27FC236}">
                <a16:creationId xmlns:a16="http://schemas.microsoft.com/office/drawing/2014/main" xmlns="" id="{61E8472F-8AB9-40B3-ADE7-DFEE760F4E90}"/>
              </a:ext>
            </a:extLst>
          </p:cNvPr>
          <p:cNvSpPr txBox="1"/>
          <p:nvPr userDrawn="1"/>
        </p:nvSpPr>
        <p:spPr>
          <a:xfrm>
            <a:off x="1095571" y="1482558"/>
            <a:ext cx="2947231" cy="567207"/>
          </a:xfrm>
          <a:prstGeom prst="rect">
            <a:avLst/>
          </a:prstGeom>
          <a:solidFill>
            <a:schemeClr val="bg1"/>
          </a:solidFill>
        </p:spPr>
        <p:txBody>
          <a:bodyPr wrap="square" rtlCol="0">
            <a:spAutoFit/>
          </a:bodyPr>
          <a:lstStyle/>
          <a:p>
            <a:pPr algn="ctr"/>
            <a:r>
              <a:rPr lang="zh-TW" altLang="en-US" sz="3086" b="1" dirty="0">
                <a:solidFill>
                  <a:srgbClr val="85C46B"/>
                </a:solidFill>
                <a:latin typeface="微軟正黑體" panose="020B0604030504040204" pitchFamily="34" charset="-120"/>
                <a:ea typeface="微軟正黑體" panose="020B0604030504040204" pitchFamily="34" charset="-120"/>
              </a:rPr>
              <a:t>教材編寫者</a:t>
            </a:r>
          </a:p>
        </p:txBody>
      </p:sp>
      <p:sp>
        <p:nvSpPr>
          <p:cNvPr id="16" name="橢圓 15">
            <a:extLst>
              <a:ext uri="{FF2B5EF4-FFF2-40B4-BE49-F238E27FC236}">
                <a16:creationId xmlns:a16="http://schemas.microsoft.com/office/drawing/2014/main" xmlns="" id="{B8654413-E2E5-4693-A38B-5C8074CA761A}"/>
              </a:ext>
            </a:extLst>
          </p:cNvPr>
          <p:cNvSpPr/>
          <p:nvPr userDrawn="1"/>
        </p:nvSpPr>
        <p:spPr>
          <a:xfrm>
            <a:off x="1517445" y="2290432"/>
            <a:ext cx="2021438" cy="2021385"/>
          </a:xfrm>
          <a:prstGeom prst="ellipse">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p>
        </p:txBody>
      </p:sp>
      <p:sp>
        <p:nvSpPr>
          <p:cNvPr id="17" name="文字版面配置區 4">
            <a:extLst>
              <a:ext uri="{FF2B5EF4-FFF2-40B4-BE49-F238E27FC236}">
                <a16:creationId xmlns:a16="http://schemas.microsoft.com/office/drawing/2014/main" xmlns="" id="{ED63D14E-02A0-4354-8F79-60FFB5912FA9}"/>
              </a:ext>
            </a:extLst>
          </p:cNvPr>
          <p:cNvSpPr>
            <a:spLocks noGrp="1"/>
          </p:cNvSpPr>
          <p:nvPr>
            <p:ph type="body" sz="quarter" idx="12" hasCustomPrompt="1"/>
          </p:nvPr>
        </p:nvSpPr>
        <p:spPr>
          <a:xfrm>
            <a:off x="1094670" y="4547204"/>
            <a:ext cx="2836132" cy="594974"/>
          </a:xfrm>
          <a:prstGeom prst="rect">
            <a:avLst/>
          </a:prstGeom>
        </p:spPr>
        <p:txBody>
          <a:bodyPr/>
          <a:lstStyle>
            <a:lvl1pPr marL="0" marR="0" indent="0" algn="ctr" defTabSz="1007943" rtl="0" eaLnBrk="1" fontAlgn="auto" latinLnBrk="0" hangingPunct="1">
              <a:lnSpc>
                <a:spcPct val="90000"/>
              </a:lnSpc>
              <a:spcBef>
                <a:spcPts val="1102"/>
              </a:spcBef>
              <a:spcAft>
                <a:spcPts val="0"/>
              </a:spcAft>
              <a:buClrTx/>
              <a:buSzTx/>
              <a:buFont typeface="Arial" panose="020B0604020202020204" pitchFamily="34" charset="0"/>
              <a:buNone/>
              <a:tabLst/>
              <a:defRPr sz="3527" b="1">
                <a:solidFill>
                  <a:schemeClr val="bg1"/>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marL="0" marR="0" lvl="0" indent="0" algn="ctr" defTabSz="1007943" rtl="0" eaLnBrk="1" fontAlgn="auto" latinLnBrk="0" hangingPunct="1">
              <a:lnSpc>
                <a:spcPct val="90000"/>
              </a:lnSpc>
              <a:spcBef>
                <a:spcPts val="1102"/>
              </a:spcBef>
              <a:spcAft>
                <a:spcPts val="0"/>
              </a:spcAft>
              <a:buClrTx/>
              <a:buSzTx/>
              <a:buFont typeface="Arial" panose="020B0604020202020204" pitchFamily="34" charset="0"/>
              <a:buNone/>
              <a:tabLst/>
              <a:defRPr/>
            </a:pPr>
            <a:r>
              <a:rPr lang="zh-TW" altLang="en-US" dirty="0"/>
              <a:t>講師姓名</a:t>
            </a:r>
          </a:p>
        </p:txBody>
      </p:sp>
      <p:sp>
        <p:nvSpPr>
          <p:cNvPr id="18" name="文字版面配置區 11">
            <a:extLst>
              <a:ext uri="{FF2B5EF4-FFF2-40B4-BE49-F238E27FC236}">
                <a16:creationId xmlns:a16="http://schemas.microsoft.com/office/drawing/2014/main" xmlns="" id="{2CE43437-8B09-440A-AA50-A331A40CE005}"/>
              </a:ext>
            </a:extLst>
          </p:cNvPr>
          <p:cNvSpPr>
            <a:spLocks noGrp="1"/>
          </p:cNvSpPr>
          <p:nvPr>
            <p:ph type="body" sz="quarter" idx="13"/>
          </p:nvPr>
        </p:nvSpPr>
        <p:spPr>
          <a:xfrm>
            <a:off x="5960551" y="4138137"/>
            <a:ext cx="6760761" cy="2874006"/>
          </a:xfrm>
          <a:prstGeom prst="rect">
            <a:avLst/>
          </a:prstGeom>
        </p:spPr>
        <p:txBody>
          <a:bodyPr/>
          <a:lstStyle>
            <a:lvl1pPr marL="0" indent="0">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19" name="文字版面配置區 11">
            <a:extLst>
              <a:ext uri="{FF2B5EF4-FFF2-40B4-BE49-F238E27FC236}">
                <a16:creationId xmlns:a16="http://schemas.microsoft.com/office/drawing/2014/main" xmlns="" id="{4B844389-8296-457E-A757-97E26F917264}"/>
              </a:ext>
            </a:extLst>
          </p:cNvPr>
          <p:cNvSpPr>
            <a:spLocks noGrp="1"/>
          </p:cNvSpPr>
          <p:nvPr>
            <p:ph type="body" sz="quarter" idx="14"/>
          </p:nvPr>
        </p:nvSpPr>
        <p:spPr>
          <a:xfrm>
            <a:off x="5960332" y="717464"/>
            <a:ext cx="6761028" cy="2739835"/>
          </a:xfrm>
          <a:prstGeom prst="rect">
            <a:avLst/>
          </a:prstGeom>
        </p:spPr>
        <p:txBody>
          <a:bodyPr/>
          <a:lstStyle>
            <a:lvl1pPr marL="0" indent="0">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20" name="文字版面配置區 11">
            <a:extLst>
              <a:ext uri="{FF2B5EF4-FFF2-40B4-BE49-F238E27FC236}">
                <a16:creationId xmlns:a16="http://schemas.microsoft.com/office/drawing/2014/main" xmlns="" id="{0F2D1DB4-818F-41D3-A3F9-44390381823F}"/>
              </a:ext>
            </a:extLst>
          </p:cNvPr>
          <p:cNvSpPr>
            <a:spLocks noGrp="1"/>
          </p:cNvSpPr>
          <p:nvPr>
            <p:ph type="body" sz="quarter" idx="16"/>
          </p:nvPr>
        </p:nvSpPr>
        <p:spPr>
          <a:xfrm>
            <a:off x="1001087" y="5897678"/>
            <a:ext cx="3478785" cy="1283011"/>
          </a:xfrm>
          <a:prstGeom prst="rect">
            <a:avLst/>
          </a:prstGeom>
        </p:spPr>
        <p:txBody>
          <a:bodyPr/>
          <a:lstStyle>
            <a:lvl1pPr marL="0" indent="0">
              <a:lnSpc>
                <a:spcPct val="100000"/>
              </a:lnSpc>
              <a:buNone/>
              <a:defRPr sz="1764" b="1">
                <a:solidFill>
                  <a:schemeClr val="bg1"/>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cxnSp>
        <p:nvCxnSpPr>
          <p:cNvPr id="21" name="直線接點 20">
            <a:extLst>
              <a:ext uri="{FF2B5EF4-FFF2-40B4-BE49-F238E27FC236}">
                <a16:creationId xmlns:a16="http://schemas.microsoft.com/office/drawing/2014/main" xmlns="" id="{126B81EA-C3BE-4630-90CE-21251C885F6F}"/>
              </a:ext>
            </a:extLst>
          </p:cNvPr>
          <p:cNvCxnSpPr/>
          <p:nvPr userDrawn="1"/>
        </p:nvCxnSpPr>
        <p:spPr>
          <a:xfrm>
            <a:off x="1001089" y="6269492"/>
            <a:ext cx="33154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xmlns="" id="{9B4A1DF1-81F8-4CBA-B297-B48A7D34DC84}"/>
              </a:ext>
            </a:extLst>
          </p:cNvPr>
          <p:cNvCxnSpPr/>
          <p:nvPr userDrawn="1"/>
        </p:nvCxnSpPr>
        <p:spPr>
          <a:xfrm>
            <a:off x="1001089" y="6699664"/>
            <a:ext cx="33154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xmlns="" id="{0071A797-EEE9-4236-916B-D612E1564F83}"/>
              </a:ext>
            </a:extLst>
          </p:cNvPr>
          <p:cNvCxnSpPr/>
          <p:nvPr userDrawn="1"/>
        </p:nvCxnSpPr>
        <p:spPr>
          <a:xfrm>
            <a:off x="1001089" y="7104217"/>
            <a:ext cx="33154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字版面配置區 8">
            <a:extLst>
              <a:ext uri="{FF2B5EF4-FFF2-40B4-BE49-F238E27FC236}">
                <a16:creationId xmlns:a16="http://schemas.microsoft.com/office/drawing/2014/main" xmlns="" id="{864A5B75-FBB2-4271-AD15-D197FA912CFE}"/>
              </a:ext>
            </a:extLst>
          </p:cNvPr>
          <p:cNvSpPr>
            <a:spLocks noGrp="1"/>
          </p:cNvSpPr>
          <p:nvPr>
            <p:ph type="body" sz="quarter" idx="19"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Tree>
    <p:extLst>
      <p:ext uri="{BB962C8B-B14F-4D97-AF65-F5344CB8AC3E}">
        <p14:creationId xmlns:p14="http://schemas.microsoft.com/office/powerpoint/2010/main" xmlns="" val="17809621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學習本課程須知1_1">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xmlns="" id="{F11CB59A-B6A6-47FB-8AFD-1973F6CB64EA}"/>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4" name="矩形: 圓角化對角角落 3">
            <a:extLst>
              <a:ext uri="{FF2B5EF4-FFF2-40B4-BE49-F238E27FC236}">
                <a16:creationId xmlns:a16="http://schemas.microsoft.com/office/drawing/2014/main" xmlns="" id="{923072FA-26DF-4BA0-BC6F-68BD3FDCF5E5}"/>
              </a:ext>
            </a:extLst>
          </p:cNvPr>
          <p:cNvSpPr/>
          <p:nvPr userDrawn="1"/>
        </p:nvSpPr>
        <p:spPr>
          <a:xfrm>
            <a:off x="7109034" y="2117037"/>
            <a:ext cx="5482035" cy="4880461"/>
          </a:xfrm>
          <a:prstGeom prst="round2DiagRect">
            <a:avLst>
              <a:gd name="adj1" fmla="val 0"/>
              <a:gd name="adj2" fmla="val 6916"/>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5" name="矩形: 圓角化對角角落 4">
            <a:extLst>
              <a:ext uri="{FF2B5EF4-FFF2-40B4-BE49-F238E27FC236}">
                <a16:creationId xmlns:a16="http://schemas.microsoft.com/office/drawing/2014/main" xmlns="" id="{6E555401-9E78-44A4-9763-4AC86EA28E70}"/>
              </a:ext>
            </a:extLst>
          </p:cNvPr>
          <p:cNvSpPr/>
          <p:nvPr userDrawn="1"/>
        </p:nvSpPr>
        <p:spPr>
          <a:xfrm>
            <a:off x="906592" y="2117038"/>
            <a:ext cx="5482035" cy="4880461"/>
          </a:xfrm>
          <a:prstGeom prst="round2DiagRect">
            <a:avLst>
              <a:gd name="adj1" fmla="val 0"/>
              <a:gd name="adj2" fmla="val 5638"/>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6" name="矩形: 圓角化對角角落 5">
            <a:extLst>
              <a:ext uri="{FF2B5EF4-FFF2-40B4-BE49-F238E27FC236}">
                <a16:creationId xmlns:a16="http://schemas.microsoft.com/office/drawing/2014/main" xmlns="" id="{4A3E5F57-F0FD-49D3-BB41-EB7203C54A27}"/>
              </a:ext>
            </a:extLst>
          </p:cNvPr>
          <p:cNvSpPr/>
          <p:nvPr userDrawn="1"/>
        </p:nvSpPr>
        <p:spPr>
          <a:xfrm>
            <a:off x="4683372" y="562178"/>
            <a:ext cx="4080350" cy="759956"/>
          </a:xfrm>
          <a:prstGeom prst="round2DiagRect">
            <a:avLst>
              <a:gd name="adj1" fmla="val 0"/>
              <a:gd name="adj2" fmla="val 27119"/>
            </a:avLst>
          </a:prstGeom>
          <a:gradFill flip="none" rotWithShape="1">
            <a:gsLst>
              <a:gs pos="0">
                <a:srgbClr val="A8C459"/>
              </a:gs>
              <a:gs pos="100000">
                <a:srgbClr val="85C46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7" name="文字方塊 6">
            <a:extLst>
              <a:ext uri="{FF2B5EF4-FFF2-40B4-BE49-F238E27FC236}">
                <a16:creationId xmlns:a16="http://schemas.microsoft.com/office/drawing/2014/main" xmlns="" id="{DC02A595-5EBF-4FE5-985A-6BB3109DDCDC}"/>
              </a:ext>
            </a:extLst>
          </p:cNvPr>
          <p:cNvSpPr txBox="1"/>
          <p:nvPr userDrawn="1"/>
        </p:nvSpPr>
        <p:spPr>
          <a:xfrm>
            <a:off x="4789561" y="602033"/>
            <a:ext cx="3796448" cy="635110"/>
          </a:xfrm>
          <a:prstGeom prst="rect">
            <a:avLst/>
          </a:prstGeom>
          <a:noFill/>
        </p:spPr>
        <p:txBody>
          <a:bodyPr wrap="square" rtlCol="0">
            <a:spAutoFit/>
          </a:bodyPr>
          <a:lstStyle/>
          <a:p>
            <a:pPr algn="ctr"/>
            <a:r>
              <a:rPr lang="zh-TW" altLang="en-US" sz="3527" b="1" dirty="0">
                <a:solidFill>
                  <a:schemeClr val="bg1"/>
                </a:solidFill>
                <a:latin typeface="微軟正黑體" panose="020B0604030504040204" pitchFamily="34" charset="-120"/>
                <a:ea typeface="微軟正黑體" panose="020B0604030504040204" pitchFamily="34" charset="-120"/>
              </a:rPr>
              <a:t>學習本課程須知</a:t>
            </a:r>
          </a:p>
        </p:txBody>
      </p:sp>
      <p:sp>
        <p:nvSpPr>
          <p:cNvPr id="8" name="矩形 7">
            <a:extLst>
              <a:ext uri="{FF2B5EF4-FFF2-40B4-BE49-F238E27FC236}">
                <a16:creationId xmlns:a16="http://schemas.microsoft.com/office/drawing/2014/main" xmlns="" id="{97086CAC-FD9E-4C3F-876E-7642392F6757}"/>
              </a:ext>
            </a:extLst>
          </p:cNvPr>
          <p:cNvSpPr/>
          <p:nvPr userDrawn="1"/>
        </p:nvSpPr>
        <p:spPr>
          <a:xfrm>
            <a:off x="1048562" y="1685688"/>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9" name="文字方塊 8">
            <a:extLst>
              <a:ext uri="{FF2B5EF4-FFF2-40B4-BE49-F238E27FC236}">
                <a16:creationId xmlns:a16="http://schemas.microsoft.com/office/drawing/2014/main" xmlns="" id="{897C0CD4-B2BD-49CF-A795-2C553ABE4EA1}"/>
              </a:ext>
            </a:extLst>
          </p:cNvPr>
          <p:cNvSpPr txBox="1"/>
          <p:nvPr userDrawn="1"/>
        </p:nvSpPr>
        <p:spPr>
          <a:xfrm>
            <a:off x="1215575" y="1622658"/>
            <a:ext cx="1313180" cy="431657"/>
          </a:xfrm>
          <a:prstGeom prst="rect">
            <a:avLst/>
          </a:prstGeom>
          <a:noFill/>
        </p:spPr>
        <p:txBody>
          <a:bodyPr wrap="none" rtlCol="0">
            <a:spAutoFit/>
          </a:bodyPr>
          <a:lstStyle/>
          <a:p>
            <a:r>
              <a:rPr lang="zh-TW" altLang="en-US" sz="2205" b="1" dirty="0">
                <a:solidFill>
                  <a:srgbClr val="3A2B1E"/>
                </a:solidFill>
                <a:latin typeface="微軟正黑體" panose="020B0604030504040204" pitchFamily="34" charset="-120"/>
                <a:ea typeface="微軟正黑體" panose="020B0604030504040204" pitchFamily="34" charset="-120"/>
              </a:rPr>
              <a:t>先備知識</a:t>
            </a:r>
          </a:p>
        </p:txBody>
      </p:sp>
      <p:sp>
        <p:nvSpPr>
          <p:cNvPr id="10" name="矩形 9">
            <a:extLst>
              <a:ext uri="{FF2B5EF4-FFF2-40B4-BE49-F238E27FC236}">
                <a16:creationId xmlns:a16="http://schemas.microsoft.com/office/drawing/2014/main" xmlns="" id="{7AB89695-7484-4C69-90DE-9BED5694DD69}"/>
              </a:ext>
            </a:extLst>
          </p:cNvPr>
          <p:cNvSpPr/>
          <p:nvPr userDrawn="1"/>
        </p:nvSpPr>
        <p:spPr>
          <a:xfrm>
            <a:off x="7256686" y="1685688"/>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11" name="文字方塊 10">
            <a:extLst>
              <a:ext uri="{FF2B5EF4-FFF2-40B4-BE49-F238E27FC236}">
                <a16:creationId xmlns:a16="http://schemas.microsoft.com/office/drawing/2014/main" xmlns="" id="{442DB72D-25C5-41A6-9CA8-B59DE1CF0745}"/>
              </a:ext>
            </a:extLst>
          </p:cNvPr>
          <p:cNvSpPr txBox="1"/>
          <p:nvPr userDrawn="1"/>
        </p:nvSpPr>
        <p:spPr>
          <a:xfrm>
            <a:off x="7423700" y="1622658"/>
            <a:ext cx="1313180" cy="431657"/>
          </a:xfrm>
          <a:prstGeom prst="rect">
            <a:avLst/>
          </a:prstGeom>
          <a:noFill/>
        </p:spPr>
        <p:txBody>
          <a:bodyPr wrap="none" rtlCol="0">
            <a:spAutoFit/>
          </a:bodyPr>
          <a:lstStyle/>
          <a:p>
            <a:r>
              <a:rPr lang="zh-TW" altLang="en-US" sz="2205" b="1" dirty="0">
                <a:solidFill>
                  <a:srgbClr val="3A2B1E"/>
                </a:solidFill>
                <a:latin typeface="微軟正黑體" panose="020B0604030504040204" pitchFamily="34" charset="-120"/>
                <a:ea typeface="微軟正黑體" panose="020B0604030504040204" pitchFamily="34" charset="-120"/>
              </a:rPr>
              <a:t>學習目標</a:t>
            </a:r>
          </a:p>
        </p:txBody>
      </p:sp>
      <p:sp>
        <p:nvSpPr>
          <p:cNvPr id="12" name="矩形 11">
            <a:extLst>
              <a:ext uri="{FF2B5EF4-FFF2-40B4-BE49-F238E27FC236}">
                <a16:creationId xmlns:a16="http://schemas.microsoft.com/office/drawing/2014/main" xmlns="" id="{1EED0169-B930-41E6-8B59-A05E79AC7F4A}"/>
              </a:ext>
            </a:extLst>
          </p:cNvPr>
          <p:cNvSpPr/>
          <p:nvPr userDrawn="1"/>
        </p:nvSpPr>
        <p:spPr>
          <a:xfrm>
            <a:off x="1048562" y="1685688"/>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14" name="矩形 13">
            <a:extLst>
              <a:ext uri="{FF2B5EF4-FFF2-40B4-BE49-F238E27FC236}">
                <a16:creationId xmlns:a16="http://schemas.microsoft.com/office/drawing/2014/main" xmlns="" id="{768DB9A7-985D-4E12-85D5-371859458733}"/>
              </a:ext>
            </a:extLst>
          </p:cNvPr>
          <p:cNvSpPr/>
          <p:nvPr userDrawn="1"/>
        </p:nvSpPr>
        <p:spPr>
          <a:xfrm>
            <a:off x="7256686" y="1685688"/>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16" name="文字版面配置區 4">
            <a:extLst>
              <a:ext uri="{FF2B5EF4-FFF2-40B4-BE49-F238E27FC236}">
                <a16:creationId xmlns:a16="http://schemas.microsoft.com/office/drawing/2014/main" xmlns="" id="{7C8DF966-9D0F-421D-9FCC-79A9C5D9EA41}"/>
              </a:ext>
            </a:extLst>
          </p:cNvPr>
          <p:cNvSpPr>
            <a:spLocks noGrp="1"/>
          </p:cNvSpPr>
          <p:nvPr>
            <p:ph type="body" sz="quarter" idx="12"/>
          </p:nvPr>
        </p:nvSpPr>
        <p:spPr>
          <a:xfrm>
            <a:off x="994725" y="2218388"/>
            <a:ext cx="5284058" cy="4633317"/>
          </a:xfrm>
          <a:prstGeom prst="rect">
            <a:avLst/>
          </a:prstGeom>
        </p:spPr>
        <p:txBody>
          <a:bodyPr/>
          <a:lstStyle>
            <a:lvl1pPr marL="0" indent="0">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17" name="文字版面配置區 4">
            <a:extLst>
              <a:ext uri="{FF2B5EF4-FFF2-40B4-BE49-F238E27FC236}">
                <a16:creationId xmlns:a16="http://schemas.microsoft.com/office/drawing/2014/main" xmlns="" id="{FCBE61C6-F61D-48C7-A492-A873D221D42F}"/>
              </a:ext>
            </a:extLst>
          </p:cNvPr>
          <p:cNvSpPr>
            <a:spLocks noGrp="1"/>
          </p:cNvSpPr>
          <p:nvPr>
            <p:ph type="body" sz="quarter" idx="13"/>
          </p:nvPr>
        </p:nvSpPr>
        <p:spPr>
          <a:xfrm>
            <a:off x="7178499" y="2218388"/>
            <a:ext cx="5284058" cy="4633317"/>
          </a:xfrm>
          <a:prstGeom prst="rect">
            <a:avLst/>
          </a:prstGeom>
        </p:spPr>
        <p:txBody>
          <a:bodyPr/>
          <a:lstStyle>
            <a:lvl1pPr marL="0" indent="0">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18" name="文字版面配置區 8">
            <a:extLst>
              <a:ext uri="{FF2B5EF4-FFF2-40B4-BE49-F238E27FC236}">
                <a16:creationId xmlns:a16="http://schemas.microsoft.com/office/drawing/2014/main" xmlns="" id="{5B574264-6141-4F0D-A607-3D2471FD7E9F}"/>
              </a:ext>
            </a:extLst>
          </p:cNvPr>
          <p:cNvSpPr>
            <a:spLocks noGrp="1"/>
          </p:cNvSpPr>
          <p:nvPr>
            <p:ph type="body" sz="quarter" idx="14" hasCustomPrompt="1"/>
          </p:nvPr>
        </p:nvSpPr>
        <p:spPr>
          <a:xfrm>
            <a:off x="0" y="7202763"/>
            <a:ext cx="3296945" cy="356913"/>
          </a:xfrm>
          <a:prstGeom prst="rect">
            <a:avLst/>
          </a:prstGeom>
        </p:spPr>
        <p:txBody>
          <a:bodyPr/>
          <a:lstStyle>
            <a:lvl1pPr marL="0" indent="0">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教材名稱</a:t>
            </a:r>
          </a:p>
        </p:txBody>
      </p:sp>
      <p:sp>
        <p:nvSpPr>
          <p:cNvPr id="19" name="文字版面配置區 8">
            <a:extLst>
              <a:ext uri="{FF2B5EF4-FFF2-40B4-BE49-F238E27FC236}">
                <a16:creationId xmlns:a16="http://schemas.microsoft.com/office/drawing/2014/main" xmlns="" id="{0EF941C3-E0DD-4ADB-9F46-C22BE0A7827C}"/>
              </a:ext>
            </a:extLst>
          </p:cNvPr>
          <p:cNvSpPr>
            <a:spLocks noGrp="1"/>
          </p:cNvSpPr>
          <p:nvPr>
            <p:ph type="body" sz="quarter" idx="19"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Tree>
    <p:extLst>
      <p:ext uri="{BB962C8B-B14F-4D97-AF65-F5344CB8AC3E}">
        <p14:creationId xmlns:p14="http://schemas.microsoft.com/office/powerpoint/2010/main" xmlns="" val="573840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錄">
    <p:spTree>
      <p:nvGrpSpPr>
        <p:cNvPr id="1" name=""/>
        <p:cNvGrpSpPr/>
        <p:nvPr/>
      </p:nvGrpSpPr>
      <p:grpSpPr>
        <a:xfrm>
          <a:off x="0" y="0"/>
          <a:ext cx="0" cy="0"/>
          <a:chOff x="0" y="0"/>
          <a:chExt cx="0" cy="0"/>
        </a:xfrm>
      </p:grpSpPr>
      <p:pic>
        <p:nvPicPr>
          <p:cNvPr id="11" name="圖片 10" descr="一張含有 畫畫 的圖片&#10;&#10;自動產生的描述">
            <a:extLst>
              <a:ext uri="{FF2B5EF4-FFF2-40B4-BE49-F238E27FC236}">
                <a16:creationId xmlns:a16="http://schemas.microsoft.com/office/drawing/2014/main" xmlns="" id="{5A2F0C55-F7EB-3642-BC2C-4414218B754C}"/>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8" name="日期版面配置區 7">
            <a:extLst>
              <a:ext uri="{FF2B5EF4-FFF2-40B4-BE49-F238E27FC236}">
                <a16:creationId xmlns:a16="http://schemas.microsoft.com/office/drawing/2014/main" xmlns="" id="{EEF2F802-D594-4867-80F5-256E92329445}"/>
              </a:ext>
            </a:extLst>
          </p:cNvPr>
          <p:cNvSpPr>
            <a:spLocks noGrp="1"/>
          </p:cNvSpPr>
          <p:nvPr>
            <p:ph type="dt" sz="half" idx="10"/>
          </p:nvPr>
        </p:nvSpPr>
        <p:spPr>
          <a:xfrm>
            <a:off x="0" y="7158037"/>
            <a:ext cx="3023200" cy="401638"/>
          </a:xfrm>
          <a:prstGeom prst="rect">
            <a:avLst/>
          </a:prstGeom>
        </p:spPr>
        <p:txBody>
          <a:bodyPr/>
          <a:lstStyle>
            <a:lvl1pPr>
              <a:defRPr sz="1600"/>
            </a:lvl1pPr>
          </a:lstStyle>
          <a:p>
            <a:r>
              <a:rPr lang="zh-TW" altLang="en-US">
                <a:latin typeface="微軟正黑體" panose="020B0604030504040204" pitchFamily="34" charset="-120"/>
                <a:ea typeface="微軟正黑體" panose="020B0604030504040204" pitchFamily="34" charset="-120"/>
              </a:rPr>
              <a:t>教材名稱</a:t>
            </a:r>
            <a:endParaRPr lang="zh-TW" altLang="en-US" dirty="0">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xmlns="" id="{4B7D9F92-BAB8-43DC-B117-D7881B429AFB}"/>
              </a:ext>
            </a:extLst>
          </p:cNvPr>
          <p:cNvSpPr>
            <a:spLocks noGrp="1"/>
          </p:cNvSpPr>
          <p:nvPr>
            <p:ph type="sldNum" sz="quarter" idx="11"/>
          </p:nvPr>
        </p:nvSpPr>
        <p:spPr>
          <a:xfrm>
            <a:off x="8003334" y="7158037"/>
            <a:ext cx="5436441" cy="401638"/>
          </a:xfrm>
          <a:prstGeom prst="rect">
            <a:avLst/>
          </a:prstGeom>
        </p:spPr>
        <p:txBody>
          <a:bodyPr/>
          <a:lstStyle>
            <a:lvl1pPr>
              <a:defRPr sz="1600"/>
            </a:lvl1pPr>
          </a:lstStyle>
          <a:p>
            <a:r>
              <a:rPr lang="en-US" altLang="zh-TW">
                <a:latin typeface="微軟正黑體" panose="020B0604030504040204" pitchFamily="34" charset="-120"/>
                <a:ea typeface="微軟正黑體" panose="020B0604030504040204" pitchFamily="34" charset="-120"/>
              </a:rPr>
              <a:t>XXX</a:t>
            </a:r>
            <a:r>
              <a:rPr lang="zh-TW" altLang="en-US">
                <a:latin typeface="微軟正黑體" panose="020B0604030504040204" pitchFamily="34" charset="-120"/>
                <a:ea typeface="微軟正黑體" panose="020B0604030504040204" pitchFamily="34" charset="-120"/>
              </a:rPr>
              <a:t>編著</a:t>
            </a:r>
            <a:r>
              <a:rPr lang="en-US" altLang="zh-TW">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版權所有，不得任意拷貝或引用</a:t>
            </a:r>
            <a:r>
              <a:rPr lang="en-US" altLang="zh-TW">
                <a:latin typeface="微軟正黑體" panose="020B0604030504040204" pitchFamily="34" charset="-120"/>
                <a:ea typeface="微軟正黑體" panose="020B0604030504040204" pitchFamily="34" charset="-120"/>
              </a:rPr>
              <a:t>】 </a:t>
            </a:r>
            <a:endParaRPr lang="zh-TW" altLang="en-US" dirty="0"/>
          </a:p>
        </p:txBody>
      </p:sp>
      <p:sp>
        <p:nvSpPr>
          <p:cNvPr id="4" name="文字版面配置區 3">
            <a:extLst>
              <a:ext uri="{FF2B5EF4-FFF2-40B4-BE49-F238E27FC236}">
                <a16:creationId xmlns:a16="http://schemas.microsoft.com/office/drawing/2014/main" xmlns="" id="{DFDBA936-9872-40F4-926D-7189B165B5CF}"/>
              </a:ext>
            </a:extLst>
          </p:cNvPr>
          <p:cNvSpPr>
            <a:spLocks noGrp="1"/>
          </p:cNvSpPr>
          <p:nvPr>
            <p:ph type="body" sz="quarter" idx="12" hasCustomPrompt="1"/>
          </p:nvPr>
        </p:nvSpPr>
        <p:spPr>
          <a:xfrm>
            <a:off x="5683219" y="1343025"/>
            <a:ext cx="6724876" cy="5086350"/>
          </a:xfrm>
          <a:prstGeom prst="rect">
            <a:avLst/>
          </a:prstGeom>
        </p:spPr>
        <p:txBody>
          <a:bodyPr/>
          <a:lstStyle>
            <a:lvl1pPr marL="457200" marR="0" indent="-457200" algn="l" defTabSz="1007943" rtl="0" eaLnBrk="1" fontAlgn="auto" latinLnBrk="0" hangingPunct="1">
              <a:lnSpc>
                <a:spcPct val="90000"/>
              </a:lnSpc>
              <a:spcBef>
                <a:spcPts val="1102"/>
              </a:spcBef>
              <a:spcAft>
                <a:spcPts val="0"/>
              </a:spcAft>
              <a:buClrTx/>
              <a:buSzTx/>
              <a:buFont typeface="Wingdings" panose="05000000000000000000" pitchFamily="2" charset="2"/>
              <a:buChar char="u"/>
              <a:tabLst/>
              <a:defRPr sz="3600" b="1">
                <a:latin typeface="微軟正黑體" panose="020B0604030504040204" pitchFamily="34" charset="-120"/>
                <a:ea typeface="微軟正黑體" panose="020B0604030504040204" pitchFamily="34" charset="-120"/>
              </a:defRPr>
            </a:lvl1pPr>
            <a:lvl2pPr marL="503971" indent="0">
              <a:buNone/>
              <a:defRPr/>
            </a:lvl2pPr>
            <a:lvl3pPr marL="1007943" indent="0">
              <a:buNone/>
              <a:defRPr/>
            </a:lvl3pPr>
            <a:lvl4pPr marL="1511914" indent="0">
              <a:buNone/>
              <a:defRPr/>
            </a:lvl4pPr>
            <a:lvl5pPr marL="2015886" indent="0">
              <a:buNone/>
              <a:defRPr/>
            </a:lvl5pPr>
          </a:lstStyle>
          <a:p>
            <a:pPr lvl="0"/>
            <a:r>
              <a:rPr lang="zh-TW" altLang="en-US" dirty="0"/>
              <a:t>模組</a:t>
            </a:r>
            <a:r>
              <a:rPr lang="en-US" altLang="zh-TW" dirty="0"/>
              <a:t>1</a:t>
            </a:r>
            <a:r>
              <a:rPr lang="zh-TW" altLang="en-US" dirty="0"/>
              <a:t>  </a:t>
            </a:r>
            <a:r>
              <a:rPr lang="en-US" altLang="zh-TW" dirty="0"/>
              <a:t>XXXXXXXX</a:t>
            </a:r>
          </a:p>
          <a:p>
            <a:pPr marL="457200" marR="0" lvl="0" indent="-457200" algn="l" defTabSz="1007943" rtl="0" eaLnBrk="1" fontAlgn="auto" latinLnBrk="0" hangingPunct="1">
              <a:lnSpc>
                <a:spcPct val="90000"/>
              </a:lnSpc>
              <a:spcBef>
                <a:spcPts val="1102"/>
              </a:spcBef>
              <a:spcAft>
                <a:spcPts val="0"/>
              </a:spcAft>
              <a:buClrTx/>
              <a:buSzTx/>
              <a:buFont typeface="Wingdings" panose="05000000000000000000" pitchFamily="2" charset="2"/>
              <a:buChar char="u"/>
              <a:tabLst/>
              <a:defRPr/>
            </a:pPr>
            <a:r>
              <a:rPr lang="zh-TW" altLang="en-US" dirty="0"/>
              <a:t>模組</a:t>
            </a:r>
            <a:r>
              <a:rPr lang="en-US" altLang="zh-TW" dirty="0"/>
              <a:t>2</a:t>
            </a:r>
            <a:r>
              <a:rPr lang="zh-TW" altLang="en-US" dirty="0"/>
              <a:t>  </a:t>
            </a:r>
            <a:r>
              <a:rPr lang="en-US" altLang="zh-TW" dirty="0"/>
              <a:t>XXXXXXXX</a:t>
            </a:r>
          </a:p>
          <a:p>
            <a:pPr marL="457200" marR="0" lvl="0" indent="-457200" algn="l" defTabSz="1007943" rtl="0" eaLnBrk="1" fontAlgn="auto" latinLnBrk="0" hangingPunct="1">
              <a:lnSpc>
                <a:spcPct val="90000"/>
              </a:lnSpc>
              <a:spcBef>
                <a:spcPts val="1102"/>
              </a:spcBef>
              <a:spcAft>
                <a:spcPts val="0"/>
              </a:spcAft>
              <a:buClrTx/>
              <a:buSzTx/>
              <a:buFont typeface="Wingdings" panose="05000000000000000000" pitchFamily="2" charset="2"/>
              <a:buChar char="u"/>
              <a:tabLst/>
              <a:defRPr/>
            </a:pPr>
            <a:r>
              <a:rPr lang="zh-TW" altLang="en-US" dirty="0"/>
              <a:t>模組</a:t>
            </a:r>
            <a:r>
              <a:rPr lang="en-US" altLang="zh-TW" dirty="0"/>
              <a:t>3</a:t>
            </a:r>
            <a:r>
              <a:rPr lang="zh-TW" altLang="en-US" dirty="0"/>
              <a:t>  </a:t>
            </a:r>
            <a:r>
              <a:rPr lang="en-US" altLang="zh-TW" dirty="0"/>
              <a:t>XXXXXXXX</a:t>
            </a:r>
          </a:p>
          <a:p>
            <a:pPr lvl="0"/>
            <a:endParaRPr lang="zh-TW" altLang="en-US" dirty="0"/>
          </a:p>
        </p:txBody>
      </p:sp>
      <p:sp>
        <p:nvSpPr>
          <p:cNvPr id="12" name="文字版面配置區 5">
            <a:extLst>
              <a:ext uri="{FF2B5EF4-FFF2-40B4-BE49-F238E27FC236}">
                <a16:creationId xmlns:a16="http://schemas.microsoft.com/office/drawing/2014/main" xmlns="" id="{6FC5E513-73A1-734E-BAE8-52F4E8B24660}"/>
              </a:ext>
            </a:extLst>
          </p:cNvPr>
          <p:cNvSpPr>
            <a:spLocks noGrp="1"/>
          </p:cNvSpPr>
          <p:nvPr>
            <p:ph type="body" sz="quarter" idx="13" hasCustomPrompt="1"/>
          </p:nvPr>
        </p:nvSpPr>
        <p:spPr>
          <a:xfrm>
            <a:off x="1105571" y="3227176"/>
            <a:ext cx="2976700" cy="1240189"/>
          </a:xfrm>
          <a:prstGeom prst="rect">
            <a:avLst/>
          </a:prstGeom>
        </p:spPr>
        <p:txBody>
          <a:bodyPr/>
          <a:lstStyle>
            <a:lvl1pPr marL="0" indent="0">
              <a:buNone/>
              <a:defRPr sz="5291" b="1">
                <a:solidFill>
                  <a:schemeClr val="bg1"/>
                </a:solidFill>
                <a:latin typeface="微軟正黑體" panose="020B0604030504040204" pitchFamily="34" charset="-120"/>
                <a:ea typeface="微軟正黑體" panose="020B0604030504040204" pitchFamily="34" charset="-120"/>
              </a:defRPr>
            </a:lvl1pPr>
          </a:lstStyle>
          <a:p>
            <a:pPr lvl="0"/>
            <a:r>
              <a:rPr lang="zh-TW" altLang="en-US" dirty="0"/>
              <a:t>課程大綱</a:t>
            </a:r>
          </a:p>
        </p:txBody>
      </p:sp>
    </p:spTree>
    <p:extLst>
      <p:ext uri="{BB962C8B-B14F-4D97-AF65-F5344CB8AC3E}">
        <p14:creationId xmlns:p14="http://schemas.microsoft.com/office/powerpoint/2010/main" xmlns="" val="23338295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學習本課程須知1_2">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B4D52E66-D5E1-4063-A081-47F0BAE9ECAD}"/>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4" name="矩形: 圓角化對角角落 3">
            <a:extLst>
              <a:ext uri="{FF2B5EF4-FFF2-40B4-BE49-F238E27FC236}">
                <a16:creationId xmlns:a16="http://schemas.microsoft.com/office/drawing/2014/main" xmlns="" id="{1D60A878-8027-4077-BB48-60B0BC1A9418}"/>
              </a:ext>
            </a:extLst>
          </p:cNvPr>
          <p:cNvSpPr/>
          <p:nvPr userDrawn="1"/>
        </p:nvSpPr>
        <p:spPr>
          <a:xfrm>
            <a:off x="7109034" y="2117037"/>
            <a:ext cx="5482035" cy="4880461"/>
          </a:xfrm>
          <a:prstGeom prst="round2DiagRect">
            <a:avLst>
              <a:gd name="adj1" fmla="val 0"/>
              <a:gd name="adj2" fmla="val 6916"/>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5" name="矩形: 圓角化對角角落 4">
            <a:extLst>
              <a:ext uri="{FF2B5EF4-FFF2-40B4-BE49-F238E27FC236}">
                <a16:creationId xmlns:a16="http://schemas.microsoft.com/office/drawing/2014/main" xmlns="" id="{77DF8541-44D0-4EB6-97D1-CC25BE704010}"/>
              </a:ext>
            </a:extLst>
          </p:cNvPr>
          <p:cNvSpPr/>
          <p:nvPr userDrawn="1"/>
        </p:nvSpPr>
        <p:spPr>
          <a:xfrm>
            <a:off x="906592" y="2117038"/>
            <a:ext cx="5482035" cy="4880461"/>
          </a:xfrm>
          <a:prstGeom prst="round2DiagRect">
            <a:avLst>
              <a:gd name="adj1" fmla="val 0"/>
              <a:gd name="adj2" fmla="val 5638"/>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6" name="矩形: 圓角化對角角落 5">
            <a:extLst>
              <a:ext uri="{FF2B5EF4-FFF2-40B4-BE49-F238E27FC236}">
                <a16:creationId xmlns:a16="http://schemas.microsoft.com/office/drawing/2014/main" xmlns="" id="{73B9DF5A-F8D5-46C5-A4D1-3763242EE62A}"/>
              </a:ext>
            </a:extLst>
          </p:cNvPr>
          <p:cNvSpPr/>
          <p:nvPr userDrawn="1"/>
        </p:nvSpPr>
        <p:spPr>
          <a:xfrm>
            <a:off x="4683372" y="562178"/>
            <a:ext cx="4080350" cy="759956"/>
          </a:xfrm>
          <a:prstGeom prst="round2DiagRect">
            <a:avLst>
              <a:gd name="adj1" fmla="val 0"/>
              <a:gd name="adj2" fmla="val 27119"/>
            </a:avLst>
          </a:prstGeom>
          <a:gradFill flip="none" rotWithShape="1">
            <a:gsLst>
              <a:gs pos="0">
                <a:srgbClr val="A8C459"/>
              </a:gs>
              <a:gs pos="100000">
                <a:srgbClr val="85C46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7" name="文字方塊 6">
            <a:extLst>
              <a:ext uri="{FF2B5EF4-FFF2-40B4-BE49-F238E27FC236}">
                <a16:creationId xmlns:a16="http://schemas.microsoft.com/office/drawing/2014/main" xmlns="" id="{C66D053C-9D5C-4F45-A805-24011880835E}"/>
              </a:ext>
            </a:extLst>
          </p:cNvPr>
          <p:cNvSpPr txBox="1"/>
          <p:nvPr userDrawn="1"/>
        </p:nvSpPr>
        <p:spPr>
          <a:xfrm>
            <a:off x="4789561" y="602033"/>
            <a:ext cx="3796448" cy="635110"/>
          </a:xfrm>
          <a:prstGeom prst="rect">
            <a:avLst/>
          </a:prstGeom>
          <a:noFill/>
        </p:spPr>
        <p:txBody>
          <a:bodyPr wrap="square" rtlCol="0">
            <a:spAutoFit/>
          </a:bodyPr>
          <a:lstStyle/>
          <a:p>
            <a:pPr algn="ctr"/>
            <a:r>
              <a:rPr lang="zh-TW" altLang="en-US" sz="3527" b="1" dirty="0">
                <a:solidFill>
                  <a:schemeClr val="bg1"/>
                </a:solidFill>
                <a:latin typeface="微軟正黑體" panose="020B0604030504040204" pitchFamily="34" charset="-120"/>
                <a:ea typeface="微軟正黑體" panose="020B0604030504040204" pitchFamily="34" charset="-120"/>
              </a:rPr>
              <a:t>學習本課程須知</a:t>
            </a:r>
          </a:p>
        </p:txBody>
      </p:sp>
      <p:sp>
        <p:nvSpPr>
          <p:cNvPr id="8" name="矩形 7">
            <a:extLst>
              <a:ext uri="{FF2B5EF4-FFF2-40B4-BE49-F238E27FC236}">
                <a16:creationId xmlns:a16="http://schemas.microsoft.com/office/drawing/2014/main" xmlns="" id="{DB4AA53A-BFC6-4DF9-A26B-8B01CAF943FB}"/>
              </a:ext>
            </a:extLst>
          </p:cNvPr>
          <p:cNvSpPr/>
          <p:nvPr userDrawn="1"/>
        </p:nvSpPr>
        <p:spPr>
          <a:xfrm>
            <a:off x="1048562" y="1685688"/>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9" name="文字方塊 8">
            <a:extLst>
              <a:ext uri="{FF2B5EF4-FFF2-40B4-BE49-F238E27FC236}">
                <a16:creationId xmlns:a16="http://schemas.microsoft.com/office/drawing/2014/main" xmlns="" id="{A1E3494C-31E8-4EBE-8A67-7693B6AF902A}"/>
              </a:ext>
            </a:extLst>
          </p:cNvPr>
          <p:cNvSpPr txBox="1"/>
          <p:nvPr userDrawn="1"/>
        </p:nvSpPr>
        <p:spPr>
          <a:xfrm>
            <a:off x="1215575" y="1622658"/>
            <a:ext cx="1313180" cy="431657"/>
          </a:xfrm>
          <a:prstGeom prst="rect">
            <a:avLst/>
          </a:prstGeom>
          <a:noFill/>
        </p:spPr>
        <p:txBody>
          <a:bodyPr wrap="none" rtlCol="0">
            <a:spAutoFit/>
          </a:bodyPr>
          <a:lstStyle/>
          <a:p>
            <a:r>
              <a:rPr lang="zh-TW" altLang="en-US" sz="2205" b="1" dirty="0">
                <a:solidFill>
                  <a:srgbClr val="3A2B1E"/>
                </a:solidFill>
                <a:latin typeface="微軟正黑體" panose="020B0604030504040204" pitchFamily="34" charset="-120"/>
                <a:ea typeface="微軟正黑體" panose="020B0604030504040204" pitchFamily="34" charset="-120"/>
              </a:rPr>
              <a:t>學習方式</a:t>
            </a:r>
          </a:p>
        </p:txBody>
      </p:sp>
      <p:sp>
        <p:nvSpPr>
          <p:cNvPr id="10" name="矩形 9">
            <a:extLst>
              <a:ext uri="{FF2B5EF4-FFF2-40B4-BE49-F238E27FC236}">
                <a16:creationId xmlns:a16="http://schemas.microsoft.com/office/drawing/2014/main" xmlns="" id="{E1A5A964-4F8F-4B43-B66E-37C4C9F48233}"/>
              </a:ext>
            </a:extLst>
          </p:cNvPr>
          <p:cNvSpPr/>
          <p:nvPr userDrawn="1"/>
        </p:nvSpPr>
        <p:spPr>
          <a:xfrm>
            <a:off x="7256686" y="1685688"/>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11" name="文字方塊 10">
            <a:extLst>
              <a:ext uri="{FF2B5EF4-FFF2-40B4-BE49-F238E27FC236}">
                <a16:creationId xmlns:a16="http://schemas.microsoft.com/office/drawing/2014/main" xmlns="" id="{2A6E4FB2-B5A9-4263-967A-299FED523F09}"/>
              </a:ext>
            </a:extLst>
          </p:cNvPr>
          <p:cNvSpPr txBox="1"/>
          <p:nvPr userDrawn="1"/>
        </p:nvSpPr>
        <p:spPr>
          <a:xfrm>
            <a:off x="7423701" y="1622658"/>
            <a:ext cx="3005951" cy="431657"/>
          </a:xfrm>
          <a:prstGeom prst="rect">
            <a:avLst/>
          </a:prstGeom>
          <a:noFill/>
        </p:spPr>
        <p:txBody>
          <a:bodyPr wrap="none" rtlCol="0">
            <a:spAutoFit/>
          </a:bodyPr>
          <a:lstStyle/>
          <a:p>
            <a:r>
              <a:rPr lang="zh-TW" altLang="en-US" sz="2205" b="1" dirty="0">
                <a:solidFill>
                  <a:srgbClr val="3A2B1E"/>
                </a:solidFill>
                <a:latin typeface="微軟正黑體" panose="020B0604030504040204" pitchFamily="34" charset="-120"/>
                <a:ea typeface="微軟正黑體" panose="020B0604030504040204" pitchFamily="34" charset="-120"/>
              </a:rPr>
              <a:t>須完成哪些作業或考試</a:t>
            </a:r>
          </a:p>
        </p:txBody>
      </p:sp>
      <p:sp>
        <p:nvSpPr>
          <p:cNvPr id="12" name="矩形 11">
            <a:extLst>
              <a:ext uri="{FF2B5EF4-FFF2-40B4-BE49-F238E27FC236}">
                <a16:creationId xmlns:a16="http://schemas.microsoft.com/office/drawing/2014/main" xmlns="" id="{D66EBB42-0F91-448E-A9C4-8C5ECBA27EA6}"/>
              </a:ext>
            </a:extLst>
          </p:cNvPr>
          <p:cNvSpPr/>
          <p:nvPr userDrawn="1"/>
        </p:nvSpPr>
        <p:spPr>
          <a:xfrm>
            <a:off x="1048562" y="1685688"/>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14" name="矩形 13">
            <a:extLst>
              <a:ext uri="{FF2B5EF4-FFF2-40B4-BE49-F238E27FC236}">
                <a16:creationId xmlns:a16="http://schemas.microsoft.com/office/drawing/2014/main" xmlns="" id="{3410B6EC-3324-4F15-871A-80F4469489CC}"/>
              </a:ext>
            </a:extLst>
          </p:cNvPr>
          <p:cNvSpPr/>
          <p:nvPr userDrawn="1"/>
        </p:nvSpPr>
        <p:spPr>
          <a:xfrm>
            <a:off x="7256686" y="1685688"/>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16" name="文字版面配置區 4">
            <a:extLst>
              <a:ext uri="{FF2B5EF4-FFF2-40B4-BE49-F238E27FC236}">
                <a16:creationId xmlns:a16="http://schemas.microsoft.com/office/drawing/2014/main" xmlns="" id="{775D733D-9866-447B-B2D4-492302B60B80}"/>
              </a:ext>
            </a:extLst>
          </p:cNvPr>
          <p:cNvSpPr>
            <a:spLocks noGrp="1"/>
          </p:cNvSpPr>
          <p:nvPr>
            <p:ph type="body" sz="quarter" idx="12"/>
          </p:nvPr>
        </p:nvSpPr>
        <p:spPr>
          <a:xfrm>
            <a:off x="994725" y="2218388"/>
            <a:ext cx="5284058" cy="4633317"/>
          </a:xfrm>
          <a:prstGeom prst="rect">
            <a:avLst/>
          </a:prstGeom>
        </p:spPr>
        <p:txBody>
          <a:bodyPr/>
          <a:lstStyle>
            <a:lvl1pPr marL="0" indent="0">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17" name="文字版面配置區 4">
            <a:extLst>
              <a:ext uri="{FF2B5EF4-FFF2-40B4-BE49-F238E27FC236}">
                <a16:creationId xmlns:a16="http://schemas.microsoft.com/office/drawing/2014/main" xmlns="" id="{D9487D79-BC18-449E-B056-183696CE0690}"/>
              </a:ext>
            </a:extLst>
          </p:cNvPr>
          <p:cNvSpPr>
            <a:spLocks noGrp="1"/>
          </p:cNvSpPr>
          <p:nvPr>
            <p:ph type="body" sz="quarter" idx="13"/>
          </p:nvPr>
        </p:nvSpPr>
        <p:spPr>
          <a:xfrm>
            <a:off x="7178499" y="2218388"/>
            <a:ext cx="5284058" cy="4633317"/>
          </a:xfrm>
          <a:prstGeom prst="rect">
            <a:avLst/>
          </a:prstGeom>
        </p:spPr>
        <p:txBody>
          <a:bodyPr/>
          <a:lstStyle>
            <a:lvl1pPr marL="0" indent="0">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18" name="文字版面配置區 8">
            <a:extLst>
              <a:ext uri="{FF2B5EF4-FFF2-40B4-BE49-F238E27FC236}">
                <a16:creationId xmlns:a16="http://schemas.microsoft.com/office/drawing/2014/main" xmlns="" id="{B37A6286-4C4E-44C0-9A44-CD801484BFAF}"/>
              </a:ext>
            </a:extLst>
          </p:cNvPr>
          <p:cNvSpPr>
            <a:spLocks noGrp="1"/>
          </p:cNvSpPr>
          <p:nvPr>
            <p:ph type="body" sz="quarter" idx="14" hasCustomPrompt="1"/>
          </p:nvPr>
        </p:nvSpPr>
        <p:spPr>
          <a:xfrm>
            <a:off x="0" y="7202763"/>
            <a:ext cx="3296945" cy="356913"/>
          </a:xfrm>
          <a:prstGeom prst="rect">
            <a:avLst/>
          </a:prstGeom>
        </p:spPr>
        <p:txBody>
          <a:bodyPr/>
          <a:lstStyle>
            <a:lvl1pPr marL="0" indent="0">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教材名稱</a:t>
            </a:r>
          </a:p>
        </p:txBody>
      </p:sp>
      <p:sp>
        <p:nvSpPr>
          <p:cNvPr id="19" name="文字版面配置區 8">
            <a:extLst>
              <a:ext uri="{FF2B5EF4-FFF2-40B4-BE49-F238E27FC236}">
                <a16:creationId xmlns:a16="http://schemas.microsoft.com/office/drawing/2014/main" xmlns="" id="{B2B4D265-D594-4288-8F4D-039FAC016936}"/>
              </a:ext>
            </a:extLst>
          </p:cNvPr>
          <p:cNvSpPr>
            <a:spLocks noGrp="1"/>
          </p:cNvSpPr>
          <p:nvPr>
            <p:ph type="body" sz="quarter" idx="19"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Tree>
    <p:extLst>
      <p:ext uri="{BB962C8B-B14F-4D97-AF65-F5344CB8AC3E}">
        <p14:creationId xmlns:p14="http://schemas.microsoft.com/office/powerpoint/2010/main" xmlns="" val="3883802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學習本課程須知2_1">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xmlns="" id="{39D74A91-6C01-4A21-925D-19F2A191D148}"/>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3" name="矩形: 圓角化對角角落 2">
            <a:extLst>
              <a:ext uri="{FF2B5EF4-FFF2-40B4-BE49-F238E27FC236}">
                <a16:creationId xmlns:a16="http://schemas.microsoft.com/office/drawing/2014/main" xmlns="" id="{555AFCC4-36BC-4C32-91C2-06579A6456D2}"/>
              </a:ext>
            </a:extLst>
          </p:cNvPr>
          <p:cNvSpPr/>
          <p:nvPr userDrawn="1"/>
        </p:nvSpPr>
        <p:spPr>
          <a:xfrm>
            <a:off x="1188292" y="1818434"/>
            <a:ext cx="11318165" cy="2365634"/>
          </a:xfrm>
          <a:prstGeom prst="round2DiagRect">
            <a:avLst>
              <a:gd name="adj1" fmla="val 0"/>
              <a:gd name="adj2" fmla="val 6387"/>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4" name="橢圓 3">
            <a:extLst>
              <a:ext uri="{FF2B5EF4-FFF2-40B4-BE49-F238E27FC236}">
                <a16:creationId xmlns:a16="http://schemas.microsoft.com/office/drawing/2014/main" xmlns="" id="{E87D8BF4-0F90-42B3-9207-3615E5557A5E}"/>
              </a:ext>
            </a:extLst>
          </p:cNvPr>
          <p:cNvSpPr/>
          <p:nvPr userDrawn="1"/>
        </p:nvSpPr>
        <p:spPr>
          <a:xfrm>
            <a:off x="774899" y="1596926"/>
            <a:ext cx="1563403" cy="1563362"/>
          </a:xfrm>
          <a:prstGeom prst="ellipse">
            <a:avLst/>
          </a:prstGeom>
          <a:gradFill flip="none" rotWithShape="1">
            <a:gsLst>
              <a:gs pos="0">
                <a:srgbClr val="A8C459"/>
              </a:gs>
              <a:gs pos="100000">
                <a:srgbClr val="85C46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p>
        </p:txBody>
      </p:sp>
      <p:sp>
        <p:nvSpPr>
          <p:cNvPr id="5" name="矩形 4">
            <a:extLst>
              <a:ext uri="{FF2B5EF4-FFF2-40B4-BE49-F238E27FC236}">
                <a16:creationId xmlns:a16="http://schemas.microsoft.com/office/drawing/2014/main" xmlns="" id="{E80C5932-3208-424F-9F56-A080C5A81D23}"/>
              </a:ext>
            </a:extLst>
          </p:cNvPr>
          <p:cNvSpPr/>
          <p:nvPr userDrawn="1"/>
        </p:nvSpPr>
        <p:spPr>
          <a:xfrm>
            <a:off x="894841" y="2149336"/>
            <a:ext cx="1313180" cy="431657"/>
          </a:xfrm>
          <a:prstGeom prst="rect">
            <a:avLst/>
          </a:prstGeom>
        </p:spPr>
        <p:txBody>
          <a:bodyPr wrap="none">
            <a:spAutoFit/>
          </a:bodyPr>
          <a:lstStyle/>
          <a:p>
            <a:pPr algn="ctr"/>
            <a:r>
              <a:rPr lang="zh-TW" altLang="en-US" sz="2205" b="1" dirty="0">
                <a:solidFill>
                  <a:schemeClr val="bg1"/>
                </a:solidFill>
                <a:latin typeface="微軟正黑體" panose="020B0604030504040204" pitchFamily="34" charset="-120"/>
                <a:ea typeface="微軟正黑體" panose="020B0604030504040204" pitchFamily="34" charset="-120"/>
              </a:rPr>
              <a:t>先備知識</a:t>
            </a:r>
          </a:p>
        </p:txBody>
      </p:sp>
      <p:sp>
        <p:nvSpPr>
          <p:cNvPr id="6" name="文字版面配置區 4">
            <a:extLst>
              <a:ext uri="{FF2B5EF4-FFF2-40B4-BE49-F238E27FC236}">
                <a16:creationId xmlns:a16="http://schemas.microsoft.com/office/drawing/2014/main" xmlns="" id="{2954FE91-6D75-4903-9382-EE95C099F1B1}"/>
              </a:ext>
            </a:extLst>
          </p:cNvPr>
          <p:cNvSpPr>
            <a:spLocks noGrp="1"/>
          </p:cNvSpPr>
          <p:nvPr>
            <p:ph type="body" sz="quarter" idx="12"/>
          </p:nvPr>
        </p:nvSpPr>
        <p:spPr>
          <a:xfrm>
            <a:off x="2629964" y="1976141"/>
            <a:ext cx="9452073" cy="2052631"/>
          </a:xfrm>
          <a:prstGeom prst="rect">
            <a:avLst/>
          </a:prstGeom>
        </p:spPr>
        <p:txBody>
          <a:bodyPr/>
          <a:lstStyle>
            <a:lvl1pPr marL="0" indent="0">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7" name="矩形: 圓角化對角角落 6">
            <a:extLst>
              <a:ext uri="{FF2B5EF4-FFF2-40B4-BE49-F238E27FC236}">
                <a16:creationId xmlns:a16="http://schemas.microsoft.com/office/drawing/2014/main" xmlns="" id="{ABAD8162-DE20-4DF5-8BDD-21B36C215B54}"/>
              </a:ext>
            </a:extLst>
          </p:cNvPr>
          <p:cNvSpPr/>
          <p:nvPr userDrawn="1"/>
        </p:nvSpPr>
        <p:spPr>
          <a:xfrm>
            <a:off x="4649413" y="454389"/>
            <a:ext cx="4080350" cy="759956"/>
          </a:xfrm>
          <a:prstGeom prst="round2DiagRect">
            <a:avLst>
              <a:gd name="adj1" fmla="val 0"/>
              <a:gd name="adj2" fmla="val 27119"/>
            </a:avLst>
          </a:prstGeom>
          <a:gradFill flip="none" rotWithShape="1">
            <a:gsLst>
              <a:gs pos="0">
                <a:srgbClr val="A8C459"/>
              </a:gs>
              <a:gs pos="100000">
                <a:srgbClr val="85C46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8" name="文字方塊 7">
            <a:extLst>
              <a:ext uri="{FF2B5EF4-FFF2-40B4-BE49-F238E27FC236}">
                <a16:creationId xmlns:a16="http://schemas.microsoft.com/office/drawing/2014/main" xmlns="" id="{4DAF9F58-B6F0-4A1D-88E6-29476B4CBE55}"/>
              </a:ext>
            </a:extLst>
          </p:cNvPr>
          <p:cNvSpPr txBox="1"/>
          <p:nvPr userDrawn="1"/>
        </p:nvSpPr>
        <p:spPr>
          <a:xfrm>
            <a:off x="4755602" y="494244"/>
            <a:ext cx="3796448" cy="635110"/>
          </a:xfrm>
          <a:prstGeom prst="rect">
            <a:avLst/>
          </a:prstGeom>
          <a:noFill/>
        </p:spPr>
        <p:txBody>
          <a:bodyPr wrap="square" rtlCol="0">
            <a:spAutoFit/>
          </a:bodyPr>
          <a:lstStyle/>
          <a:p>
            <a:pPr algn="ctr"/>
            <a:r>
              <a:rPr lang="zh-TW" altLang="en-US" sz="3527" b="1" dirty="0">
                <a:solidFill>
                  <a:schemeClr val="bg1"/>
                </a:solidFill>
                <a:latin typeface="微軟正黑體" panose="020B0604030504040204" pitchFamily="34" charset="-120"/>
                <a:ea typeface="微軟正黑體" panose="020B0604030504040204" pitchFamily="34" charset="-120"/>
              </a:rPr>
              <a:t>學習本課程須知</a:t>
            </a:r>
          </a:p>
        </p:txBody>
      </p:sp>
      <p:sp>
        <p:nvSpPr>
          <p:cNvPr id="9" name="矩形: 圓角化對角角落 8">
            <a:extLst>
              <a:ext uri="{FF2B5EF4-FFF2-40B4-BE49-F238E27FC236}">
                <a16:creationId xmlns:a16="http://schemas.microsoft.com/office/drawing/2014/main" xmlns="" id="{DD7691B5-684A-4648-B9E5-758E703975E4}"/>
              </a:ext>
            </a:extLst>
          </p:cNvPr>
          <p:cNvSpPr/>
          <p:nvPr userDrawn="1"/>
        </p:nvSpPr>
        <p:spPr>
          <a:xfrm>
            <a:off x="1188292" y="4514969"/>
            <a:ext cx="11318165" cy="2365634"/>
          </a:xfrm>
          <a:prstGeom prst="round2DiagRect">
            <a:avLst>
              <a:gd name="adj1" fmla="val 0"/>
              <a:gd name="adj2" fmla="val 6872"/>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10" name="橢圓 9">
            <a:extLst>
              <a:ext uri="{FF2B5EF4-FFF2-40B4-BE49-F238E27FC236}">
                <a16:creationId xmlns:a16="http://schemas.microsoft.com/office/drawing/2014/main" xmlns="" id="{D016A157-261D-4305-8219-D1739EBFDCEB}"/>
              </a:ext>
            </a:extLst>
          </p:cNvPr>
          <p:cNvSpPr/>
          <p:nvPr userDrawn="1"/>
        </p:nvSpPr>
        <p:spPr>
          <a:xfrm>
            <a:off x="774899" y="4293461"/>
            <a:ext cx="1563403" cy="1563362"/>
          </a:xfrm>
          <a:prstGeom prst="ellipse">
            <a:avLst/>
          </a:prstGeom>
          <a:gradFill flip="none" rotWithShape="1">
            <a:gsLst>
              <a:gs pos="0">
                <a:srgbClr val="A8C459"/>
              </a:gs>
              <a:gs pos="100000">
                <a:srgbClr val="85C46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p>
        </p:txBody>
      </p:sp>
      <p:sp>
        <p:nvSpPr>
          <p:cNvPr id="11" name="矩形 10">
            <a:extLst>
              <a:ext uri="{FF2B5EF4-FFF2-40B4-BE49-F238E27FC236}">
                <a16:creationId xmlns:a16="http://schemas.microsoft.com/office/drawing/2014/main" xmlns="" id="{EF9F5AF1-1368-44E0-892F-B3652446F09B}"/>
              </a:ext>
            </a:extLst>
          </p:cNvPr>
          <p:cNvSpPr/>
          <p:nvPr userDrawn="1"/>
        </p:nvSpPr>
        <p:spPr>
          <a:xfrm>
            <a:off x="894842" y="4845871"/>
            <a:ext cx="1313180" cy="431657"/>
          </a:xfrm>
          <a:prstGeom prst="rect">
            <a:avLst/>
          </a:prstGeom>
        </p:spPr>
        <p:txBody>
          <a:bodyPr wrap="none">
            <a:spAutoFit/>
          </a:bodyPr>
          <a:lstStyle/>
          <a:p>
            <a:pPr algn="ctr"/>
            <a:r>
              <a:rPr lang="zh-TW" altLang="en-US" sz="2205" b="1" dirty="0">
                <a:solidFill>
                  <a:schemeClr val="bg1"/>
                </a:solidFill>
                <a:latin typeface="微軟正黑體" panose="020B0604030504040204" pitchFamily="34" charset="-120"/>
                <a:ea typeface="微軟正黑體" panose="020B0604030504040204" pitchFamily="34" charset="-120"/>
              </a:rPr>
              <a:t>學習目標</a:t>
            </a:r>
          </a:p>
        </p:txBody>
      </p:sp>
      <p:sp>
        <p:nvSpPr>
          <p:cNvPr id="12" name="文字版面配置區 4">
            <a:extLst>
              <a:ext uri="{FF2B5EF4-FFF2-40B4-BE49-F238E27FC236}">
                <a16:creationId xmlns:a16="http://schemas.microsoft.com/office/drawing/2014/main" xmlns="" id="{2A2D72D8-734C-4417-AD1E-E53888CF39ED}"/>
              </a:ext>
            </a:extLst>
          </p:cNvPr>
          <p:cNvSpPr>
            <a:spLocks noGrp="1"/>
          </p:cNvSpPr>
          <p:nvPr>
            <p:ph type="body" sz="quarter" idx="17"/>
          </p:nvPr>
        </p:nvSpPr>
        <p:spPr>
          <a:xfrm>
            <a:off x="2629964" y="4672676"/>
            <a:ext cx="9452073" cy="2052631"/>
          </a:xfrm>
          <a:prstGeom prst="rect">
            <a:avLst/>
          </a:prstGeom>
        </p:spPr>
        <p:txBody>
          <a:bodyPr/>
          <a:lstStyle>
            <a:lvl1pPr marL="0" indent="0">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14" name="文字版面配置區 8">
            <a:extLst>
              <a:ext uri="{FF2B5EF4-FFF2-40B4-BE49-F238E27FC236}">
                <a16:creationId xmlns:a16="http://schemas.microsoft.com/office/drawing/2014/main" xmlns="" id="{94DD1544-AE54-4D0D-8EBD-407F374FFE08}"/>
              </a:ext>
            </a:extLst>
          </p:cNvPr>
          <p:cNvSpPr>
            <a:spLocks noGrp="1"/>
          </p:cNvSpPr>
          <p:nvPr>
            <p:ph type="body" sz="quarter" idx="14" hasCustomPrompt="1"/>
          </p:nvPr>
        </p:nvSpPr>
        <p:spPr>
          <a:xfrm>
            <a:off x="0" y="7202763"/>
            <a:ext cx="3296945" cy="356913"/>
          </a:xfrm>
          <a:prstGeom prst="rect">
            <a:avLst/>
          </a:prstGeom>
        </p:spPr>
        <p:txBody>
          <a:bodyPr/>
          <a:lstStyle>
            <a:lvl1pPr marL="0" indent="0">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教材名稱</a:t>
            </a:r>
          </a:p>
        </p:txBody>
      </p:sp>
      <p:sp>
        <p:nvSpPr>
          <p:cNvPr id="15" name="文字版面配置區 8">
            <a:extLst>
              <a:ext uri="{FF2B5EF4-FFF2-40B4-BE49-F238E27FC236}">
                <a16:creationId xmlns:a16="http://schemas.microsoft.com/office/drawing/2014/main" xmlns="" id="{B471F6D4-7FAB-45CA-94E7-60361DB88949}"/>
              </a:ext>
            </a:extLst>
          </p:cNvPr>
          <p:cNvSpPr>
            <a:spLocks noGrp="1"/>
          </p:cNvSpPr>
          <p:nvPr>
            <p:ph type="body" sz="quarter" idx="19"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Tree>
    <p:extLst>
      <p:ext uri="{BB962C8B-B14F-4D97-AF65-F5344CB8AC3E}">
        <p14:creationId xmlns:p14="http://schemas.microsoft.com/office/powerpoint/2010/main" xmlns="" val="17555673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學習本課程須知2_2">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728E49DF-9CE8-4F14-B630-25F661FC4F59}"/>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4" name="矩形: 圓角化對角角落 3">
            <a:extLst>
              <a:ext uri="{FF2B5EF4-FFF2-40B4-BE49-F238E27FC236}">
                <a16:creationId xmlns:a16="http://schemas.microsoft.com/office/drawing/2014/main" xmlns="" id="{197D90FE-D122-4129-BDCB-3AA42E89FF98}"/>
              </a:ext>
            </a:extLst>
          </p:cNvPr>
          <p:cNvSpPr/>
          <p:nvPr userDrawn="1"/>
        </p:nvSpPr>
        <p:spPr>
          <a:xfrm>
            <a:off x="1188292" y="1818434"/>
            <a:ext cx="11318165" cy="2365634"/>
          </a:xfrm>
          <a:prstGeom prst="round2DiagRect">
            <a:avLst>
              <a:gd name="adj1" fmla="val 0"/>
              <a:gd name="adj2" fmla="val 6387"/>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5" name="橢圓 4">
            <a:extLst>
              <a:ext uri="{FF2B5EF4-FFF2-40B4-BE49-F238E27FC236}">
                <a16:creationId xmlns:a16="http://schemas.microsoft.com/office/drawing/2014/main" xmlns="" id="{3507F504-AA20-4394-9172-E9E2B4E18312}"/>
              </a:ext>
            </a:extLst>
          </p:cNvPr>
          <p:cNvSpPr/>
          <p:nvPr userDrawn="1"/>
        </p:nvSpPr>
        <p:spPr>
          <a:xfrm>
            <a:off x="774899" y="1596926"/>
            <a:ext cx="1563403" cy="1563362"/>
          </a:xfrm>
          <a:prstGeom prst="ellipse">
            <a:avLst/>
          </a:prstGeom>
          <a:gradFill flip="none" rotWithShape="1">
            <a:gsLst>
              <a:gs pos="0">
                <a:srgbClr val="A8C459"/>
              </a:gs>
              <a:gs pos="100000">
                <a:srgbClr val="85C46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p>
        </p:txBody>
      </p:sp>
      <p:sp>
        <p:nvSpPr>
          <p:cNvPr id="6" name="矩形 5">
            <a:extLst>
              <a:ext uri="{FF2B5EF4-FFF2-40B4-BE49-F238E27FC236}">
                <a16:creationId xmlns:a16="http://schemas.microsoft.com/office/drawing/2014/main" xmlns="" id="{927DFB69-3149-4653-9A53-7A33E203C489}"/>
              </a:ext>
            </a:extLst>
          </p:cNvPr>
          <p:cNvSpPr/>
          <p:nvPr userDrawn="1"/>
        </p:nvSpPr>
        <p:spPr>
          <a:xfrm>
            <a:off x="894843" y="2149336"/>
            <a:ext cx="1313180" cy="431657"/>
          </a:xfrm>
          <a:prstGeom prst="rect">
            <a:avLst/>
          </a:prstGeom>
        </p:spPr>
        <p:txBody>
          <a:bodyPr wrap="none">
            <a:spAutoFit/>
          </a:bodyPr>
          <a:lstStyle/>
          <a:p>
            <a:pPr algn="ctr"/>
            <a:r>
              <a:rPr lang="zh-TW" altLang="en-US" sz="2205" b="1" dirty="0">
                <a:solidFill>
                  <a:schemeClr val="bg1"/>
                </a:solidFill>
                <a:latin typeface="微軟正黑體" panose="020B0604030504040204" pitchFamily="34" charset="-120"/>
                <a:ea typeface="微軟正黑體" panose="020B0604030504040204" pitchFamily="34" charset="-120"/>
              </a:rPr>
              <a:t>學習方式</a:t>
            </a:r>
          </a:p>
        </p:txBody>
      </p:sp>
      <p:sp>
        <p:nvSpPr>
          <p:cNvPr id="7" name="文字版面配置區 4">
            <a:extLst>
              <a:ext uri="{FF2B5EF4-FFF2-40B4-BE49-F238E27FC236}">
                <a16:creationId xmlns:a16="http://schemas.microsoft.com/office/drawing/2014/main" xmlns="" id="{436CC62F-3A33-450F-AD72-62401B1E3F69}"/>
              </a:ext>
            </a:extLst>
          </p:cNvPr>
          <p:cNvSpPr>
            <a:spLocks noGrp="1"/>
          </p:cNvSpPr>
          <p:nvPr>
            <p:ph type="body" sz="quarter" idx="12"/>
          </p:nvPr>
        </p:nvSpPr>
        <p:spPr>
          <a:xfrm>
            <a:off x="2629964" y="1976141"/>
            <a:ext cx="9452073" cy="2052631"/>
          </a:xfrm>
          <a:prstGeom prst="rect">
            <a:avLst/>
          </a:prstGeom>
        </p:spPr>
        <p:txBody>
          <a:bodyPr/>
          <a:lstStyle>
            <a:lvl1pPr marL="0" indent="0">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8" name="矩形: 圓角化對角角落 7">
            <a:extLst>
              <a:ext uri="{FF2B5EF4-FFF2-40B4-BE49-F238E27FC236}">
                <a16:creationId xmlns:a16="http://schemas.microsoft.com/office/drawing/2014/main" xmlns="" id="{FCEBDD9B-E418-4348-A78C-8C8C610F95CA}"/>
              </a:ext>
            </a:extLst>
          </p:cNvPr>
          <p:cNvSpPr/>
          <p:nvPr userDrawn="1"/>
        </p:nvSpPr>
        <p:spPr>
          <a:xfrm>
            <a:off x="4649413" y="454389"/>
            <a:ext cx="4080350" cy="759956"/>
          </a:xfrm>
          <a:prstGeom prst="round2DiagRect">
            <a:avLst>
              <a:gd name="adj1" fmla="val 0"/>
              <a:gd name="adj2" fmla="val 27119"/>
            </a:avLst>
          </a:prstGeom>
          <a:gradFill flip="none" rotWithShape="1">
            <a:gsLst>
              <a:gs pos="0">
                <a:srgbClr val="A8C459"/>
              </a:gs>
              <a:gs pos="100000">
                <a:srgbClr val="85C46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9" name="文字方塊 8">
            <a:extLst>
              <a:ext uri="{FF2B5EF4-FFF2-40B4-BE49-F238E27FC236}">
                <a16:creationId xmlns:a16="http://schemas.microsoft.com/office/drawing/2014/main" xmlns="" id="{00EEA53F-8A5F-43BC-A1AD-EAF543DFC8A3}"/>
              </a:ext>
            </a:extLst>
          </p:cNvPr>
          <p:cNvSpPr txBox="1"/>
          <p:nvPr userDrawn="1"/>
        </p:nvSpPr>
        <p:spPr>
          <a:xfrm>
            <a:off x="4755602" y="494244"/>
            <a:ext cx="3796448" cy="635110"/>
          </a:xfrm>
          <a:prstGeom prst="rect">
            <a:avLst/>
          </a:prstGeom>
          <a:noFill/>
        </p:spPr>
        <p:txBody>
          <a:bodyPr wrap="square" rtlCol="0">
            <a:spAutoFit/>
          </a:bodyPr>
          <a:lstStyle/>
          <a:p>
            <a:pPr algn="ctr"/>
            <a:r>
              <a:rPr lang="zh-TW" altLang="en-US" sz="3527" b="1" dirty="0">
                <a:solidFill>
                  <a:schemeClr val="bg1"/>
                </a:solidFill>
                <a:latin typeface="微軟正黑體" panose="020B0604030504040204" pitchFamily="34" charset="-120"/>
                <a:ea typeface="微軟正黑體" panose="020B0604030504040204" pitchFamily="34" charset="-120"/>
              </a:rPr>
              <a:t>學習本課程須知</a:t>
            </a:r>
          </a:p>
        </p:txBody>
      </p:sp>
      <p:sp>
        <p:nvSpPr>
          <p:cNvPr id="10" name="矩形: 圓角化對角角落 9">
            <a:extLst>
              <a:ext uri="{FF2B5EF4-FFF2-40B4-BE49-F238E27FC236}">
                <a16:creationId xmlns:a16="http://schemas.microsoft.com/office/drawing/2014/main" xmlns="" id="{4DD54672-8AF5-449B-BF48-ADE9A1583855}"/>
              </a:ext>
            </a:extLst>
          </p:cNvPr>
          <p:cNvSpPr/>
          <p:nvPr userDrawn="1"/>
        </p:nvSpPr>
        <p:spPr>
          <a:xfrm>
            <a:off x="1188292" y="4514969"/>
            <a:ext cx="11318165" cy="2365634"/>
          </a:xfrm>
          <a:prstGeom prst="round2DiagRect">
            <a:avLst>
              <a:gd name="adj1" fmla="val 0"/>
              <a:gd name="adj2" fmla="val 6872"/>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11" name="橢圓 10">
            <a:extLst>
              <a:ext uri="{FF2B5EF4-FFF2-40B4-BE49-F238E27FC236}">
                <a16:creationId xmlns:a16="http://schemas.microsoft.com/office/drawing/2014/main" xmlns="" id="{BAE52809-B89F-4BDB-AF5D-ADF627FEBDFA}"/>
              </a:ext>
            </a:extLst>
          </p:cNvPr>
          <p:cNvSpPr/>
          <p:nvPr userDrawn="1"/>
        </p:nvSpPr>
        <p:spPr>
          <a:xfrm>
            <a:off x="774899" y="4293461"/>
            <a:ext cx="1563403" cy="1563362"/>
          </a:xfrm>
          <a:prstGeom prst="ellipse">
            <a:avLst/>
          </a:prstGeom>
          <a:gradFill flip="none" rotWithShape="1">
            <a:gsLst>
              <a:gs pos="0">
                <a:srgbClr val="A8C459"/>
              </a:gs>
              <a:gs pos="100000">
                <a:srgbClr val="85C46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p>
        </p:txBody>
      </p:sp>
      <p:sp>
        <p:nvSpPr>
          <p:cNvPr id="12" name="矩形 11">
            <a:extLst>
              <a:ext uri="{FF2B5EF4-FFF2-40B4-BE49-F238E27FC236}">
                <a16:creationId xmlns:a16="http://schemas.microsoft.com/office/drawing/2014/main" xmlns="" id="{39D1B91B-E0B9-4427-AEDF-0CA01DFA3DE3}"/>
              </a:ext>
            </a:extLst>
          </p:cNvPr>
          <p:cNvSpPr/>
          <p:nvPr userDrawn="1"/>
        </p:nvSpPr>
        <p:spPr>
          <a:xfrm>
            <a:off x="894842" y="4513239"/>
            <a:ext cx="1313180" cy="1110304"/>
          </a:xfrm>
          <a:prstGeom prst="rect">
            <a:avLst/>
          </a:prstGeom>
        </p:spPr>
        <p:txBody>
          <a:bodyPr wrap="none">
            <a:spAutoFit/>
          </a:bodyPr>
          <a:lstStyle/>
          <a:p>
            <a:pPr algn="ctr"/>
            <a:r>
              <a:rPr lang="zh-TW" altLang="en-US" sz="2205" b="1" dirty="0">
                <a:solidFill>
                  <a:schemeClr val="bg1"/>
                </a:solidFill>
                <a:latin typeface="微軟正黑體" panose="020B0604030504040204" pitchFamily="34" charset="-120"/>
                <a:ea typeface="微軟正黑體" panose="020B0604030504040204" pitchFamily="34" charset="-120"/>
              </a:rPr>
              <a:t>須完成</a:t>
            </a:r>
            <a:endParaRPr lang="en-US" altLang="zh-TW" sz="2205" b="1" dirty="0">
              <a:solidFill>
                <a:schemeClr val="bg1"/>
              </a:solidFill>
              <a:latin typeface="微軟正黑體" panose="020B0604030504040204" pitchFamily="34" charset="-120"/>
              <a:ea typeface="微軟正黑體" panose="020B0604030504040204" pitchFamily="34" charset="-120"/>
            </a:endParaRPr>
          </a:p>
          <a:p>
            <a:pPr algn="ctr"/>
            <a:r>
              <a:rPr lang="zh-TW" altLang="en-US" sz="2205" b="1" dirty="0">
                <a:solidFill>
                  <a:schemeClr val="bg1"/>
                </a:solidFill>
                <a:latin typeface="微軟正黑體" panose="020B0604030504040204" pitchFamily="34" charset="-120"/>
                <a:ea typeface="微軟正黑體" panose="020B0604030504040204" pitchFamily="34" charset="-120"/>
              </a:rPr>
              <a:t>那些作業</a:t>
            </a:r>
            <a:endParaRPr lang="en-US" altLang="zh-TW" sz="2205" b="1" dirty="0">
              <a:solidFill>
                <a:schemeClr val="bg1"/>
              </a:solidFill>
              <a:latin typeface="微軟正黑體" panose="020B0604030504040204" pitchFamily="34" charset="-120"/>
              <a:ea typeface="微軟正黑體" panose="020B0604030504040204" pitchFamily="34" charset="-120"/>
            </a:endParaRPr>
          </a:p>
          <a:p>
            <a:pPr algn="ctr"/>
            <a:r>
              <a:rPr lang="zh-TW" altLang="en-US" sz="2205" b="1" dirty="0">
                <a:solidFill>
                  <a:schemeClr val="bg1"/>
                </a:solidFill>
                <a:latin typeface="微軟正黑體" panose="020B0604030504040204" pitchFamily="34" charset="-120"/>
                <a:ea typeface="微軟正黑體" panose="020B0604030504040204" pitchFamily="34" charset="-120"/>
              </a:rPr>
              <a:t>或考試</a:t>
            </a:r>
          </a:p>
        </p:txBody>
      </p:sp>
      <p:sp>
        <p:nvSpPr>
          <p:cNvPr id="13" name="文字版面配置區 4">
            <a:extLst>
              <a:ext uri="{FF2B5EF4-FFF2-40B4-BE49-F238E27FC236}">
                <a16:creationId xmlns:a16="http://schemas.microsoft.com/office/drawing/2014/main" xmlns="" id="{FF43380E-3C49-4802-8161-9CCDD37C5DA2}"/>
              </a:ext>
            </a:extLst>
          </p:cNvPr>
          <p:cNvSpPr>
            <a:spLocks noGrp="1"/>
          </p:cNvSpPr>
          <p:nvPr>
            <p:ph type="body" sz="quarter" idx="17"/>
          </p:nvPr>
        </p:nvSpPr>
        <p:spPr>
          <a:xfrm>
            <a:off x="2629964" y="4672676"/>
            <a:ext cx="9452073" cy="2052631"/>
          </a:xfrm>
          <a:prstGeom prst="rect">
            <a:avLst/>
          </a:prstGeom>
        </p:spPr>
        <p:txBody>
          <a:bodyPr/>
          <a:lstStyle>
            <a:lvl1pPr marL="0" indent="0">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14" name="文字版面配置區 8">
            <a:extLst>
              <a:ext uri="{FF2B5EF4-FFF2-40B4-BE49-F238E27FC236}">
                <a16:creationId xmlns:a16="http://schemas.microsoft.com/office/drawing/2014/main" xmlns="" id="{C958998F-DFFD-423E-91A9-C4B34D128C7B}"/>
              </a:ext>
            </a:extLst>
          </p:cNvPr>
          <p:cNvSpPr>
            <a:spLocks noGrp="1"/>
          </p:cNvSpPr>
          <p:nvPr>
            <p:ph type="body" sz="quarter" idx="14" hasCustomPrompt="1"/>
          </p:nvPr>
        </p:nvSpPr>
        <p:spPr>
          <a:xfrm>
            <a:off x="0" y="7202763"/>
            <a:ext cx="3296945" cy="356913"/>
          </a:xfrm>
          <a:prstGeom prst="rect">
            <a:avLst/>
          </a:prstGeom>
        </p:spPr>
        <p:txBody>
          <a:bodyPr/>
          <a:lstStyle>
            <a:lvl1pPr marL="0" indent="0">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教材名稱</a:t>
            </a:r>
          </a:p>
        </p:txBody>
      </p:sp>
      <p:sp>
        <p:nvSpPr>
          <p:cNvPr id="15" name="文字版面配置區 8">
            <a:extLst>
              <a:ext uri="{FF2B5EF4-FFF2-40B4-BE49-F238E27FC236}">
                <a16:creationId xmlns:a16="http://schemas.microsoft.com/office/drawing/2014/main" xmlns="" id="{43C30EBE-F45A-4D45-845C-A369D5CEB786}"/>
              </a:ext>
            </a:extLst>
          </p:cNvPr>
          <p:cNvSpPr>
            <a:spLocks noGrp="1"/>
          </p:cNvSpPr>
          <p:nvPr>
            <p:ph type="body" sz="quarter" idx="19"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Tree>
    <p:extLst>
      <p:ext uri="{BB962C8B-B14F-4D97-AF65-F5344CB8AC3E}">
        <p14:creationId xmlns:p14="http://schemas.microsoft.com/office/powerpoint/2010/main" xmlns="" val="38918280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段落章節_1">
    <p:spTree>
      <p:nvGrpSpPr>
        <p:cNvPr id="1" name=""/>
        <p:cNvGrpSpPr/>
        <p:nvPr/>
      </p:nvGrpSpPr>
      <p:grpSpPr>
        <a:xfrm>
          <a:off x="0" y="0"/>
          <a:ext cx="0" cy="0"/>
          <a:chOff x="0" y="0"/>
          <a:chExt cx="0" cy="0"/>
        </a:xfrm>
      </p:grpSpPr>
      <p:pic>
        <p:nvPicPr>
          <p:cNvPr id="4" name="圖片 3" descr="一張含有 畫畫 的圖片&#10;&#10;自動產生的描述">
            <a:extLst>
              <a:ext uri="{FF2B5EF4-FFF2-40B4-BE49-F238E27FC236}">
                <a16:creationId xmlns:a16="http://schemas.microsoft.com/office/drawing/2014/main" xmlns="" id="{65BD6DAE-3324-4CF1-BF03-894AC7347728}"/>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5" name="文字版面配置區 4">
            <a:extLst>
              <a:ext uri="{FF2B5EF4-FFF2-40B4-BE49-F238E27FC236}">
                <a16:creationId xmlns:a16="http://schemas.microsoft.com/office/drawing/2014/main" xmlns="" id="{B192B945-AB6B-4C39-B9B8-146E1AA6388E}"/>
              </a:ext>
            </a:extLst>
          </p:cNvPr>
          <p:cNvSpPr>
            <a:spLocks noGrp="1"/>
          </p:cNvSpPr>
          <p:nvPr>
            <p:ph type="body" sz="quarter" idx="12" hasCustomPrompt="1"/>
          </p:nvPr>
        </p:nvSpPr>
        <p:spPr>
          <a:xfrm>
            <a:off x="1375088" y="2972538"/>
            <a:ext cx="4351737" cy="3682413"/>
          </a:xfrm>
          <a:prstGeom prst="rect">
            <a:avLst/>
          </a:prstGeom>
        </p:spPr>
        <p:txBody>
          <a:bodyPr/>
          <a:lstStyle>
            <a:lvl1pPr marL="0" indent="0">
              <a:buNone/>
              <a:defRPr sz="5291" b="1">
                <a:solidFill>
                  <a:schemeClr val="bg1"/>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r>
              <a:rPr lang="zh-TW" altLang="en-US" dirty="0"/>
              <a:t>模組</a:t>
            </a:r>
            <a:r>
              <a:rPr lang="en-US" altLang="zh-TW" dirty="0"/>
              <a:t>N (</a:t>
            </a:r>
            <a:r>
              <a:rPr lang="zh-TW" altLang="en-US" dirty="0"/>
              <a:t>模組標題</a:t>
            </a:r>
            <a:r>
              <a:rPr lang="en-US" altLang="zh-TW" dirty="0"/>
              <a:t>)</a:t>
            </a:r>
            <a:endParaRPr lang="en-US" altLang="zh-TW" sz="3527" b="1" dirty="0">
              <a:solidFill>
                <a:schemeClr val="bg1"/>
              </a:solidFill>
              <a:latin typeface="微軟正黑體" panose="020B0604030504040204" pitchFamily="34" charset="-120"/>
              <a:ea typeface="微軟正黑體" panose="020B0604030504040204" pitchFamily="34" charset="-120"/>
            </a:endParaRPr>
          </a:p>
        </p:txBody>
      </p:sp>
      <p:sp>
        <p:nvSpPr>
          <p:cNvPr id="6" name="文字版面配置區 12">
            <a:extLst>
              <a:ext uri="{FF2B5EF4-FFF2-40B4-BE49-F238E27FC236}">
                <a16:creationId xmlns:a16="http://schemas.microsoft.com/office/drawing/2014/main" xmlns="" id="{8146EF43-4CDB-4834-8E11-F509E58E9AFC}"/>
              </a:ext>
            </a:extLst>
          </p:cNvPr>
          <p:cNvSpPr>
            <a:spLocks noGrp="1"/>
          </p:cNvSpPr>
          <p:nvPr>
            <p:ph type="body" sz="quarter" idx="13" hasCustomPrompt="1"/>
          </p:nvPr>
        </p:nvSpPr>
        <p:spPr>
          <a:xfrm>
            <a:off x="8063910" y="1281725"/>
            <a:ext cx="4351737" cy="5108224"/>
          </a:xfrm>
          <a:prstGeom prst="rect">
            <a:avLst/>
          </a:prstGeom>
        </p:spPr>
        <p:txBody>
          <a:bodyPr/>
          <a:lstStyle>
            <a:lvl1pPr marL="0" indent="0">
              <a:buNone/>
              <a:defRPr sz="3527" b="1">
                <a:solidFill>
                  <a:schemeClr val="tx1">
                    <a:lumMod val="85000"/>
                    <a:lumOff val="15000"/>
                  </a:schemeClr>
                </a:solidFill>
                <a:latin typeface="微軟正黑體" panose="020B0604030504040204" pitchFamily="34" charset="-120"/>
                <a:ea typeface="微軟正黑體" panose="020B0604030504040204" pitchFamily="34" charset="-120"/>
              </a:defRPr>
            </a:lvl1pPr>
          </a:lstStyle>
          <a:p>
            <a:pPr lvl="0"/>
            <a:r>
              <a:rPr lang="en-US" altLang="zh-TW" dirty="0"/>
              <a:t>N-1:XXXXX</a:t>
            </a:r>
          </a:p>
          <a:p>
            <a:pPr lvl="0"/>
            <a:r>
              <a:rPr lang="en-US" altLang="zh-TW" dirty="0"/>
              <a:t>N-2:XXXXX</a:t>
            </a:r>
            <a:endParaRPr lang="zh-TW" altLang="en-US" dirty="0"/>
          </a:p>
        </p:txBody>
      </p:sp>
      <p:sp>
        <p:nvSpPr>
          <p:cNvPr id="8" name="文字版面配置區 8">
            <a:extLst>
              <a:ext uri="{FF2B5EF4-FFF2-40B4-BE49-F238E27FC236}">
                <a16:creationId xmlns:a16="http://schemas.microsoft.com/office/drawing/2014/main" xmlns="" id="{559F3BE9-2387-4C29-9CEC-5F813BDAFCCC}"/>
              </a:ext>
            </a:extLst>
          </p:cNvPr>
          <p:cNvSpPr>
            <a:spLocks noGrp="1"/>
          </p:cNvSpPr>
          <p:nvPr>
            <p:ph type="body" sz="quarter" idx="19"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Tree>
    <p:extLst>
      <p:ext uri="{BB962C8B-B14F-4D97-AF65-F5344CB8AC3E}">
        <p14:creationId xmlns:p14="http://schemas.microsoft.com/office/powerpoint/2010/main" xmlns="" val="15794587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段落章節_2">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xmlns="" id="{A868DEFF-C537-45B0-9F7C-58FCFDA34736}"/>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5" name="文字版面配置區 12">
            <a:extLst>
              <a:ext uri="{FF2B5EF4-FFF2-40B4-BE49-F238E27FC236}">
                <a16:creationId xmlns:a16="http://schemas.microsoft.com/office/drawing/2014/main" xmlns="" id="{56A6F29F-40C0-4B21-AC43-75501F69DEBA}"/>
              </a:ext>
            </a:extLst>
          </p:cNvPr>
          <p:cNvSpPr>
            <a:spLocks noGrp="1"/>
          </p:cNvSpPr>
          <p:nvPr>
            <p:ph type="body" sz="quarter" idx="13" hasCustomPrompt="1"/>
          </p:nvPr>
        </p:nvSpPr>
        <p:spPr>
          <a:xfrm>
            <a:off x="3528620" y="3534070"/>
            <a:ext cx="6382535" cy="3272748"/>
          </a:xfrm>
          <a:prstGeom prst="rect">
            <a:avLst/>
          </a:prstGeom>
        </p:spPr>
        <p:txBody>
          <a:bodyPr/>
          <a:lstStyle>
            <a:lvl1pPr marL="0" indent="0" algn="ctr">
              <a:buNone/>
              <a:defRPr sz="3527" b="1">
                <a:solidFill>
                  <a:schemeClr val="tx1">
                    <a:lumMod val="85000"/>
                    <a:lumOff val="15000"/>
                  </a:schemeClr>
                </a:solidFill>
                <a:latin typeface="微軟正黑體" panose="020B0604030504040204" pitchFamily="34" charset="-120"/>
                <a:ea typeface="微軟正黑體" panose="020B0604030504040204" pitchFamily="34" charset="-120"/>
              </a:defRPr>
            </a:lvl1pPr>
          </a:lstStyle>
          <a:p>
            <a:pPr lvl="0"/>
            <a:r>
              <a:rPr lang="en-US" altLang="zh-TW" dirty="0"/>
              <a:t>N-1:XXXXX</a:t>
            </a:r>
          </a:p>
          <a:p>
            <a:pPr lvl="0"/>
            <a:r>
              <a:rPr lang="en-US" altLang="zh-TW" dirty="0"/>
              <a:t>N-2:XXXXX</a:t>
            </a:r>
            <a:endParaRPr lang="zh-TW" altLang="en-US" dirty="0"/>
          </a:p>
        </p:txBody>
      </p:sp>
      <p:sp>
        <p:nvSpPr>
          <p:cNvPr id="6" name="文字版面配置區 4">
            <a:extLst>
              <a:ext uri="{FF2B5EF4-FFF2-40B4-BE49-F238E27FC236}">
                <a16:creationId xmlns:a16="http://schemas.microsoft.com/office/drawing/2014/main" xmlns="" id="{DA55EB84-E9A2-4334-95D8-12EB67360555}"/>
              </a:ext>
            </a:extLst>
          </p:cNvPr>
          <p:cNvSpPr>
            <a:spLocks noGrp="1"/>
          </p:cNvSpPr>
          <p:nvPr>
            <p:ph type="body" sz="quarter" idx="12" hasCustomPrompt="1"/>
          </p:nvPr>
        </p:nvSpPr>
        <p:spPr>
          <a:xfrm>
            <a:off x="3907631" y="1251628"/>
            <a:ext cx="5624514" cy="1666469"/>
          </a:xfrm>
          <a:prstGeom prst="rect">
            <a:avLst/>
          </a:prstGeom>
        </p:spPr>
        <p:txBody>
          <a:bodyPr/>
          <a:lstStyle>
            <a:lvl1pPr marL="0" indent="0" algn="ctr">
              <a:buNone/>
              <a:defRPr sz="5291" b="1">
                <a:solidFill>
                  <a:schemeClr val="bg1"/>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r>
              <a:rPr lang="zh-TW" altLang="en-US" dirty="0"/>
              <a:t>模組</a:t>
            </a:r>
            <a:r>
              <a:rPr lang="en-US" altLang="zh-TW" dirty="0"/>
              <a:t>N (</a:t>
            </a:r>
            <a:r>
              <a:rPr lang="zh-TW" altLang="en-US" dirty="0"/>
              <a:t>模組標題</a:t>
            </a:r>
            <a:r>
              <a:rPr lang="en-US" altLang="zh-TW" dirty="0"/>
              <a:t>)</a:t>
            </a:r>
            <a:endParaRPr lang="en-US" altLang="zh-TW" sz="3527" b="1" dirty="0">
              <a:solidFill>
                <a:schemeClr val="bg1"/>
              </a:solidFill>
              <a:latin typeface="微軟正黑體" panose="020B0604030504040204" pitchFamily="34" charset="-120"/>
              <a:ea typeface="微軟正黑體" panose="020B0604030504040204" pitchFamily="34" charset="-120"/>
            </a:endParaRPr>
          </a:p>
        </p:txBody>
      </p:sp>
      <p:sp>
        <p:nvSpPr>
          <p:cNvPr id="7" name="文字版面配置區 8">
            <a:extLst>
              <a:ext uri="{FF2B5EF4-FFF2-40B4-BE49-F238E27FC236}">
                <a16:creationId xmlns:a16="http://schemas.microsoft.com/office/drawing/2014/main" xmlns="" id="{DE295637-C1DA-4369-8F01-8E990AAD461A}"/>
              </a:ext>
            </a:extLst>
          </p:cNvPr>
          <p:cNvSpPr>
            <a:spLocks noGrp="1"/>
          </p:cNvSpPr>
          <p:nvPr>
            <p:ph type="body" sz="quarter" idx="14" hasCustomPrompt="1"/>
          </p:nvPr>
        </p:nvSpPr>
        <p:spPr>
          <a:xfrm>
            <a:off x="0" y="7202763"/>
            <a:ext cx="3296945" cy="356913"/>
          </a:xfrm>
          <a:prstGeom prst="rect">
            <a:avLst/>
          </a:prstGeom>
        </p:spPr>
        <p:txBody>
          <a:bodyPr/>
          <a:lstStyle>
            <a:lvl1pPr marL="0" indent="0">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教材名稱</a:t>
            </a:r>
          </a:p>
        </p:txBody>
      </p:sp>
      <p:sp>
        <p:nvSpPr>
          <p:cNvPr id="8" name="文字版面配置區 8">
            <a:extLst>
              <a:ext uri="{FF2B5EF4-FFF2-40B4-BE49-F238E27FC236}">
                <a16:creationId xmlns:a16="http://schemas.microsoft.com/office/drawing/2014/main" xmlns="" id="{D5D9825D-F1A7-45BC-A6A1-7531ECE07806}"/>
              </a:ext>
            </a:extLst>
          </p:cNvPr>
          <p:cNvSpPr>
            <a:spLocks noGrp="1"/>
          </p:cNvSpPr>
          <p:nvPr>
            <p:ph type="body" sz="quarter" idx="19"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Tree>
    <p:extLst>
      <p:ext uri="{BB962C8B-B14F-4D97-AF65-F5344CB8AC3E}">
        <p14:creationId xmlns:p14="http://schemas.microsoft.com/office/powerpoint/2010/main" xmlns="" val="41780867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段落章節_3">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xmlns="" id="{7816F547-6F85-4373-A3A0-4A5946E219F7}"/>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5" name="文字版面配置區 4">
            <a:extLst>
              <a:ext uri="{FF2B5EF4-FFF2-40B4-BE49-F238E27FC236}">
                <a16:creationId xmlns:a16="http://schemas.microsoft.com/office/drawing/2014/main" xmlns="" id="{F8F5C3B0-A532-4EFA-A9BD-6ECB8417F5E9}"/>
              </a:ext>
            </a:extLst>
          </p:cNvPr>
          <p:cNvSpPr>
            <a:spLocks noGrp="1"/>
          </p:cNvSpPr>
          <p:nvPr>
            <p:ph type="body" sz="quarter" idx="12" hasCustomPrompt="1"/>
          </p:nvPr>
        </p:nvSpPr>
        <p:spPr>
          <a:xfrm>
            <a:off x="1026651" y="2972533"/>
            <a:ext cx="4747476" cy="3682413"/>
          </a:xfrm>
          <a:prstGeom prst="rect">
            <a:avLst/>
          </a:prstGeom>
        </p:spPr>
        <p:txBody>
          <a:bodyPr/>
          <a:lstStyle>
            <a:lvl1pPr marL="0" indent="0">
              <a:buNone/>
              <a:defRPr sz="5291" b="1">
                <a:solidFill>
                  <a:schemeClr val="bg1"/>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r>
              <a:rPr lang="zh-TW" altLang="en-US" dirty="0"/>
              <a:t>模組</a:t>
            </a:r>
            <a:r>
              <a:rPr lang="en-US" altLang="zh-TW" dirty="0"/>
              <a:t>N (</a:t>
            </a:r>
            <a:r>
              <a:rPr lang="zh-TW" altLang="en-US" dirty="0"/>
              <a:t>模組標題</a:t>
            </a:r>
            <a:r>
              <a:rPr lang="en-US" altLang="zh-TW" dirty="0"/>
              <a:t>)</a:t>
            </a:r>
            <a:endParaRPr lang="en-US" altLang="zh-TW" sz="3527" b="1" dirty="0">
              <a:solidFill>
                <a:schemeClr val="bg1"/>
              </a:solidFill>
              <a:latin typeface="微軟正黑體" panose="020B0604030504040204" pitchFamily="34" charset="-120"/>
              <a:ea typeface="微軟正黑體" panose="020B0604030504040204" pitchFamily="34" charset="-120"/>
            </a:endParaRPr>
          </a:p>
        </p:txBody>
      </p:sp>
      <p:sp>
        <p:nvSpPr>
          <p:cNvPr id="6" name="文字版面配置區 12">
            <a:extLst>
              <a:ext uri="{FF2B5EF4-FFF2-40B4-BE49-F238E27FC236}">
                <a16:creationId xmlns:a16="http://schemas.microsoft.com/office/drawing/2014/main" xmlns="" id="{63CCF5C3-84F8-4E13-A2D5-D0BD0A7D7BEA}"/>
              </a:ext>
            </a:extLst>
          </p:cNvPr>
          <p:cNvSpPr>
            <a:spLocks noGrp="1"/>
          </p:cNvSpPr>
          <p:nvPr>
            <p:ph type="body" sz="quarter" idx="13" hasCustomPrompt="1"/>
          </p:nvPr>
        </p:nvSpPr>
        <p:spPr>
          <a:xfrm>
            <a:off x="7869231" y="1304772"/>
            <a:ext cx="4587450" cy="4950131"/>
          </a:xfrm>
          <a:prstGeom prst="rect">
            <a:avLst/>
          </a:prstGeom>
        </p:spPr>
        <p:txBody>
          <a:bodyPr/>
          <a:lstStyle>
            <a:lvl1pPr marL="0" indent="0">
              <a:buNone/>
              <a:defRPr sz="3527" b="1">
                <a:solidFill>
                  <a:schemeClr val="tx1">
                    <a:lumMod val="85000"/>
                    <a:lumOff val="15000"/>
                  </a:schemeClr>
                </a:solidFill>
                <a:latin typeface="微軟正黑體" panose="020B0604030504040204" pitchFamily="34" charset="-120"/>
                <a:ea typeface="微軟正黑體" panose="020B0604030504040204" pitchFamily="34" charset="-120"/>
              </a:defRPr>
            </a:lvl1pPr>
          </a:lstStyle>
          <a:p>
            <a:pPr lvl="0"/>
            <a:r>
              <a:rPr lang="en-US" altLang="zh-TW" dirty="0"/>
              <a:t>N-1:XXXXX</a:t>
            </a:r>
          </a:p>
          <a:p>
            <a:pPr lvl="0"/>
            <a:r>
              <a:rPr lang="en-US" altLang="zh-TW" dirty="0"/>
              <a:t>N-2:XXXXX</a:t>
            </a:r>
            <a:endParaRPr lang="zh-TW" altLang="en-US" dirty="0"/>
          </a:p>
        </p:txBody>
      </p:sp>
      <p:sp>
        <p:nvSpPr>
          <p:cNvPr id="8" name="文字版面配置區 8">
            <a:extLst>
              <a:ext uri="{FF2B5EF4-FFF2-40B4-BE49-F238E27FC236}">
                <a16:creationId xmlns:a16="http://schemas.microsoft.com/office/drawing/2014/main" xmlns="" id="{425AED87-5F37-485A-BA0C-E7DDD7FA760E}"/>
              </a:ext>
            </a:extLst>
          </p:cNvPr>
          <p:cNvSpPr>
            <a:spLocks noGrp="1"/>
          </p:cNvSpPr>
          <p:nvPr>
            <p:ph type="body" sz="quarter" idx="19"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Tree>
    <p:extLst>
      <p:ext uri="{BB962C8B-B14F-4D97-AF65-F5344CB8AC3E}">
        <p14:creationId xmlns:p14="http://schemas.microsoft.com/office/powerpoint/2010/main" xmlns="" val="2353269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內文_1">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xmlns="" id="{90AE4ADF-18AD-436A-ADFE-DDC6FCF6F052}"/>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5" name="文字版面配置區 7">
            <a:extLst>
              <a:ext uri="{FF2B5EF4-FFF2-40B4-BE49-F238E27FC236}">
                <a16:creationId xmlns:a16="http://schemas.microsoft.com/office/drawing/2014/main" xmlns="" id="{B9F6A669-B931-4330-A4AF-8AC484AA2211}"/>
              </a:ext>
            </a:extLst>
          </p:cNvPr>
          <p:cNvSpPr>
            <a:spLocks noGrp="1"/>
          </p:cNvSpPr>
          <p:nvPr>
            <p:ph type="body" sz="quarter" idx="13" hasCustomPrompt="1"/>
          </p:nvPr>
        </p:nvSpPr>
        <p:spPr>
          <a:xfrm>
            <a:off x="575740" y="1791923"/>
            <a:ext cx="12204490" cy="5189111"/>
          </a:xfrm>
          <a:prstGeom prst="rect">
            <a:avLst/>
          </a:prstGeom>
        </p:spPr>
        <p:txBody>
          <a:bodyPr/>
          <a:lstStyle>
            <a:lvl1pPr>
              <a:defRPr b="1">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dirty="0"/>
              <a:t>三階層</a:t>
            </a:r>
            <a:r>
              <a:rPr lang="en-US" altLang="zh-TW" dirty="0"/>
              <a:t>(</a:t>
            </a:r>
            <a:r>
              <a:rPr lang="zh-TW" altLang="en-US" dirty="0"/>
              <a:t>縮排階層</a:t>
            </a:r>
            <a:r>
              <a:rPr lang="en-US" altLang="zh-TW" dirty="0"/>
              <a:t>)</a:t>
            </a:r>
            <a:endParaRPr lang="zh-TW" altLang="en-US" dirty="0"/>
          </a:p>
          <a:p>
            <a:pPr lvl="1"/>
            <a:r>
              <a:rPr lang="zh-TW" altLang="en-US" dirty="0"/>
              <a:t>第二層</a:t>
            </a:r>
          </a:p>
          <a:p>
            <a:pPr lvl="2"/>
            <a:r>
              <a:rPr lang="zh-TW" altLang="en-US" dirty="0"/>
              <a:t>第三層</a:t>
            </a:r>
          </a:p>
        </p:txBody>
      </p:sp>
      <p:sp>
        <p:nvSpPr>
          <p:cNvPr id="6" name="文字版面配置區 6">
            <a:extLst>
              <a:ext uri="{FF2B5EF4-FFF2-40B4-BE49-F238E27FC236}">
                <a16:creationId xmlns:a16="http://schemas.microsoft.com/office/drawing/2014/main" xmlns="" id="{EB89C6CD-9580-4C8E-870B-4297F5303AFD}"/>
              </a:ext>
            </a:extLst>
          </p:cNvPr>
          <p:cNvSpPr>
            <a:spLocks noGrp="1"/>
          </p:cNvSpPr>
          <p:nvPr>
            <p:ph type="body" sz="quarter" idx="12" hasCustomPrompt="1"/>
          </p:nvPr>
        </p:nvSpPr>
        <p:spPr>
          <a:xfrm>
            <a:off x="4259429" y="482119"/>
            <a:ext cx="4920918" cy="698221"/>
          </a:xfrm>
          <a:prstGeom prst="rect">
            <a:avLst/>
          </a:prstGeom>
        </p:spPr>
        <p:txBody>
          <a:bodyPr/>
          <a:lstStyle>
            <a:lvl1pPr marL="0" indent="0" algn="ctr">
              <a:buNone/>
              <a:defRPr sz="3527" b="1">
                <a:solidFill>
                  <a:schemeClr val="bg1"/>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N-1: XXXXX</a:t>
            </a:r>
            <a:endParaRPr lang="zh-TW" altLang="en-US" dirty="0"/>
          </a:p>
        </p:txBody>
      </p:sp>
      <p:sp>
        <p:nvSpPr>
          <p:cNvPr id="7" name="文字版面配置區 8">
            <a:extLst>
              <a:ext uri="{FF2B5EF4-FFF2-40B4-BE49-F238E27FC236}">
                <a16:creationId xmlns:a16="http://schemas.microsoft.com/office/drawing/2014/main" xmlns="" id="{80DC4177-DF8E-4BDC-A8AC-A170F2D271E0}"/>
              </a:ext>
            </a:extLst>
          </p:cNvPr>
          <p:cNvSpPr>
            <a:spLocks noGrp="1"/>
          </p:cNvSpPr>
          <p:nvPr>
            <p:ph type="body" sz="quarter" idx="14" hasCustomPrompt="1"/>
          </p:nvPr>
        </p:nvSpPr>
        <p:spPr>
          <a:xfrm>
            <a:off x="0" y="7202763"/>
            <a:ext cx="3296945" cy="356913"/>
          </a:xfrm>
          <a:prstGeom prst="rect">
            <a:avLst/>
          </a:prstGeom>
        </p:spPr>
        <p:txBody>
          <a:bodyPr/>
          <a:lstStyle>
            <a:lvl1pPr marL="0" indent="0">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教材名稱</a:t>
            </a:r>
          </a:p>
        </p:txBody>
      </p:sp>
      <p:sp>
        <p:nvSpPr>
          <p:cNvPr id="8" name="文字版面配置區 8">
            <a:extLst>
              <a:ext uri="{FF2B5EF4-FFF2-40B4-BE49-F238E27FC236}">
                <a16:creationId xmlns:a16="http://schemas.microsoft.com/office/drawing/2014/main" xmlns="" id="{EC2F163A-F970-4DC4-8085-5652AAC44701}"/>
              </a:ext>
            </a:extLst>
          </p:cNvPr>
          <p:cNvSpPr>
            <a:spLocks noGrp="1"/>
          </p:cNvSpPr>
          <p:nvPr>
            <p:ph type="body" sz="quarter" idx="19"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Tree>
    <p:extLst>
      <p:ext uri="{BB962C8B-B14F-4D97-AF65-F5344CB8AC3E}">
        <p14:creationId xmlns:p14="http://schemas.microsoft.com/office/powerpoint/2010/main" xmlns="" val="27791614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內文_2">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46535422-71AE-468C-B828-0D472AD6244C}"/>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4" name="文字版面配置區 7">
            <a:extLst>
              <a:ext uri="{FF2B5EF4-FFF2-40B4-BE49-F238E27FC236}">
                <a16:creationId xmlns:a16="http://schemas.microsoft.com/office/drawing/2014/main" xmlns="" id="{701D34CF-033C-4ABA-B695-F43D0E62082F}"/>
              </a:ext>
            </a:extLst>
          </p:cNvPr>
          <p:cNvSpPr>
            <a:spLocks noGrp="1"/>
          </p:cNvSpPr>
          <p:nvPr>
            <p:ph type="body" sz="quarter" idx="13" hasCustomPrompt="1"/>
          </p:nvPr>
        </p:nvSpPr>
        <p:spPr>
          <a:xfrm>
            <a:off x="575740" y="1791923"/>
            <a:ext cx="12204490" cy="5189111"/>
          </a:xfrm>
          <a:prstGeom prst="rect">
            <a:avLst/>
          </a:prstGeom>
        </p:spPr>
        <p:txBody>
          <a:bodyPr/>
          <a:lstStyle>
            <a:lvl1pPr>
              <a:defRPr b="1">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dirty="0"/>
              <a:t>三階層</a:t>
            </a:r>
            <a:r>
              <a:rPr lang="en-US" altLang="zh-TW" dirty="0"/>
              <a:t>(</a:t>
            </a:r>
            <a:r>
              <a:rPr lang="zh-TW" altLang="en-US" dirty="0"/>
              <a:t>縮排階層</a:t>
            </a:r>
            <a:r>
              <a:rPr lang="en-US" altLang="zh-TW" dirty="0"/>
              <a:t>)</a:t>
            </a:r>
            <a:endParaRPr lang="zh-TW" altLang="en-US" dirty="0"/>
          </a:p>
          <a:p>
            <a:pPr lvl="1"/>
            <a:r>
              <a:rPr lang="zh-TW" altLang="en-US" dirty="0"/>
              <a:t>第二層</a:t>
            </a:r>
          </a:p>
          <a:p>
            <a:pPr lvl="2"/>
            <a:r>
              <a:rPr lang="zh-TW" altLang="en-US" dirty="0"/>
              <a:t>第三層</a:t>
            </a:r>
          </a:p>
        </p:txBody>
      </p:sp>
      <p:sp>
        <p:nvSpPr>
          <p:cNvPr id="5" name="文字版面配置區 6">
            <a:extLst>
              <a:ext uri="{FF2B5EF4-FFF2-40B4-BE49-F238E27FC236}">
                <a16:creationId xmlns:a16="http://schemas.microsoft.com/office/drawing/2014/main" xmlns="" id="{4DE94166-53D3-4B7F-A001-E544C3D1551E}"/>
              </a:ext>
            </a:extLst>
          </p:cNvPr>
          <p:cNvSpPr>
            <a:spLocks noGrp="1"/>
          </p:cNvSpPr>
          <p:nvPr>
            <p:ph type="body" sz="quarter" idx="12" hasCustomPrompt="1"/>
          </p:nvPr>
        </p:nvSpPr>
        <p:spPr>
          <a:xfrm>
            <a:off x="4259429" y="482119"/>
            <a:ext cx="4920918" cy="698221"/>
          </a:xfrm>
          <a:prstGeom prst="rect">
            <a:avLst/>
          </a:prstGeom>
        </p:spPr>
        <p:txBody>
          <a:bodyPr/>
          <a:lstStyle>
            <a:lvl1pPr marL="0" indent="0" algn="ctr">
              <a:buNone/>
              <a:defRPr sz="3527" b="1">
                <a:solidFill>
                  <a:schemeClr val="bg1"/>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N-2: XXXXX</a:t>
            </a:r>
            <a:endParaRPr lang="zh-TW" altLang="en-US" dirty="0"/>
          </a:p>
        </p:txBody>
      </p:sp>
      <p:sp>
        <p:nvSpPr>
          <p:cNvPr id="6" name="文字版面配置區 8">
            <a:extLst>
              <a:ext uri="{FF2B5EF4-FFF2-40B4-BE49-F238E27FC236}">
                <a16:creationId xmlns:a16="http://schemas.microsoft.com/office/drawing/2014/main" xmlns="" id="{62C97B5C-A172-4995-87A6-3AE975F7669A}"/>
              </a:ext>
            </a:extLst>
          </p:cNvPr>
          <p:cNvSpPr>
            <a:spLocks noGrp="1"/>
          </p:cNvSpPr>
          <p:nvPr>
            <p:ph type="body" sz="quarter" idx="14" hasCustomPrompt="1"/>
          </p:nvPr>
        </p:nvSpPr>
        <p:spPr>
          <a:xfrm>
            <a:off x="0" y="7202763"/>
            <a:ext cx="3296945" cy="356913"/>
          </a:xfrm>
          <a:prstGeom prst="rect">
            <a:avLst/>
          </a:prstGeom>
        </p:spPr>
        <p:txBody>
          <a:bodyPr/>
          <a:lstStyle>
            <a:lvl1pPr marL="0" indent="0">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教材名稱</a:t>
            </a:r>
          </a:p>
        </p:txBody>
      </p:sp>
      <p:sp>
        <p:nvSpPr>
          <p:cNvPr id="7" name="文字版面配置區 8">
            <a:extLst>
              <a:ext uri="{FF2B5EF4-FFF2-40B4-BE49-F238E27FC236}">
                <a16:creationId xmlns:a16="http://schemas.microsoft.com/office/drawing/2014/main" xmlns="" id="{A56D4F28-D35C-45B6-887B-96E01909D0B4}"/>
              </a:ext>
            </a:extLst>
          </p:cNvPr>
          <p:cNvSpPr>
            <a:spLocks noGrp="1"/>
          </p:cNvSpPr>
          <p:nvPr>
            <p:ph type="body" sz="quarter" idx="19"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Tree>
    <p:extLst>
      <p:ext uri="{BB962C8B-B14F-4D97-AF65-F5344CB8AC3E}">
        <p14:creationId xmlns:p14="http://schemas.microsoft.com/office/powerpoint/2010/main" xmlns="" val="3667103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內文_3">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A299A1C1-30F1-4C89-9726-537A3CA07F86}"/>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4" name="文字版面配置區 7">
            <a:extLst>
              <a:ext uri="{FF2B5EF4-FFF2-40B4-BE49-F238E27FC236}">
                <a16:creationId xmlns:a16="http://schemas.microsoft.com/office/drawing/2014/main" xmlns="" id="{D8E69407-A720-4024-970B-C158DC2E69D4}"/>
              </a:ext>
            </a:extLst>
          </p:cNvPr>
          <p:cNvSpPr>
            <a:spLocks noGrp="1"/>
          </p:cNvSpPr>
          <p:nvPr>
            <p:ph type="body" sz="quarter" idx="13" hasCustomPrompt="1"/>
          </p:nvPr>
        </p:nvSpPr>
        <p:spPr>
          <a:xfrm>
            <a:off x="575740" y="1791923"/>
            <a:ext cx="12204490" cy="5189111"/>
          </a:xfrm>
          <a:prstGeom prst="rect">
            <a:avLst/>
          </a:prstGeom>
        </p:spPr>
        <p:txBody>
          <a:bodyPr/>
          <a:lstStyle>
            <a:lvl1pPr>
              <a:defRPr b="1">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dirty="0"/>
              <a:t>三階層</a:t>
            </a:r>
            <a:r>
              <a:rPr lang="en-US" altLang="zh-TW" dirty="0"/>
              <a:t>(</a:t>
            </a:r>
            <a:r>
              <a:rPr lang="zh-TW" altLang="en-US" dirty="0"/>
              <a:t>縮排階層</a:t>
            </a:r>
            <a:r>
              <a:rPr lang="en-US" altLang="zh-TW" dirty="0"/>
              <a:t>)</a:t>
            </a:r>
            <a:endParaRPr lang="zh-TW" altLang="en-US" dirty="0"/>
          </a:p>
          <a:p>
            <a:pPr lvl="1"/>
            <a:r>
              <a:rPr lang="zh-TW" altLang="en-US" dirty="0"/>
              <a:t>第二層</a:t>
            </a:r>
          </a:p>
          <a:p>
            <a:pPr lvl="2"/>
            <a:r>
              <a:rPr lang="zh-TW" altLang="en-US" dirty="0"/>
              <a:t>第三層</a:t>
            </a:r>
          </a:p>
        </p:txBody>
      </p:sp>
      <p:sp>
        <p:nvSpPr>
          <p:cNvPr id="5" name="文字版面配置區 6">
            <a:extLst>
              <a:ext uri="{FF2B5EF4-FFF2-40B4-BE49-F238E27FC236}">
                <a16:creationId xmlns:a16="http://schemas.microsoft.com/office/drawing/2014/main" xmlns="" id="{4D35B98E-2B7B-41FB-81C5-86009734F07C}"/>
              </a:ext>
            </a:extLst>
          </p:cNvPr>
          <p:cNvSpPr>
            <a:spLocks noGrp="1"/>
          </p:cNvSpPr>
          <p:nvPr>
            <p:ph type="body" sz="quarter" idx="12" hasCustomPrompt="1"/>
          </p:nvPr>
        </p:nvSpPr>
        <p:spPr>
          <a:xfrm>
            <a:off x="4259429" y="482119"/>
            <a:ext cx="4920918" cy="698221"/>
          </a:xfrm>
          <a:prstGeom prst="rect">
            <a:avLst/>
          </a:prstGeom>
        </p:spPr>
        <p:txBody>
          <a:bodyPr/>
          <a:lstStyle>
            <a:lvl1pPr marL="0" indent="0" algn="ctr">
              <a:buNone/>
              <a:defRPr sz="3527" b="1">
                <a:solidFill>
                  <a:schemeClr val="bg1"/>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N-3: XXXXX</a:t>
            </a:r>
            <a:endParaRPr lang="zh-TW" altLang="en-US" dirty="0"/>
          </a:p>
        </p:txBody>
      </p:sp>
      <p:sp>
        <p:nvSpPr>
          <p:cNvPr id="6" name="文字版面配置區 8">
            <a:extLst>
              <a:ext uri="{FF2B5EF4-FFF2-40B4-BE49-F238E27FC236}">
                <a16:creationId xmlns:a16="http://schemas.microsoft.com/office/drawing/2014/main" xmlns="" id="{82B6EA42-EDD4-47BA-8ED6-C8D981041AD0}"/>
              </a:ext>
            </a:extLst>
          </p:cNvPr>
          <p:cNvSpPr>
            <a:spLocks noGrp="1"/>
          </p:cNvSpPr>
          <p:nvPr>
            <p:ph type="body" sz="quarter" idx="14" hasCustomPrompt="1"/>
          </p:nvPr>
        </p:nvSpPr>
        <p:spPr>
          <a:xfrm>
            <a:off x="0" y="7202763"/>
            <a:ext cx="3296945" cy="356913"/>
          </a:xfrm>
          <a:prstGeom prst="rect">
            <a:avLst/>
          </a:prstGeom>
        </p:spPr>
        <p:txBody>
          <a:bodyPr/>
          <a:lstStyle>
            <a:lvl1pPr marL="0" indent="0">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教材名稱</a:t>
            </a:r>
          </a:p>
        </p:txBody>
      </p:sp>
      <p:sp>
        <p:nvSpPr>
          <p:cNvPr id="7" name="文字版面配置區 8">
            <a:extLst>
              <a:ext uri="{FF2B5EF4-FFF2-40B4-BE49-F238E27FC236}">
                <a16:creationId xmlns:a16="http://schemas.microsoft.com/office/drawing/2014/main" xmlns="" id="{F7880955-11BE-4ACE-A507-B7F200CB0BC3}"/>
              </a:ext>
            </a:extLst>
          </p:cNvPr>
          <p:cNvSpPr>
            <a:spLocks noGrp="1"/>
          </p:cNvSpPr>
          <p:nvPr>
            <p:ph type="body" sz="quarter" idx="19"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Tree>
    <p:extLst>
      <p:ext uri="{BB962C8B-B14F-4D97-AF65-F5344CB8AC3E}">
        <p14:creationId xmlns:p14="http://schemas.microsoft.com/office/powerpoint/2010/main" xmlns="" val="26412986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作業實作">
    <p:spTree>
      <p:nvGrpSpPr>
        <p:cNvPr id="1" name=""/>
        <p:cNvGrpSpPr/>
        <p:nvPr/>
      </p:nvGrpSpPr>
      <p:grpSpPr>
        <a:xfrm>
          <a:off x="0" y="0"/>
          <a:ext cx="0" cy="0"/>
          <a:chOff x="0" y="0"/>
          <a:chExt cx="0" cy="0"/>
        </a:xfrm>
      </p:grpSpPr>
      <p:pic>
        <p:nvPicPr>
          <p:cNvPr id="4" name="圖片 3" descr="一張含有 桌 的圖片&#10;&#10;自動產生的描述">
            <a:extLst>
              <a:ext uri="{FF2B5EF4-FFF2-40B4-BE49-F238E27FC236}">
                <a16:creationId xmlns:a16="http://schemas.microsoft.com/office/drawing/2014/main" xmlns="" id="{2C6CEFB7-00A5-4927-A0AE-F5765BDC94AB}"/>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5" name="矩形: 圓角化對角角落 4">
            <a:extLst>
              <a:ext uri="{FF2B5EF4-FFF2-40B4-BE49-F238E27FC236}">
                <a16:creationId xmlns:a16="http://schemas.microsoft.com/office/drawing/2014/main" xmlns="" id="{EF542EEA-DC91-409A-94BE-E1B3795764A3}"/>
              </a:ext>
            </a:extLst>
          </p:cNvPr>
          <p:cNvSpPr/>
          <p:nvPr userDrawn="1"/>
        </p:nvSpPr>
        <p:spPr>
          <a:xfrm>
            <a:off x="4679713" y="271232"/>
            <a:ext cx="4080350" cy="759956"/>
          </a:xfrm>
          <a:prstGeom prst="round2DiagRect">
            <a:avLst>
              <a:gd name="adj1" fmla="val 0"/>
              <a:gd name="adj2" fmla="val 21388"/>
            </a:avLst>
          </a:prstGeom>
          <a:gradFill flip="none" rotWithShape="1">
            <a:gsLst>
              <a:gs pos="0">
                <a:srgbClr val="A8C459"/>
              </a:gs>
              <a:gs pos="100000">
                <a:srgbClr val="85C46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6" name="文字版面配置區 6">
            <a:extLst>
              <a:ext uri="{FF2B5EF4-FFF2-40B4-BE49-F238E27FC236}">
                <a16:creationId xmlns:a16="http://schemas.microsoft.com/office/drawing/2014/main" xmlns="" id="{5EBECE26-C302-4082-BC87-F8D1BBB195FD}"/>
              </a:ext>
            </a:extLst>
          </p:cNvPr>
          <p:cNvSpPr>
            <a:spLocks noGrp="1"/>
          </p:cNvSpPr>
          <p:nvPr>
            <p:ph type="body" sz="quarter" idx="12" hasCustomPrompt="1"/>
          </p:nvPr>
        </p:nvSpPr>
        <p:spPr>
          <a:xfrm>
            <a:off x="4833903" y="395008"/>
            <a:ext cx="3697301" cy="698221"/>
          </a:xfrm>
          <a:prstGeom prst="rect">
            <a:avLst/>
          </a:prstGeom>
        </p:spPr>
        <p:txBody>
          <a:bodyPr/>
          <a:lstStyle>
            <a:lvl1pPr marL="0" indent="0" algn="ctr">
              <a:buNone/>
              <a:defRPr sz="3527" b="1">
                <a:solidFill>
                  <a:schemeClr val="bg1"/>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作業實作</a:t>
            </a:r>
          </a:p>
        </p:txBody>
      </p:sp>
      <p:sp>
        <p:nvSpPr>
          <p:cNvPr id="7" name="文字版面配置區 8">
            <a:extLst>
              <a:ext uri="{FF2B5EF4-FFF2-40B4-BE49-F238E27FC236}">
                <a16:creationId xmlns:a16="http://schemas.microsoft.com/office/drawing/2014/main" xmlns="" id="{DFB82F2C-4025-4A1A-B04D-8AF059E483AB}"/>
              </a:ext>
            </a:extLst>
          </p:cNvPr>
          <p:cNvSpPr>
            <a:spLocks noGrp="1"/>
          </p:cNvSpPr>
          <p:nvPr>
            <p:ph type="body" sz="quarter" idx="14" hasCustomPrompt="1"/>
          </p:nvPr>
        </p:nvSpPr>
        <p:spPr>
          <a:xfrm>
            <a:off x="0" y="7202763"/>
            <a:ext cx="3296945" cy="356913"/>
          </a:xfrm>
          <a:prstGeom prst="rect">
            <a:avLst/>
          </a:prstGeom>
        </p:spPr>
        <p:txBody>
          <a:bodyPr/>
          <a:lstStyle>
            <a:lvl1pPr marL="0" indent="0">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教材名稱</a:t>
            </a:r>
          </a:p>
        </p:txBody>
      </p:sp>
      <p:sp>
        <p:nvSpPr>
          <p:cNvPr id="8" name="文字版面配置區 8">
            <a:extLst>
              <a:ext uri="{FF2B5EF4-FFF2-40B4-BE49-F238E27FC236}">
                <a16:creationId xmlns:a16="http://schemas.microsoft.com/office/drawing/2014/main" xmlns="" id="{E3CD752D-1082-4EA9-B6B8-601D877BBFE9}"/>
              </a:ext>
            </a:extLst>
          </p:cNvPr>
          <p:cNvSpPr>
            <a:spLocks noGrp="1"/>
          </p:cNvSpPr>
          <p:nvPr>
            <p:ph type="body" sz="quarter" idx="19"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
        <p:nvSpPr>
          <p:cNvPr id="9" name="文字版面配置區 7">
            <a:extLst>
              <a:ext uri="{FF2B5EF4-FFF2-40B4-BE49-F238E27FC236}">
                <a16:creationId xmlns:a16="http://schemas.microsoft.com/office/drawing/2014/main" xmlns="" id="{B187C4D5-B3E3-5841-9FCB-64171C670364}"/>
              </a:ext>
            </a:extLst>
          </p:cNvPr>
          <p:cNvSpPr>
            <a:spLocks noGrp="1"/>
          </p:cNvSpPr>
          <p:nvPr>
            <p:ph type="body" sz="quarter" idx="13" hasCustomPrompt="1"/>
          </p:nvPr>
        </p:nvSpPr>
        <p:spPr>
          <a:xfrm>
            <a:off x="2416398" y="1670723"/>
            <a:ext cx="9707015" cy="5012169"/>
          </a:xfrm>
          <a:prstGeom prst="rect">
            <a:avLst/>
          </a:prstGeom>
        </p:spPr>
        <p:txBody>
          <a:bodyPr/>
          <a:lstStyle>
            <a:lvl1pPr>
              <a:defRPr b="1">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dirty="0"/>
              <a:t>三階層</a:t>
            </a:r>
            <a:r>
              <a:rPr lang="en-US" altLang="zh-TW" dirty="0"/>
              <a:t>(</a:t>
            </a:r>
            <a:r>
              <a:rPr lang="zh-TW" altLang="en-US" dirty="0"/>
              <a:t>縮排階層</a:t>
            </a:r>
            <a:r>
              <a:rPr lang="en-US" altLang="zh-TW" dirty="0"/>
              <a:t>)</a:t>
            </a:r>
            <a:endParaRPr lang="zh-TW" altLang="en-US" dirty="0"/>
          </a:p>
          <a:p>
            <a:pPr lvl="1"/>
            <a:r>
              <a:rPr lang="zh-TW" altLang="en-US" dirty="0"/>
              <a:t>第二層</a:t>
            </a:r>
          </a:p>
          <a:p>
            <a:pPr lvl="2"/>
            <a:r>
              <a:rPr lang="zh-TW" altLang="en-US" dirty="0"/>
              <a:t>第三層</a:t>
            </a:r>
          </a:p>
        </p:txBody>
      </p:sp>
    </p:spTree>
    <p:extLst>
      <p:ext uri="{BB962C8B-B14F-4D97-AF65-F5344CB8AC3E}">
        <p14:creationId xmlns:p14="http://schemas.microsoft.com/office/powerpoint/2010/main" xmlns="" val="1306816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授課講師介紹_3-2">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xmlns="" id="{32D0723E-AA44-407C-B046-2252B7744391}"/>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6" name="矩形 5">
            <a:extLst>
              <a:ext uri="{FF2B5EF4-FFF2-40B4-BE49-F238E27FC236}">
                <a16:creationId xmlns:a16="http://schemas.microsoft.com/office/drawing/2014/main" xmlns="" id="{DE8B4530-835A-4703-8033-BC2079B76C65}"/>
              </a:ext>
            </a:extLst>
          </p:cNvPr>
          <p:cNvSpPr/>
          <p:nvPr userDrawn="1"/>
        </p:nvSpPr>
        <p:spPr>
          <a:xfrm>
            <a:off x="6678659" y="2324948"/>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cxnSp>
        <p:nvCxnSpPr>
          <p:cNvPr id="7" name="直線接點 6">
            <a:extLst>
              <a:ext uri="{FF2B5EF4-FFF2-40B4-BE49-F238E27FC236}">
                <a16:creationId xmlns:a16="http://schemas.microsoft.com/office/drawing/2014/main" xmlns="" id="{DA2C6BFD-A1CC-4DDF-B395-0570C062EBA9}"/>
              </a:ext>
            </a:extLst>
          </p:cNvPr>
          <p:cNvCxnSpPr>
            <a:cxnSpLocks/>
          </p:cNvCxnSpPr>
          <p:nvPr userDrawn="1"/>
        </p:nvCxnSpPr>
        <p:spPr>
          <a:xfrm>
            <a:off x="8180157" y="2482441"/>
            <a:ext cx="3693924" cy="0"/>
          </a:xfrm>
          <a:prstGeom prst="line">
            <a:avLst/>
          </a:prstGeom>
          <a:ln w="12700">
            <a:solidFill>
              <a:srgbClr val="92C52A"/>
            </a:solidFill>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xmlns="" id="{9FF2D0B1-4AA7-47A5-A373-CCE46083611E}"/>
              </a:ext>
            </a:extLst>
          </p:cNvPr>
          <p:cNvSpPr txBox="1"/>
          <p:nvPr userDrawn="1"/>
        </p:nvSpPr>
        <p:spPr>
          <a:xfrm>
            <a:off x="6845673" y="2261917"/>
            <a:ext cx="1313180" cy="431657"/>
          </a:xfrm>
          <a:prstGeom prst="rect">
            <a:avLst/>
          </a:prstGeom>
          <a:noFill/>
        </p:spPr>
        <p:txBody>
          <a:bodyPr wrap="none" rtlCol="0">
            <a:spAutoFit/>
          </a:bodyPr>
          <a:lstStyle/>
          <a:p>
            <a:r>
              <a:rPr lang="zh-TW" altLang="en-US" sz="2205" b="1" dirty="0">
                <a:solidFill>
                  <a:schemeClr val="tx1">
                    <a:lumMod val="85000"/>
                    <a:lumOff val="15000"/>
                  </a:schemeClr>
                </a:solidFill>
                <a:latin typeface="微軟正黑體" panose="020B0604030504040204" pitchFamily="34" charset="-120"/>
                <a:ea typeface="微軟正黑體" panose="020B0604030504040204" pitchFamily="34" charset="-120"/>
              </a:rPr>
              <a:t>老師的話</a:t>
            </a:r>
          </a:p>
        </p:txBody>
      </p:sp>
      <p:sp>
        <p:nvSpPr>
          <p:cNvPr id="10" name="文字版面配置區 4">
            <a:extLst>
              <a:ext uri="{FF2B5EF4-FFF2-40B4-BE49-F238E27FC236}">
                <a16:creationId xmlns:a16="http://schemas.microsoft.com/office/drawing/2014/main" xmlns="" id="{DF8E4D5F-B501-4B1A-84EE-C1AE417B83BA}"/>
              </a:ext>
            </a:extLst>
          </p:cNvPr>
          <p:cNvSpPr>
            <a:spLocks noGrp="1"/>
          </p:cNvSpPr>
          <p:nvPr>
            <p:ph type="body" sz="quarter" idx="17"/>
          </p:nvPr>
        </p:nvSpPr>
        <p:spPr>
          <a:xfrm>
            <a:off x="6941746" y="2782016"/>
            <a:ext cx="4918025" cy="2571383"/>
          </a:xfrm>
          <a:prstGeom prst="rect">
            <a:avLst/>
          </a:prstGeom>
        </p:spPr>
        <p:txBody>
          <a:bodyPr/>
          <a:lstStyle>
            <a:lvl1pPr marL="0" indent="0">
              <a:lnSpc>
                <a:spcPct val="100000"/>
              </a:lnSpc>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12" name="矩形: 圓角化對角角落 11">
            <a:extLst>
              <a:ext uri="{FF2B5EF4-FFF2-40B4-BE49-F238E27FC236}">
                <a16:creationId xmlns:a16="http://schemas.microsoft.com/office/drawing/2014/main" xmlns="" id="{8FAB47F2-E16A-46B0-AD28-EDC4CE0268B5}"/>
              </a:ext>
            </a:extLst>
          </p:cNvPr>
          <p:cNvSpPr/>
          <p:nvPr userDrawn="1"/>
        </p:nvSpPr>
        <p:spPr>
          <a:xfrm>
            <a:off x="1339110" y="2457557"/>
            <a:ext cx="4402868" cy="759956"/>
          </a:xfrm>
          <a:prstGeom prst="round2DiagRect">
            <a:avLst>
              <a:gd name="adj1" fmla="val 0"/>
              <a:gd name="adj2" fmla="val 27119"/>
            </a:avLst>
          </a:prstGeom>
          <a:gradFill flip="none" rotWithShape="1">
            <a:gsLst>
              <a:gs pos="0">
                <a:srgbClr val="A8C459"/>
              </a:gs>
              <a:gs pos="100000">
                <a:srgbClr val="85C46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13" name="文字方塊 12">
            <a:extLst>
              <a:ext uri="{FF2B5EF4-FFF2-40B4-BE49-F238E27FC236}">
                <a16:creationId xmlns:a16="http://schemas.microsoft.com/office/drawing/2014/main" xmlns="" id="{98ACD569-3B0C-4BC9-8B6A-50B0A42DD38A}"/>
              </a:ext>
            </a:extLst>
          </p:cNvPr>
          <p:cNvSpPr txBox="1"/>
          <p:nvPr userDrawn="1"/>
        </p:nvSpPr>
        <p:spPr>
          <a:xfrm>
            <a:off x="1519851" y="2551183"/>
            <a:ext cx="3947649" cy="461665"/>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sz="2400" b="1" dirty="0">
                <a:solidFill>
                  <a:schemeClr val="bg1"/>
                </a:solidFill>
                <a:latin typeface="微軟正黑體" panose="020B0604030504040204" pitchFamily="34" charset="-120"/>
                <a:ea typeface="微軟正黑體" panose="020B0604030504040204" pitchFamily="34" charset="-120"/>
              </a:rPr>
              <a:t>教材編著者＆授課講師介紹</a:t>
            </a:r>
          </a:p>
        </p:txBody>
      </p:sp>
      <p:sp>
        <p:nvSpPr>
          <p:cNvPr id="14" name="文字方塊 13">
            <a:extLst>
              <a:ext uri="{FF2B5EF4-FFF2-40B4-BE49-F238E27FC236}">
                <a16:creationId xmlns:a16="http://schemas.microsoft.com/office/drawing/2014/main" xmlns="" id="{391F8617-0DC8-454B-904B-2E1856BAB91C}"/>
              </a:ext>
            </a:extLst>
          </p:cNvPr>
          <p:cNvSpPr txBox="1"/>
          <p:nvPr userDrawn="1"/>
        </p:nvSpPr>
        <p:spPr>
          <a:xfrm>
            <a:off x="3486607" y="3721528"/>
            <a:ext cx="1313180" cy="431657"/>
          </a:xfrm>
          <a:prstGeom prst="rect">
            <a:avLst/>
          </a:prstGeom>
          <a:noFill/>
        </p:spPr>
        <p:txBody>
          <a:bodyPr wrap="none" rtlCol="0">
            <a:spAutoFit/>
          </a:bodyPr>
          <a:lstStyle/>
          <a:p>
            <a:r>
              <a:rPr lang="zh-TW" altLang="en-US" sz="2205" b="1" dirty="0">
                <a:solidFill>
                  <a:schemeClr val="tx1">
                    <a:lumMod val="85000"/>
                    <a:lumOff val="15000"/>
                  </a:schemeClr>
                </a:solidFill>
                <a:latin typeface="微軟正黑體" panose="020B0604030504040204" pitchFamily="34" charset="-120"/>
                <a:ea typeface="微軟正黑體" panose="020B0604030504040204" pitchFamily="34" charset="-120"/>
              </a:rPr>
              <a:t>授課講師</a:t>
            </a:r>
          </a:p>
        </p:txBody>
      </p:sp>
      <p:sp>
        <p:nvSpPr>
          <p:cNvPr id="15" name="橢圓 14">
            <a:extLst>
              <a:ext uri="{FF2B5EF4-FFF2-40B4-BE49-F238E27FC236}">
                <a16:creationId xmlns:a16="http://schemas.microsoft.com/office/drawing/2014/main" xmlns="" id="{E6DF1801-6460-4C42-B2AA-A9ABDC8A429B}"/>
              </a:ext>
            </a:extLst>
          </p:cNvPr>
          <p:cNvSpPr/>
          <p:nvPr userDrawn="1"/>
        </p:nvSpPr>
        <p:spPr>
          <a:xfrm>
            <a:off x="1394679" y="3494109"/>
            <a:ext cx="1629271" cy="1629228"/>
          </a:xfrm>
          <a:prstGeom prst="ellipse">
            <a:avLst/>
          </a:prstGeom>
          <a:blipFill>
            <a:blip r:embed="rId3" cstate="print"/>
            <a:stretch>
              <a:fillRect/>
            </a:stretch>
          </a:bli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984">
              <a:ln>
                <a:noFill/>
              </a:ln>
            </a:endParaRPr>
          </a:p>
        </p:txBody>
      </p:sp>
      <p:sp>
        <p:nvSpPr>
          <p:cNvPr id="16" name="文字版面配置區 38">
            <a:extLst>
              <a:ext uri="{FF2B5EF4-FFF2-40B4-BE49-F238E27FC236}">
                <a16:creationId xmlns:a16="http://schemas.microsoft.com/office/drawing/2014/main" xmlns="" id="{9B70C3B1-2EA8-46AA-B192-869D4BAD9FB5}"/>
              </a:ext>
            </a:extLst>
          </p:cNvPr>
          <p:cNvSpPr>
            <a:spLocks noGrp="1"/>
          </p:cNvSpPr>
          <p:nvPr>
            <p:ph type="body" sz="quarter" idx="18" hasCustomPrompt="1"/>
          </p:nvPr>
        </p:nvSpPr>
        <p:spPr>
          <a:xfrm>
            <a:off x="3486607" y="4313604"/>
            <a:ext cx="2255371" cy="516659"/>
          </a:xfrm>
          <a:prstGeom prst="rect">
            <a:avLst/>
          </a:prstGeom>
        </p:spPr>
        <p:txBody>
          <a:bodyPr/>
          <a:lstStyle>
            <a:lvl1pPr marL="0" indent="0">
              <a:buNone/>
              <a:defRPr sz="3527" b="1">
                <a:solidFill>
                  <a:schemeClr val="tx1">
                    <a:lumMod val="85000"/>
                    <a:lumOff val="15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講師姓名</a:t>
            </a:r>
          </a:p>
        </p:txBody>
      </p:sp>
      <p:sp>
        <p:nvSpPr>
          <p:cNvPr id="17" name="文字版面配置區 8">
            <a:extLst>
              <a:ext uri="{FF2B5EF4-FFF2-40B4-BE49-F238E27FC236}">
                <a16:creationId xmlns:a16="http://schemas.microsoft.com/office/drawing/2014/main" xmlns="" id="{0B5F7E77-4131-4CCB-B072-3CC50830544B}"/>
              </a:ext>
            </a:extLst>
          </p:cNvPr>
          <p:cNvSpPr>
            <a:spLocks noGrp="1"/>
          </p:cNvSpPr>
          <p:nvPr>
            <p:ph type="body" sz="quarter" idx="14" hasCustomPrompt="1"/>
          </p:nvPr>
        </p:nvSpPr>
        <p:spPr>
          <a:xfrm>
            <a:off x="0" y="7202763"/>
            <a:ext cx="3296945" cy="356913"/>
          </a:xfrm>
          <a:prstGeom prst="rect">
            <a:avLst/>
          </a:prstGeom>
        </p:spPr>
        <p:txBody>
          <a:bodyPr/>
          <a:lstStyle>
            <a:lvl1pPr marL="0" indent="0">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教材名稱</a:t>
            </a:r>
          </a:p>
        </p:txBody>
      </p:sp>
      <p:sp>
        <p:nvSpPr>
          <p:cNvPr id="20" name="投影片編號版面配置區 5">
            <a:extLst>
              <a:ext uri="{FF2B5EF4-FFF2-40B4-BE49-F238E27FC236}">
                <a16:creationId xmlns:a16="http://schemas.microsoft.com/office/drawing/2014/main" xmlns="" id="{6CAD78A1-C966-9044-BC89-4DE0956148CC}"/>
              </a:ext>
            </a:extLst>
          </p:cNvPr>
          <p:cNvSpPr>
            <a:spLocks noGrp="1"/>
          </p:cNvSpPr>
          <p:nvPr>
            <p:ph type="sldNum" sz="quarter" idx="4"/>
          </p:nvPr>
        </p:nvSpPr>
        <p:spPr>
          <a:xfrm>
            <a:off x="7953668" y="7158037"/>
            <a:ext cx="5486107" cy="401638"/>
          </a:xfrm>
          <a:prstGeom prst="rect">
            <a:avLst/>
          </a:prstGeom>
        </p:spPr>
        <p:txBody>
          <a:bodyPr vert="horz" lIns="91440" tIns="45720" rIns="91440" bIns="45720" rtlCol="0" anchor="ctr"/>
          <a:lstStyle>
            <a:lvl1pPr algn="r">
              <a:defRPr sz="1600">
                <a:solidFill>
                  <a:schemeClr val="tx1">
                    <a:tint val="75000"/>
                  </a:schemeClr>
                </a:solidFill>
              </a:defRPr>
            </a:lvl1pPr>
          </a:lstStyle>
          <a:p>
            <a:r>
              <a:rPr lang="en-US" altLang="zh-TW" dirty="0">
                <a:latin typeface="微軟正黑體" panose="020B0604030504040204" pitchFamily="34" charset="-120"/>
                <a:ea typeface="微軟正黑體" panose="020B0604030504040204" pitchFamily="34" charset="-120"/>
              </a:rPr>
              <a:t>XXX</a:t>
            </a:r>
            <a:r>
              <a:rPr lang="zh-TW" altLang="en-US" dirty="0">
                <a:latin typeface="微軟正黑體" panose="020B0604030504040204" pitchFamily="34" charset="-120"/>
                <a:ea typeface="微軟正黑體" panose="020B0604030504040204" pitchFamily="34" charset="-120"/>
              </a:rPr>
              <a:t>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Tree>
    <p:extLst>
      <p:ext uri="{BB962C8B-B14F-4D97-AF65-F5344CB8AC3E}">
        <p14:creationId xmlns:p14="http://schemas.microsoft.com/office/powerpoint/2010/main" xmlns="" val="3425370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學習本課程須知2_1">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xmlns="" id="{39D74A91-6C01-4A21-925D-19F2A191D148}"/>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3" name="矩形: 圓角化對角角落 2">
            <a:extLst>
              <a:ext uri="{FF2B5EF4-FFF2-40B4-BE49-F238E27FC236}">
                <a16:creationId xmlns:a16="http://schemas.microsoft.com/office/drawing/2014/main" xmlns="" id="{555AFCC4-36BC-4C32-91C2-06579A6456D2}"/>
              </a:ext>
            </a:extLst>
          </p:cNvPr>
          <p:cNvSpPr/>
          <p:nvPr userDrawn="1"/>
        </p:nvSpPr>
        <p:spPr>
          <a:xfrm>
            <a:off x="1188292" y="1818434"/>
            <a:ext cx="11318165" cy="2365634"/>
          </a:xfrm>
          <a:prstGeom prst="round2DiagRect">
            <a:avLst>
              <a:gd name="adj1" fmla="val 0"/>
              <a:gd name="adj2" fmla="val 6387"/>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4" name="橢圓 3">
            <a:extLst>
              <a:ext uri="{FF2B5EF4-FFF2-40B4-BE49-F238E27FC236}">
                <a16:creationId xmlns:a16="http://schemas.microsoft.com/office/drawing/2014/main" xmlns="" id="{E87D8BF4-0F90-42B3-9207-3615E5557A5E}"/>
              </a:ext>
            </a:extLst>
          </p:cNvPr>
          <p:cNvSpPr/>
          <p:nvPr userDrawn="1"/>
        </p:nvSpPr>
        <p:spPr>
          <a:xfrm>
            <a:off x="774899" y="1596926"/>
            <a:ext cx="1563403" cy="1563362"/>
          </a:xfrm>
          <a:prstGeom prst="ellipse">
            <a:avLst/>
          </a:prstGeom>
          <a:gradFill flip="none" rotWithShape="1">
            <a:gsLst>
              <a:gs pos="0">
                <a:srgbClr val="A8C459"/>
              </a:gs>
              <a:gs pos="100000">
                <a:srgbClr val="85C46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p>
        </p:txBody>
      </p:sp>
      <p:sp>
        <p:nvSpPr>
          <p:cNvPr id="5" name="矩形 4">
            <a:extLst>
              <a:ext uri="{FF2B5EF4-FFF2-40B4-BE49-F238E27FC236}">
                <a16:creationId xmlns:a16="http://schemas.microsoft.com/office/drawing/2014/main" xmlns="" id="{E80C5932-3208-424F-9F56-A080C5A81D23}"/>
              </a:ext>
            </a:extLst>
          </p:cNvPr>
          <p:cNvSpPr/>
          <p:nvPr userDrawn="1"/>
        </p:nvSpPr>
        <p:spPr>
          <a:xfrm>
            <a:off x="894841" y="2149336"/>
            <a:ext cx="1313180" cy="431657"/>
          </a:xfrm>
          <a:prstGeom prst="rect">
            <a:avLst/>
          </a:prstGeom>
        </p:spPr>
        <p:txBody>
          <a:bodyPr wrap="none">
            <a:spAutoFit/>
          </a:bodyPr>
          <a:lstStyle/>
          <a:p>
            <a:pPr algn="ctr"/>
            <a:r>
              <a:rPr lang="zh-TW" altLang="en-US" sz="2205" b="1" dirty="0">
                <a:solidFill>
                  <a:schemeClr val="bg1"/>
                </a:solidFill>
                <a:latin typeface="微軟正黑體" panose="020B0604030504040204" pitchFamily="34" charset="-120"/>
                <a:ea typeface="微軟正黑體" panose="020B0604030504040204" pitchFamily="34" charset="-120"/>
              </a:rPr>
              <a:t>先備知識</a:t>
            </a:r>
          </a:p>
        </p:txBody>
      </p:sp>
      <p:sp>
        <p:nvSpPr>
          <p:cNvPr id="6" name="文字版面配置區 4">
            <a:extLst>
              <a:ext uri="{FF2B5EF4-FFF2-40B4-BE49-F238E27FC236}">
                <a16:creationId xmlns:a16="http://schemas.microsoft.com/office/drawing/2014/main" xmlns="" id="{2954FE91-6D75-4903-9382-EE95C099F1B1}"/>
              </a:ext>
            </a:extLst>
          </p:cNvPr>
          <p:cNvSpPr>
            <a:spLocks noGrp="1"/>
          </p:cNvSpPr>
          <p:nvPr>
            <p:ph type="body" sz="quarter" idx="12"/>
          </p:nvPr>
        </p:nvSpPr>
        <p:spPr>
          <a:xfrm>
            <a:off x="2629964" y="1976141"/>
            <a:ext cx="9452073" cy="2052631"/>
          </a:xfrm>
          <a:prstGeom prst="rect">
            <a:avLst/>
          </a:prstGeom>
        </p:spPr>
        <p:txBody>
          <a:bodyPr/>
          <a:lstStyle>
            <a:lvl1pPr marL="0" indent="0">
              <a:buNone/>
              <a:defRPr sz="1800"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7" name="矩形: 圓角化對角角落 6">
            <a:extLst>
              <a:ext uri="{FF2B5EF4-FFF2-40B4-BE49-F238E27FC236}">
                <a16:creationId xmlns:a16="http://schemas.microsoft.com/office/drawing/2014/main" xmlns="" id="{ABAD8162-DE20-4DF5-8BDD-21B36C215B54}"/>
              </a:ext>
            </a:extLst>
          </p:cNvPr>
          <p:cNvSpPr/>
          <p:nvPr userDrawn="1"/>
        </p:nvSpPr>
        <p:spPr>
          <a:xfrm>
            <a:off x="4649413" y="454389"/>
            <a:ext cx="4080350" cy="759956"/>
          </a:xfrm>
          <a:prstGeom prst="round2DiagRect">
            <a:avLst>
              <a:gd name="adj1" fmla="val 0"/>
              <a:gd name="adj2" fmla="val 27119"/>
            </a:avLst>
          </a:prstGeom>
          <a:gradFill flip="none" rotWithShape="1">
            <a:gsLst>
              <a:gs pos="0">
                <a:srgbClr val="A8C459"/>
              </a:gs>
              <a:gs pos="100000">
                <a:srgbClr val="85C46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8" name="文字方塊 7">
            <a:extLst>
              <a:ext uri="{FF2B5EF4-FFF2-40B4-BE49-F238E27FC236}">
                <a16:creationId xmlns:a16="http://schemas.microsoft.com/office/drawing/2014/main" xmlns="" id="{4DAF9F58-B6F0-4A1D-88E6-29476B4CBE55}"/>
              </a:ext>
            </a:extLst>
          </p:cNvPr>
          <p:cNvSpPr txBox="1"/>
          <p:nvPr userDrawn="1"/>
        </p:nvSpPr>
        <p:spPr>
          <a:xfrm>
            <a:off x="4755602" y="494244"/>
            <a:ext cx="3796448" cy="635110"/>
          </a:xfrm>
          <a:prstGeom prst="rect">
            <a:avLst/>
          </a:prstGeom>
          <a:noFill/>
        </p:spPr>
        <p:txBody>
          <a:bodyPr wrap="square" rtlCol="0">
            <a:spAutoFit/>
          </a:bodyPr>
          <a:lstStyle/>
          <a:p>
            <a:pPr algn="ctr"/>
            <a:r>
              <a:rPr lang="zh-TW" altLang="en-US" sz="3527" b="1" dirty="0">
                <a:solidFill>
                  <a:schemeClr val="bg1"/>
                </a:solidFill>
                <a:latin typeface="微軟正黑體" panose="020B0604030504040204" pitchFamily="34" charset="-120"/>
                <a:ea typeface="微軟正黑體" panose="020B0604030504040204" pitchFamily="34" charset="-120"/>
              </a:rPr>
              <a:t>學習本課程須知</a:t>
            </a:r>
          </a:p>
        </p:txBody>
      </p:sp>
      <p:sp>
        <p:nvSpPr>
          <p:cNvPr id="9" name="矩形: 圓角化對角角落 8">
            <a:extLst>
              <a:ext uri="{FF2B5EF4-FFF2-40B4-BE49-F238E27FC236}">
                <a16:creationId xmlns:a16="http://schemas.microsoft.com/office/drawing/2014/main" xmlns="" id="{DD7691B5-684A-4648-B9E5-758E703975E4}"/>
              </a:ext>
            </a:extLst>
          </p:cNvPr>
          <p:cNvSpPr/>
          <p:nvPr userDrawn="1"/>
        </p:nvSpPr>
        <p:spPr>
          <a:xfrm>
            <a:off x="1188292" y="4514969"/>
            <a:ext cx="11318165" cy="2365634"/>
          </a:xfrm>
          <a:prstGeom prst="round2DiagRect">
            <a:avLst>
              <a:gd name="adj1" fmla="val 0"/>
              <a:gd name="adj2" fmla="val 6872"/>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10" name="橢圓 9">
            <a:extLst>
              <a:ext uri="{FF2B5EF4-FFF2-40B4-BE49-F238E27FC236}">
                <a16:creationId xmlns:a16="http://schemas.microsoft.com/office/drawing/2014/main" xmlns="" id="{D016A157-261D-4305-8219-D1739EBFDCEB}"/>
              </a:ext>
            </a:extLst>
          </p:cNvPr>
          <p:cNvSpPr/>
          <p:nvPr userDrawn="1"/>
        </p:nvSpPr>
        <p:spPr>
          <a:xfrm>
            <a:off x="774899" y="4293461"/>
            <a:ext cx="1563403" cy="1563362"/>
          </a:xfrm>
          <a:prstGeom prst="ellipse">
            <a:avLst/>
          </a:prstGeom>
          <a:gradFill flip="none" rotWithShape="1">
            <a:gsLst>
              <a:gs pos="0">
                <a:srgbClr val="A8C459"/>
              </a:gs>
              <a:gs pos="100000">
                <a:srgbClr val="85C46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p>
        </p:txBody>
      </p:sp>
      <p:sp>
        <p:nvSpPr>
          <p:cNvPr id="11" name="矩形 10">
            <a:extLst>
              <a:ext uri="{FF2B5EF4-FFF2-40B4-BE49-F238E27FC236}">
                <a16:creationId xmlns:a16="http://schemas.microsoft.com/office/drawing/2014/main" xmlns="" id="{EF9F5AF1-1368-44E0-892F-B3652446F09B}"/>
              </a:ext>
            </a:extLst>
          </p:cNvPr>
          <p:cNvSpPr/>
          <p:nvPr userDrawn="1"/>
        </p:nvSpPr>
        <p:spPr>
          <a:xfrm>
            <a:off x="894842" y="4845871"/>
            <a:ext cx="1313180" cy="431657"/>
          </a:xfrm>
          <a:prstGeom prst="rect">
            <a:avLst/>
          </a:prstGeom>
        </p:spPr>
        <p:txBody>
          <a:bodyPr wrap="none">
            <a:spAutoFit/>
          </a:bodyPr>
          <a:lstStyle/>
          <a:p>
            <a:pPr algn="ctr"/>
            <a:r>
              <a:rPr lang="zh-TW" altLang="en-US" sz="2205" b="1" dirty="0">
                <a:solidFill>
                  <a:schemeClr val="bg1"/>
                </a:solidFill>
                <a:latin typeface="微軟正黑體" panose="020B0604030504040204" pitchFamily="34" charset="-120"/>
                <a:ea typeface="微軟正黑體" panose="020B0604030504040204" pitchFamily="34" charset="-120"/>
              </a:rPr>
              <a:t>學習目標</a:t>
            </a:r>
          </a:p>
        </p:txBody>
      </p:sp>
      <p:sp>
        <p:nvSpPr>
          <p:cNvPr id="12" name="文字版面配置區 4">
            <a:extLst>
              <a:ext uri="{FF2B5EF4-FFF2-40B4-BE49-F238E27FC236}">
                <a16:creationId xmlns:a16="http://schemas.microsoft.com/office/drawing/2014/main" xmlns="" id="{2A2D72D8-734C-4417-AD1E-E53888CF39ED}"/>
              </a:ext>
            </a:extLst>
          </p:cNvPr>
          <p:cNvSpPr>
            <a:spLocks noGrp="1"/>
          </p:cNvSpPr>
          <p:nvPr>
            <p:ph type="body" sz="quarter" idx="17"/>
          </p:nvPr>
        </p:nvSpPr>
        <p:spPr>
          <a:xfrm>
            <a:off x="2629964" y="4672676"/>
            <a:ext cx="9452073" cy="2052631"/>
          </a:xfrm>
          <a:prstGeom prst="rect">
            <a:avLst/>
          </a:prstGeom>
        </p:spPr>
        <p:txBody>
          <a:bodyPr/>
          <a:lstStyle>
            <a:lvl1pPr marL="0" indent="0">
              <a:buNone/>
              <a:defRPr sz="1800"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14" name="文字版面配置區 8">
            <a:extLst>
              <a:ext uri="{FF2B5EF4-FFF2-40B4-BE49-F238E27FC236}">
                <a16:creationId xmlns:a16="http://schemas.microsoft.com/office/drawing/2014/main" xmlns="" id="{94DD1544-AE54-4D0D-8EBD-407F374FFE08}"/>
              </a:ext>
            </a:extLst>
          </p:cNvPr>
          <p:cNvSpPr>
            <a:spLocks noGrp="1"/>
          </p:cNvSpPr>
          <p:nvPr>
            <p:ph type="body" sz="quarter" idx="14" hasCustomPrompt="1"/>
          </p:nvPr>
        </p:nvSpPr>
        <p:spPr>
          <a:xfrm>
            <a:off x="0" y="7202763"/>
            <a:ext cx="3296945" cy="356913"/>
          </a:xfrm>
          <a:prstGeom prst="rect">
            <a:avLst/>
          </a:prstGeom>
        </p:spPr>
        <p:txBody>
          <a:bodyPr/>
          <a:lstStyle>
            <a:lvl1pPr marL="0" indent="0">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教材名稱</a:t>
            </a:r>
          </a:p>
        </p:txBody>
      </p:sp>
      <p:sp>
        <p:nvSpPr>
          <p:cNvPr id="15" name="文字版面配置區 8">
            <a:extLst>
              <a:ext uri="{FF2B5EF4-FFF2-40B4-BE49-F238E27FC236}">
                <a16:creationId xmlns:a16="http://schemas.microsoft.com/office/drawing/2014/main" xmlns="" id="{B471F6D4-7FAB-45CA-94E7-60361DB88949}"/>
              </a:ext>
            </a:extLst>
          </p:cNvPr>
          <p:cNvSpPr>
            <a:spLocks noGrp="1"/>
          </p:cNvSpPr>
          <p:nvPr>
            <p:ph type="body" sz="quarter" idx="19"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Tree>
    <p:extLst>
      <p:ext uri="{BB962C8B-B14F-4D97-AF65-F5344CB8AC3E}">
        <p14:creationId xmlns:p14="http://schemas.microsoft.com/office/powerpoint/2010/main" xmlns="" val="243669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節頁-2">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xmlns="" id="{42048FB4-39D4-0A42-8DCF-70062ED45E69}"/>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2" name="日期版面配置區 1">
            <a:extLst>
              <a:ext uri="{FF2B5EF4-FFF2-40B4-BE49-F238E27FC236}">
                <a16:creationId xmlns:a16="http://schemas.microsoft.com/office/drawing/2014/main" xmlns="" id="{1FD172A2-4119-495B-B4C8-4BAE5CBF3662}"/>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9AE5D775-60B1-4DD6-89E5-DC2E1DAEE9FA}"/>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8" name="文字方塊 7">
            <a:extLst>
              <a:ext uri="{FF2B5EF4-FFF2-40B4-BE49-F238E27FC236}">
                <a16:creationId xmlns:a16="http://schemas.microsoft.com/office/drawing/2014/main" xmlns="" id="{59D5E591-553B-4D73-8192-7E48EAF26BB5}"/>
              </a:ext>
            </a:extLst>
          </p:cNvPr>
          <p:cNvSpPr txBox="1"/>
          <p:nvPr/>
        </p:nvSpPr>
        <p:spPr>
          <a:xfrm>
            <a:off x="10884256" y="356283"/>
            <a:ext cx="2193271" cy="400110"/>
          </a:xfrm>
          <a:prstGeom prst="rect">
            <a:avLst/>
          </a:prstGeom>
          <a:noFill/>
        </p:spPr>
        <p:txBody>
          <a:bodyPr wrap="square" rtlCol="0">
            <a:spAutoFit/>
          </a:bodyPr>
          <a:lstStyle/>
          <a:p>
            <a:r>
              <a:rPr lang="zh-TW" altLang="en-US" sz="2000" b="1" dirty="0">
                <a:solidFill>
                  <a:srgbClr val="85C46B"/>
                </a:solidFill>
                <a:latin typeface="微軟正黑體" panose="020B0604030504040204" pitchFamily="34" charset="-120"/>
                <a:ea typeface="微軟正黑體" panose="020B0604030504040204" pitchFamily="34" charset="-120"/>
              </a:rPr>
              <a:t>學習目標：Ａ</a:t>
            </a:r>
          </a:p>
        </p:txBody>
      </p:sp>
      <p:sp>
        <p:nvSpPr>
          <p:cNvPr id="17" name="文字版面配置區 12">
            <a:extLst>
              <a:ext uri="{FF2B5EF4-FFF2-40B4-BE49-F238E27FC236}">
                <a16:creationId xmlns:a16="http://schemas.microsoft.com/office/drawing/2014/main" xmlns="" id="{0EF352C7-E054-A842-B46A-0A12CB5BACC9}"/>
              </a:ext>
            </a:extLst>
          </p:cNvPr>
          <p:cNvSpPr>
            <a:spLocks noGrp="1"/>
          </p:cNvSpPr>
          <p:nvPr>
            <p:ph type="body" sz="quarter" idx="13" hasCustomPrompt="1"/>
          </p:nvPr>
        </p:nvSpPr>
        <p:spPr>
          <a:xfrm>
            <a:off x="3528620" y="3534070"/>
            <a:ext cx="6382535" cy="3272748"/>
          </a:xfrm>
          <a:prstGeom prst="rect">
            <a:avLst/>
          </a:prstGeom>
        </p:spPr>
        <p:txBody>
          <a:bodyPr/>
          <a:lstStyle>
            <a:lvl1pPr marL="0" indent="0" algn="ctr">
              <a:buNone/>
              <a:defRPr sz="3527" b="1">
                <a:solidFill>
                  <a:schemeClr val="tx1">
                    <a:lumMod val="85000"/>
                    <a:lumOff val="15000"/>
                  </a:schemeClr>
                </a:solidFill>
                <a:latin typeface="微軟正黑體" panose="020B0604030504040204" pitchFamily="34" charset="-120"/>
                <a:ea typeface="微軟正黑體" panose="020B0604030504040204" pitchFamily="34" charset="-120"/>
              </a:defRPr>
            </a:lvl1pPr>
          </a:lstStyle>
          <a:p>
            <a:pPr lvl="0"/>
            <a:r>
              <a:rPr lang="en-US" altLang="zh-TW" dirty="0"/>
              <a:t>N-1:XXXXX</a:t>
            </a:r>
          </a:p>
          <a:p>
            <a:pPr lvl="0"/>
            <a:r>
              <a:rPr lang="en-US" altLang="zh-TW" dirty="0"/>
              <a:t>N-2:XXXXX</a:t>
            </a:r>
            <a:endParaRPr lang="zh-TW" altLang="en-US" dirty="0"/>
          </a:p>
        </p:txBody>
      </p:sp>
      <p:sp>
        <p:nvSpPr>
          <p:cNvPr id="18" name="文字版面配置區 4">
            <a:extLst>
              <a:ext uri="{FF2B5EF4-FFF2-40B4-BE49-F238E27FC236}">
                <a16:creationId xmlns:a16="http://schemas.microsoft.com/office/drawing/2014/main" xmlns="" id="{6B122DBB-D03F-BB4E-B328-62BD4A887A18}"/>
              </a:ext>
            </a:extLst>
          </p:cNvPr>
          <p:cNvSpPr>
            <a:spLocks noGrp="1"/>
          </p:cNvSpPr>
          <p:nvPr>
            <p:ph type="body" sz="quarter" idx="12" hasCustomPrompt="1"/>
          </p:nvPr>
        </p:nvSpPr>
        <p:spPr>
          <a:xfrm>
            <a:off x="2009776" y="1251628"/>
            <a:ext cx="9420224" cy="1666469"/>
          </a:xfrm>
          <a:prstGeom prst="rect">
            <a:avLst/>
          </a:prstGeom>
        </p:spPr>
        <p:txBody>
          <a:bodyPr anchor="ctr"/>
          <a:lstStyle>
            <a:lvl1pPr marL="0" indent="0" algn="ctr">
              <a:buNone/>
              <a:defRPr sz="5291" b="1">
                <a:solidFill>
                  <a:schemeClr val="bg1"/>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r>
              <a:rPr lang="zh-TW" altLang="en-US" dirty="0"/>
              <a:t>模組</a:t>
            </a:r>
            <a:r>
              <a:rPr lang="en-US" altLang="zh-TW" dirty="0"/>
              <a:t>N (</a:t>
            </a:r>
            <a:r>
              <a:rPr lang="zh-TW" altLang="en-US" dirty="0"/>
              <a:t>模組標題</a:t>
            </a:r>
            <a:r>
              <a:rPr lang="en-US" altLang="zh-TW" dirty="0"/>
              <a:t>)</a:t>
            </a:r>
            <a:endParaRPr lang="en-US" altLang="zh-TW" sz="3527" b="1"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xmlns="" val="2431409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內頁-1">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xmlns="" id="{AB32540E-D4A9-4405-BB33-2CD3374ABC11}"/>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77" y="0"/>
            <a:ext cx="13439421" cy="7559675"/>
          </a:xfrm>
          <a:prstGeom prst="rect">
            <a:avLst/>
          </a:prstGeom>
        </p:spPr>
      </p:pic>
      <p:sp>
        <p:nvSpPr>
          <p:cNvPr id="2" name="日期版面配置區 1">
            <a:extLst>
              <a:ext uri="{FF2B5EF4-FFF2-40B4-BE49-F238E27FC236}">
                <a16:creationId xmlns:a16="http://schemas.microsoft.com/office/drawing/2014/main" xmlns="" id="{26C80BF5-DEE5-48AB-8689-9021EEAB0938}"/>
              </a:ext>
            </a:extLst>
          </p:cNvPr>
          <p:cNvSpPr>
            <a:spLocks noGrp="1"/>
          </p:cNvSpPr>
          <p:nvPr>
            <p:ph type="dt" sz="half" idx="10"/>
          </p:nvPr>
        </p:nvSpPr>
        <p:spPr/>
        <p:txBody>
          <a:bodyPr/>
          <a:lstStyle/>
          <a:p>
            <a:r>
              <a:rPr lang="zh-TW" altLang="en-US">
                <a:latin typeface="微軟正黑體" panose="020B0604030504040204" pitchFamily="34" charset="-120"/>
                <a:ea typeface="微軟正黑體" panose="020B0604030504040204" pitchFamily="34" charset="-120"/>
              </a:rPr>
              <a:t>教材名稱</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6497E91E-6F7C-456B-BA68-B485B606865E}"/>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6143191E-BEA0-4657-A453-0E178F1212F1}"/>
              </a:ext>
            </a:extLst>
          </p:cNvPr>
          <p:cNvSpPr>
            <a:spLocks noGrp="1"/>
          </p:cNvSpPr>
          <p:nvPr>
            <p:ph type="body" sz="quarter" idx="12" hasCustomPrompt="1"/>
          </p:nvPr>
        </p:nvSpPr>
        <p:spPr>
          <a:xfrm>
            <a:off x="2175164" y="284973"/>
            <a:ext cx="10321636" cy="633413"/>
          </a:xfrm>
          <a:prstGeom prst="rect">
            <a:avLst/>
          </a:prstGeom>
        </p:spPr>
        <p:txBody>
          <a:bodyPr/>
          <a:lstStyle>
            <a:lvl1pPr marL="0" indent="0" algn="ctr">
              <a:buNone/>
              <a:defRPr sz="4000" b="1">
                <a:solidFill>
                  <a:schemeClr val="bg1"/>
                </a:solidFill>
                <a:latin typeface="微軟正黑體" panose="020B0604030504040204" pitchFamily="34" charset="-120"/>
                <a:ea typeface="微軟正黑體" panose="020B0604030504040204" pitchFamily="34" charset="-120"/>
              </a:defRPr>
            </a:lvl1pPr>
            <a:lvl2pPr marL="503971" indent="0">
              <a:buNone/>
              <a:defRPr/>
            </a:lvl2pPr>
            <a:lvl3pPr marL="1007943" indent="0">
              <a:buNone/>
              <a:defRPr/>
            </a:lvl3pPr>
            <a:lvl4pPr marL="1511914" indent="0">
              <a:buNone/>
              <a:defRPr/>
            </a:lvl4pPr>
            <a:lvl5pPr marL="2015886" indent="0">
              <a:buNone/>
              <a:defRPr/>
            </a:lvl5pPr>
          </a:lstStyle>
          <a:p>
            <a:pPr lvl="0"/>
            <a:r>
              <a:rPr lang="en-US" altLang="zh-TW" dirty="0"/>
              <a:t>N-1: XXXXX</a:t>
            </a:r>
            <a:endParaRPr lang="zh-TW" altLang="en-US" dirty="0"/>
          </a:p>
        </p:txBody>
      </p:sp>
      <p:sp>
        <p:nvSpPr>
          <p:cNvPr id="9" name="文字版面配置區 8">
            <a:extLst>
              <a:ext uri="{FF2B5EF4-FFF2-40B4-BE49-F238E27FC236}">
                <a16:creationId xmlns:a16="http://schemas.microsoft.com/office/drawing/2014/main" xmlns="" id="{29BAB248-8708-4CBE-AA5C-21C417B48E17}"/>
              </a:ext>
            </a:extLst>
          </p:cNvPr>
          <p:cNvSpPr>
            <a:spLocks noGrp="1"/>
          </p:cNvSpPr>
          <p:nvPr>
            <p:ph type="body" sz="quarter" idx="13" hasCustomPrompt="1"/>
          </p:nvPr>
        </p:nvSpPr>
        <p:spPr>
          <a:xfrm>
            <a:off x="568720" y="1388329"/>
            <a:ext cx="12310315" cy="746610"/>
          </a:xfrm>
          <a:prstGeom prst="rect">
            <a:avLst/>
          </a:prstGeom>
        </p:spPr>
        <p:txBody>
          <a:bodyPr/>
          <a:lstStyle>
            <a:lvl1pPr marL="0" indent="0">
              <a:buNone/>
              <a:defRPr sz="3200" b="1">
                <a:latin typeface="微軟正黑體" panose="020B0604030504040204" pitchFamily="34" charset="-120"/>
                <a:ea typeface="微軟正黑體" panose="020B0604030504040204" pitchFamily="34" charset="-120"/>
              </a:defRPr>
            </a:lvl1pPr>
            <a:lvl2pPr marL="503971" indent="0">
              <a:buNone/>
              <a:defRPr sz="2000" b="1">
                <a:latin typeface="微軟正黑體" panose="020B0604030504040204" pitchFamily="34" charset="-120"/>
                <a:ea typeface="微軟正黑體" panose="020B0604030504040204" pitchFamily="34" charset="-120"/>
              </a:defRPr>
            </a:lvl2pPr>
            <a:lvl3pPr marL="1007943" indent="0">
              <a:buNone/>
              <a:defRPr sz="1400" b="1">
                <a:latin typeface="微軟正黑體" panose="020B0604030504040204" pitchFamily="34" charset="-120"/>
                <a:ea typeface="微軟正黑體" panose="020B0604030504040204" pitchFamily="34" charset="-120"/>
              </a:defRPr>
            </a:lvl3pPr>
            <a:lvl4pPr marL="1511914" indent="0">
              <a:buNone/>
              <a:defRPr/>
            </a:lvl4pPr>
            <a:lvl5pPr marL="2015886" indent="0">
              <a:buNone/>
              <a:defRPr/>
            </a:lvl5pPr>
          </a:lstStyle>
          <a:p>
            <a:pPr lvl="0"/>
            <a:r>
              <a:rPr lang="zh-TW" altLang="en-US" dirty="0"/>
              <a:t>大標</a:t>
            </a:r>
          </a:p>
        </p:txBody>
      </p:sp>
      <p:sp>
        <p:nvSpPr>
          <p:cNvPr id="11" name="文字版面配置區 10">
            <a:extLst>
              <a:ext uri="{FF2B5EF4-FFF2-40B4-BE49-F238E27FC236}">
                <a16:creationId xmlns:a16="http://schemas.microsoft.com/office/drawing/2014/main" xmlns="" id="{DAF19E5A-4F11-48BB-9678-A9889AB76E10}"/>
              </a:ext>
            </a:extLst>
          </p:cNvPr>
          <p:cNvSpPr>
            <a:spLocks noGrp="1"/>
          </p:cNvSpPr>
          <p:nvPr>
            <p:ph type="body" sz="quarter" idx="14" hasCustomPrompt="1"/>
          </p:nvPr>
        </p:nvSpPr>
        <p:spPr>
          <a:xfrm>
            <a:off x="838604" y="2336802"/>
            <a:ext cx="12040431" cy="821611"/>
          </a:xfrm>
          <a:prstGeom prst="rect">
            <a:avLst/>
          </a:prstGeom>
        </p:spPr>
        <p:txBody>
          <a:bodyPr/>
          <a:lstStyle>
            <a:lvl1pPr marL="0" indent="0">
              <a:buNone/>
              <a:defRPr sz="2000" b="1">
                <a:latin typeface="微軟正黑體" panose="020B0604030504040204" pitchFamily="34" charset="-120"/>
                <a:ea typeface="微軟正黑體" panose="020B0604030504040204" pitchFamily="34" charset="-120"/>
              </a:defRPr>
            </a:lvl1pPr>
            <a:lvl2pPr marL="503971" indent="0">
              <a:buNone/>
              <a:defRPr/>
            </a:lvl2pPr>
            <a:lvl3pPr marL="1007943" indent="0">
              <a:buNone/>
              <a:defRPr/>
            </a:lvl3pPr>
            <a:lvl4pPr marL="1511914" indent="0">
              <a:buNone/>
              <a:defRPr/>
            </a:lvl4pPr>
            <a:lvl5pPr marL="2015886" indent="0">
              <a:buNone/>
              <a:defRPr/>
            </a:lvl5pPr>
          </a:lstStyle>
          <a:p>
            <a:pPr lvl="0"/>
            <a:r>
              <a:rPr lang="zh-TW" altLang="en-US" dirty="0"/>
              <a:t>中標</a:t>
            </a:r>
          </a:p>
        </p:txBody>
      </p:sp>
      <p:sp>
        <p:nvSpPr>
          <p:cNvPr id="13" name="文字版面配置區 12">
            <a:extLst>
              <a:ext uri="{FF2B5EF4-FFF2-40B4-BE49-F238E27FC236}">
                <a16:creationId xmlns:a16="http://schemas.microsoft.com/office/drawing/2014/main" xmlns="" id="{BBA8E219-7749-4D3F-9C61-406DEDE45C57}"/>
              </a:ext>
            </a:extLst>
          </p:cNvPr>
          <p:cNvSpPr>
            <a:spLocks noGrp="1"/>
          </p:cNvSpPr>
          <p:nvPr>
            <p:ph type="body" sz="quarter" idx="15" hasCustomPrompt="1"/>
          </p:nvPr>
        </p:nvSpPr>
        <p:spPr>
          <a:xfrm>
            <a:off x="879654" y="3321251"/>
            <a:ext cx="11981422" cy="3634721"/>
          </a:xfrm>
          <a:prstGeom prst="rect">
            <a:avLst/>
          </a:prstGeom>
        </p:spPr>
        <p:txBody>
          <a:bodyPr/>
          <a:lstStyle>
            <a:lvl1pPr marL="0" indent="0">
              <a:buNone/>
              <a:defRPr sz="1400" b="1">
                <a:latin typeface="微軟正黑體" panose="020B0604030504040204" pitchFamily="34" charset="-120"/>
                <a:ea typeface="微軟正黑體" panose="020B0604030504040204" pitchFamily="34" charset="-120"/>
              </a:defRPr>
            </a:lvl1pPr>
          </a:lstStyle>
          <a:p>
            <a:pPr lvl="0"/>
            <a:r>
              <a:rPr lang="zh-TW" altLang="en-US" dirty="0"/>
              <a:t>內文</a:t>
            </a:r>
          </a:p>
        </p:txBody>
      </p:sp>
      <p:sp>
        <p:nvSpPr>
          <p:cNvPr id="14" name="文字方塊 13">
            <a:extLst>
              <a:ext uri="{FF2B5EF4-FFF2-40B4-BE49-F238E27FC236}">
                <a16:creationId xmlns:a16="http://schemas.microsoft.com/office/drawing/2014/main" xmlns="" id="{B352205D-CCA4-2E40-B2A2-21B04F960E25}"/>
              </a:ext>
            </a:extLst>
          </p:cNvPr>
          <p:cNvSpPr txBox="1"/>
          <p:nvPr userDrawn="1"/>
        </p:nvSpPr>
        <p:spPr>
          <a:xfrm>
            <a:off x="6254220" y="7292630"/>
            <a:ext cx="931334" cy="307777"/>
          </a:xfrm>
          <a:prstGeom prst="rect">
            <a:avLst/>
          </a:prstGeom>
          <a:noFill/>
        </p:spPr>
        <p:txBody>
          <a:bodyPr wrap="square" rtlCol="0">
            <a:spAutoFit/>
          </a:bodyPr>
          <a:lstStyle/>
          <a:p>
            <a:pPr algn="ctr"/>
            <a:fld id="{69298577-EBED-497F-AFEC-92E224031973}" type="slidenum">
              <a:rPr lang="en-US" altLang="zh-TW" sz="1400" smtClean="0"/>
              <a:pPr algn="ctr"/>
              <a:t>‹#›</a:t>
            </a:fld>
            <a:endParaRPr lang="zh-TW" altLang="en-US" sz="1400" dirty="0"/>
          </a:p>
        </p:txBody>
      </p:sp>
    </p:spTree>
    <p:extLst>
      <p:ext uri="{BB962C8B-B14F-4D97-AF65-F5344CB8AC3E}">
        <p14:creationId xmlns:p14="http://schemas.microsoft.com/office/powerpoint/2010/main" xmlns="" val="2777002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講師介紹-2">
    <p:spTree>
      <p:nvGrpSpPr>
        <p:cNvPr id="1" name=""/>
        <p:cNvGrpSpPr/>
        <p:nvPr/>
      </p:nvGrpSpPr>
      <p:grpSpPr>
        <a:xfrm>
          <a:off x="0" y="0"/>
          <a:ext cx="0" cy="0"/>
          <a:chOff x="0" y="0"/>
          <a:chExt cx="0" cy="0"/>
        </a:xfrm>
      </p:grpSpPr>
      <p:pic>
        <p:nvPicPr>
          <p:cNvPr id="44" name="圖片 43">
            <a:extLst>
              <a:ext uri="{FF2B5EF4-FFF2-40B4-BE49-F238E27FC236}">
                <a16:creationId xmlns:a16="http://schemas.microsoft.com/office/drawing/2014/main" xmlns="" id="{22E6FC5E-28B0-48E4-9930-97D3BDBB4367}"/>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76" y="0"/>
            <a:ext cx="13439421" cy="7559675"/>
          </a:xfrm>
          <a:prstGeom prst="rect">
            <a:avLst/>
          </a:prstGeom>
        </p:spPr>
      </p:pic>
      <p:sp>
        <p:nvSpPr>
          <p:cNvPr id="2" name="日期版面配置區 1">
            <a:extLst>
              <a:ext uri="{FF2B5EF4-FFF2-40B4-BE49-F238E27FC236}">
                <a16:creationId xmlns:a16="http://schemas.microsoft.com/office/drawing/2014/main" xmlns="" id="{63422FBE-7A88-4003-BFB1-E682DB56A3CD}"/>
              </a:ext>
            </a:extLst>
          </p:cNvPr>
          <p:cNvSpPr>
            <a:spLocks noGrp="1"/>
          </p:cNvSpPr>
          <p:nvPr>
            <p:ph type="dt" sz="half" idx="10"/>
          </p:nvPr>
        </p:nvSpPr>
        <p:spPr/>
        <p:txBody>
          <a:bodyPr/>
          <a:lstStyle/>
          <a:p>
            <a:r>
              <a:rPr lang="zh-TW" altLang="en-US">
                <a:latin typeface="微軟正黑體" panose="020B0604030504040204" pitchFamily="34" charset="-120"/>
                <a:ea typeface="微軟正黑體" panose="020B0604030504040204" pitchFamily="34" charset="-120"/>
              </a:rPr>
              <a:t>教材名稱</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7A335C05-A7C4-425A-A522-3EF4E69C4EDE}"/>
              </a:ext>
            </a:extLst>
          </p:cNvPr>
          <p:cNvSpPr>
            <a:spLocks noGrp="1"/>
          </p:cNvSpPr>
          <p:nvPr>
            <p:ph type="sldNum" sz="quarter" idx="11"/>
          </p:nvPr>
        </p:nvSpPr>
        <p:spPr/>
        <p:txBody>
          <a:bodyPr/>
          <a:lstStyle/>
          <a:p>
            <a:r>
              <a:rPr lang="en-US" altLang="zh-TW">
                <a:latin typeface="微軟正黑體" panose="020B0604030504040204" pitchFamily="34" charset="-120"/>
                <a:ea typeface="微軟正黑體" panose="020B0604030504040204" pitchFamily="34" charset="-120"/>
              </a:rPr>
              <a:t>XXX</a:t>
            </a:r>
            <a:r>
              <a:rPr lang="zh-TW" altLang="en-US">
                <a:latin typeface="微軟正黑體" panose="020B0604030504040204" pitchFamily="34" charset="-120"/>
                <a:ea typeface="微軟正黑體" panose="020B0604030504040204" pitchFamily="34" charset="-120"/>
              </a:rPr>
              <a:t>編著</a:t>
            </a:r>
            <a:r>
              <a:rPr lang="en-US" altLang="zh-TW">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版權所有，不得任意拷貝或引用</a:t>
            </a:r>
            <a:r>
              <a:rPr lang="en-US" altLang="zh-TW">
                <a:latin typeface="微軟正黑體" panose="020B0604030504040204" pitchFamily="34" charset="-120"/>
                <a:ea typeface="微軟正黑體" panose="020B0604030504040204" pitchFamily="34" charset="-120"/>
              </a:rPr>
              <a:t>】 </a:t>
            </a:r>
            <a:endParaRPr lang="zh-TW" altLang="en-US" dirty="0"/>
          </a:p>
        </p:txBody>
      </p:sp>
      <p:sp>
        <p:nvSpPr>
          <p:cNvPr id="8" name="矩形 7">
            <a:extLst>
              <a:ext uri="{FF2B5EF4-FFF2-40B4-BE49-F238E27FC236}">
                <a16:creationId xmlns:a16="http://schemas.microsoft.com/office/drawing/2014/main" xmlns="" id="{0639C308-9250-4755-A54D-2001FCB81684}"/>
              </a:ext>
            </a:extLst>
          </p:cNvPr>
          <p:cNvSpPr/>
          <p:nvPr/>
        </p:nvSpPr>
        <p:spPr>
          <a:xfrm>
            <a:off x="7267002" y="562324"/>
            <a:ext cx="146338" cy="285750"/>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ln>
                <a:noFill/>
              </a:ln>
            </a:endParaRPr>
          </a:p>
        </p:txBody>
      </p:sp>
      <p:sp>
        <p:nvSpPr>
          <p:cNvPr id="9" name="文字方塊 8">
            <a:extLst>
              <a:ext uri="{FF2B5EF4-FFF2-40B4-BE49-F238E27FC236}">
                <a16:creationId xmlns:a16="http://schemas.microsoft.com/office/drawing/2014/main" xmlns="" id="{9CEB2FE1-D99D-4D8B-BB78-1D861B40EA57}"/>
              </a:ext>
            </a:extLst>
          </p:cNvPr>
          <p:cNvSpPr txBox="1"/>
          <p:nvPr/>
        </p:nvSpPr>
        <p:spPr>
          <a:xfrm>
            <a:off x="7457450" y="505144"/>
            <a:ext cx="697627" cy="400110"/>
          </a:xfrm>
          <a:prstGeom prst="rect">
            <a:avLst/>
          </a:prstGeom>
          <a:noFill/>
        </p:spPr>
        <p:txBody>
          <a:bodyPr wrap="none" rtlCol="0">
            <a:spAutoFit/>
          </a:bodyPr>
          <a:lstStyle/>
          <a:p>
            <a:r>
              <a:rPr lang="zh-TW" altLang="en-US" sz="2000" b="1" dirty="0">
                <a:solidFill>
                  <a:srgbClr val="3A2B1E"/>
                </a:solidFill>
                <a:latin typeface="微軟正黑體" panose="020B0604030504040204" pitchFamily="34" charset="-120"/>
                <a:ea typeface="微軟正黑體" panose="020B0604030504040204" pitchFamily="34" charset="-120"/>
              </a:rPr>
              <a:t>專長</a:t>
            </a:r>
          </a:p>
        </p:txBody>
      </p:sp>
      <p:sp>
        <p:nvSpPr>
          <p:cNvPr id="10" name="矩形 9">
            <a:extLst>
              <a:ext uri="{FF2B5EF4-FFF2-40B4-BE49-F238E27FC236}">
                <a16:creationId xmlns:a16="http://schemas.microsoft.com/office/drawing/2014/main" xmlns="" id="{4C9B8AAB-42FF-4367-98EB-34B4F739E0B0}"/>
              </a:ext>
            </a:extLst>
          </p:cNvPr>
          <p:cNvSpPr/>
          <p:nvPr/>
        </p:nvSpPr>
        <p:spPr>
          <a:xfrm>
            <a:off x="7267002" y="1923038"/>
            <a:ext cx="146338" cy="285750"/>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ln>
                <a:noFill/>
              </a:ln>
            </a:endParaRPr>
          </a:p>
        </p:txBody>
      </p:sp>
      <p:sp>
        <p:nvSpPr>
          <p:cNvPr id="11" name="文字方塊 10">
            <a:extLst>
              <a:ext uri="{FF2B5EF4-FFF2-40B4-BE49-F238E27FC236}">
                <a16:creationId xmlns:a16="http://schemas.microsoft.com/office/drawing/2014/main" xmlns="" id="{DDC2A4B4-0788-4C78-8F2A-EDC1973F23DE}"/>
              </a:ext>
            </a:extLst>
          </p:cNvPr>
          <p:cNvSpPr txBox="1"/>
          <p:nvPr/>
        </p:nvSpPr>
        <p:spPr>
          <a:xfrm>
            <a:off x="7457450" y="1865858"/>
            <a:ext cx="697627" cy="400110"/>
          </a:xfrm>
          <a:prstGeom prst="rect">
            <a:avLst/>
          </a:prstGeom>
          <a:noFill/>
        </p:spPr>
        <p:txBody>
          <a:bodyPr wrap="none" rtlCol="0">
            <a:spAutoFit/>
          </a:bodyPr>
          <a:lstStyle/>
          <a:p>
            <a:r>
              <a:rPr lang="zh-TW" altLang="en-US" sz="2000" b="1" dirty="0">
                <a:solidFill>
                  <a:srgbClr val="3A2B1E"/>
                </a:solidFill>
                <a:latin typeface="微軟正黑體" panose="020B0604030504040204" pitchFamily="34" charset="-120"/>
                <a:ea typeface="微軟正黑體" panose="020B0604030504040204" pitchFamily="34" charset="-120"/>
              </a:rPr>
              <a:t>簡歷</a:t>
            </a:r>
          </a:p>
        </p:txBody>
      </p:sp>
      <p:sp>
        <p:nvSpPr>
          <p:cNvPr id="14" name="矩形 13">
            <a:extLst>
              <a:ext uri="{FF2B5EF4-FFF2-40B4-BE49-F238E27FC236}">
                <a16:creationId xmlns:a16="http://schemas.microsoft.com/office/drawing/2014/main" xmlns="" id="{B488207B-F8C9-4716-AB17-78F8D8849B53}"/>
              </a:ext>
            </a:extLst>
          </p:cNvPr>
          <p:cNvSpPr/>
          <p:nvPr/>
        </p:nvSpPr>
        <p:spPr>
          <a:xfrm>
            <a:off x="7267002" y="3950891"/>
            <a:ext cx="146338" cy="285750"/>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ln>
                <a:noFill/>
              </a:ln>
            </a:endParaRPr>
          </a:p>
        </p:txBody>
      </p:sp>
      <p:sp>
        <p:nvSpPr>
          <p:cNvPr id="15" name="文字方塊 14">
            <a:extLst>
              <a:ext uri="{FF2B5EF4-FFF2-40B4-BE49-F238E27FC236}">
                <a16:creationId xmlns:a16="http://schemas.microsoft.com/office/drawing/2014/main" xmlns="" id="{BB931D85-CDE7-474D-94EE-639658BA7162}"/>
              </a:ext>
            </a:extLst>
          </p:cNvPr>
          <p:cNvSpPr txBox="1"/>
          <p:nvPr/>
        </p:nvSpPr>
        <p:spPr>
          <a:xfrm>
            <a:off x="7457450" y="3893711"/>
            <a:ext cx="1210588" cy="400110"/>
          </a:xfrm>
          <a:prstGeom prst="rect">
            <a:avLst/>
          </a:prstGeom>
          <a:noFill/>
        </p:spPr>
        <p:txBody>
          <a:bodyPr wrap="none" rtlCol="0">
            <a:spAutoFit/>
          </a:bodyPr>
          <a:lstStyle/>
          <a:p>
            <a:r>
              <a:rPr lang="zh-TW" altLang="en-US" sz="2000" b="1" dirty="0">
                <a:solidFill>
                  <a:srgbClr val="3A2B1E"/>
                </a:solidFill>
                <a:latin typeface="微軟正黑體" panose="020B0604030504040204" pitchFamily="34" charset="-120"/>
                <a:ea typeface="微軟正黑體" panose="020B0604030504040204" pitchFamily="34" charset="-120"/>
              </a:rPr>
              <a:t>老師的話</a:t>
            </a:r>
          </a:p>
        </p:txBody>
      </p:sp>
      <p:sp>
        <p:nvSpPr>
          <p:cNvPr id="16" name="矩形 15">
            <a:extLst>
              <a:ext uri="{FF2B5EF4-FFF2-40B4-BE49-F238E27FC236}">
                <a16:creationId xmlns:a16="http://schemas.microsoft.com/office/drawing/2014/main" xmlns="" id="{8F9ED358-E618-402C-9C2D-5401096B0230}"/>
              </a:ext>
            </a:extLst>
          </p:cNvPr>
          <p:cNvSpPr/>
          <p:nvPr/>
        </p:nvSpPr>
        <p:spPr>
          <a:xfrm>
            <a:off x="7267002" y="5654448"/>
            <a:ext cx="146338" cy="285750"/>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ln>
                <a:noFill/>
              </a:ln>
            </a:endParaRPr>
          </a:p>
        </p:txBody>
      </p:sp>
      <p:sp>
        <p:nvSpPr>
          <p:cNvPr id="17" name="文字方塊 16">
            <a:extLst>
              <a:ext uri="{FF2B5EF4-FFF2-40B4-BE49-F238E27FC236}">
                <a16:creationId xmlns:a16="http://schemas.microsoft.com/office/drawing/2014/main" xmlns="" id="{5CFC31A4-24D6-4EAE-9F1B-771563CF830B}"/>
              </a:ext>
            </a:extLst>
          </p:cNvPr>
          <p:cNvSpPr txBox="1"/>
          <p:nvPr/>
        </p:nvSpPr>
        <p:spPr>
          <a:xfrm>
            <a:off x="7457450" y="5597268"/>
            <a:ext cx="1210588" cy="400110"/>
          </a:xfrm>
          <a:prstGeom prst="rect">
            <a:avLst/>
          </a:prstGeom>
          <a:noFill/>
        </p:spPr>
        <p:txBody>
          <a:bodyPr wrap="none" rtlCol="0">
            <a:spAutoFit/>
          </a:bodyPr>
          <a:lstStyle/>
          <a:p>
            <a:r>
              <a:rPr lang="zh-TW" altLang="en-US" sz="2000" b="1" dirty="0">
                <a:solidFill>
                  <a:srgbClr val="3A2B1E"/>
                </a:solidFill>
                <a:latin typeface="微軟正黑體" panose="020B0604030504040204" pitchFamily="34" charset="-120"/>
                <a:ea typeface="微軟正黑體" panose="020B0604030504040204" pitchFamily="34" charset="-120"/>
              </a:rPr>
              <a:t>聯絡方式</a:t>
            </a:r>
          </a:p>
        </p:txBody>
      </p:sp>
      <p:sp>
        <p:nvSpPr>
          <p:cNvPr id="18" name="矩形: 圓角化對角角落 17">
            <a:extLst>
              <a:ext uri="{FF2B5EF4-FFF2-40B4-BE49-F238E27FC236}">
                <a16:creationId xmlns:a16="http://schemas.microsoft.com/office/drawing/2014/main" xmlns="" id="{84EDBBDB-60F4-4267-A071-A1BC392AB6E4}"/>
              </a:ext>
            </a:extLst>
          </p:cNvPr>
          <p:cNvSpPr/>
          <p:nvPr/>
        </p:nvSpPr>
        <p:spPr>
          <a:xfrm>
            <a:off x="7283926" y="961631"/>
            <a:ext cx="4856757" cy="811185"/>
          </a:xfrm>
          <a:prstGeom prst="round2DiagRect">
            <a:avLst>
              <a:gd name="adj1" fmla="val 0"/>
              <a:gd name="adj2" fmla="val 21368"/>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solidFill>
                <a:srgbClr val="92C52A"/>
              </a:solidFill>
            </a:endParaRPr>
          </a:p>
        </p:txBody>
      </p:sp>
      <p:sp>
        <p:nvSpPr>
          <p:cNvPr id="19" name="矩形: 圓角化對角角落 18">
            <a:extLst>
              <a:ext uri="{FF2B5EF4-FFF2-40B4-BE49-F238E27FC236}">
                <a16:creationId xmlns:a16="http://schemas.microsoft.com/office/drawing/2014/main" xmlns="" id="{36EC12CE-DDF3-4C2C-9938-B5131E12E633}"/>
              </a:ext>
            </a:extLst>
          </p:cNvPr>
          <p:cNvSpPr/>
          <p:nvPr/>
        </p:nvSpPr>
        <p:spPr>
          <a:xfrm>
            <a:off x="7283924" y="2297245"/>
            <a:ext cx="4856757" cy="1539287"/>
          </a:xfrm>
          <a:prstGeom prst="round2DiagRect">
            <a:avLst>
              <a:gd name="adj1" fmla="val 0"/>
              <a:gd name="adj2" fmla="val 13177"/>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solidFill>
                <a:srgbClr val="92C52A"/>
              </a:solidFill>
            </a:endParaRPr>
          </a:p>
        </p:txBody>
      </p:sp>
      <p:sp>
        <p:nvSpPr>
          <p:cNvPr id="20" name="矩形: 圓角化對角角落 19">
            <a:extLst>
              <a:ext uri="{FF2B5EF4-FFF2-40B4-BE49-F238E27FC236}">
                <a16:creationId xmlns:a16="http://schemas.microsoft.com/office/drawing/2014/main" xmlns="" id="{E62914B7-A67C-4152-A400-A4A2FD0A1105}"/>
              </a:ext>
            </a:extLst>
          </p:cNvPr>
          <p:cNvSpPr/>
          <p:nvPr/>
        </p:nvSpPr>
        <p:spPr>
          <a:xfrm>
            <a:off x="7283923" y="4333773"/>
            <a:ext cx="4856757" cy="1206315"/>
          </a:xfrm>
          <a:prstGeom prst="round2DiagRect">
            <a:avLst>
              <a:gd name="adj1" fmla="val 0"/>
              <a:gd name="adj2" fmla="val 18611"/>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solidFill>
                <a:srgbClr val="92C52A"/>
              </a:solidFill>
            </a:endParaRPr>
          </a:p>
        </p:txBody>
      </p:sp>
      <p:sp>
        <p:nvSpPr>
          <p:cNvPr id="21" name="矩形: 圓角化對角角落 20">
            <a:extLst>
              <a:ext uri="{FF2B5EF4-FFF2-40B4-BE49-F238E27FC236}">
                <a16:creationId xmlns:a16="http://schemas.microsoft.com/office/drawing/2014/main" xmlns="" id="{9C0EA027-160B-44B3-BBC5-AF2485D8AF0B}"/>
              </a:ext>
            </a:extLst>
          </p:cNvPr>
          <p:cNvSpPr/>
          <p:nvPr/>
        </p:nvSpPr>
        <p:spPr>
          <a:xfrm>
            <a:off x="7297395" y="6012130"/>
            <a:ext cx="4856757" cy="878528"/>
          </a:xfrm>
          <a:prstGeom prst="round2DiagRect">
            <a:avLst>
              <a:gd name="adj1" fmla="val 0"/>
              <a:gd name="adj2" fmla="val 18611"/>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solidFill>
                <a:srgbClr val="92C52A"/>
              </a:solidFill>
            </a:endParaRPr>
          </a:p>
        </p:txBody>
      </p:sp>
      <p:sp>
        <p:nvSpPr>
          <p:cNvPr id="22" name="矩形: 圓角化對角角落 21">
            <a:extLst>
              <a:ext uri="{FF2B5EF4-FFF2-40B4-BE49-F238E27FC236}">
                <a16:creationId xmlns:a16="http://schemas.microsoft.com/office/drawing/2014/main" xmlns="" id="{5D23A8A1-084B-42D9-8C3D-3E179AB9FCB0}"/>
              </a:ext>
            </a:extLst>
          </p:cNvPr>
          <p:cNvSpPr/>
          <p:nvPr/>
        </p:nvSpPr>
        <p:spPr>
          <a:xfrm>
            <a:off x="631226" y="1195266"/>
            <a:ext cx="4652871" cy="689418"/>
          </a:xfrm>
          <a:prstGeom prst="round2DiagRect">
            <a:avLst>
              <a:gd name="adj1" fmla="val 0"/>
              <a:gd name="adj2" fmla="val 27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solidFill>
                <a:srgbClr val="92C52A"/>
              </a:solidFill>
            </a:endParaRPr>
          </a:p>
        </p:txBody>
      </p:sp>
      <p:sp>
        <p:nvSpPr>
          <p:cNvPr id="23" name="文字方塊 22">
            <a:extLst>
              <a:ext uri="{FF2B5EF4-FFF2-40B4-BE49-F238E27FC236}">
                <a16:creationId xmlns:a16="http://schemas.microsoft.com/office/drawing/2014/main" xmlns="" id="{0B86D1E8-68F3-4166-B9BB-FAF1D3FCE7B4}"/>
              </a:ext>
            </a:extLst>
          </p:cNvPr>
          <p:cNvSpPr txBox="1"/>
          <p:nvPr/>
        </p:nvSpPr>
        <p:spPr>
          <a:xfrm>
            <a:off x="777734" y="1259733"/>
            <a:ext cx="4329134" cy="584775"/>
          </a:xfrm>
          <a:prstGeom prst="rect">
            <a:avLst/>
          </a:prstGeom>
          <a:solidFill>
            <a:schemeClr val="bg1"/>
          </a:solidFill>
        </p:spPr>
        <p:txBody>
          <a:bodyPr wrap="square" rtlCol="0">
            <a:spAutoFit/>
          </a:bodyPr>
          <a:lstStyle/>
          <a:p>
            <a:pPr algn="ctr"/>
            <a:r>
              <a:rPr lang="zh-TW" altLang="en-US" sz="3200" b="1" dirty="0">
                <a:solidFill>
                  <a:srgbClr val="85C46B"/>
                </a:solidFill>
                <a:latin typeface="微軟正黑體" panose="020B0604030504040204" pitchFamily="34" charset="-120"/>
                <a:ea typeface="微軟正黑體" panose="020B0604030504040204" pitchFamily="34" charset="-120"/>
              </a:rPr>
              <a:t>授課講師介紹</a:t>
            </a:r>
          </a:p>
        </p:txBody>
      </p:sp>
      <p:sp>
        <p:nvSpPr>
          <p:cNvPr id="24" name="橢圓 23">
            <a:extLst>
              <a:ext uri="{FF2B5EF4-FFF2-40B4-BE49-F238E27FC236}">
                <a16:creationId xmlns:a16="http://schemas.microsoft.com/office/drawing/2014/main" xmlns="" id="{A06E9E69-0AF1-43D2-BD82-340A9F812D93}"/>
              </a:ext>
            </a:extLst>
          </p:cNvPr>
          <p:cNvSpPr/>
          <p:nvPr/>
        </p:nvSpPr>
        <p:spPr>
          <a:xfrm>
            <a:off x="1709583" y="2654556"/>
            <a:ext cx="2160000" cy="2160000"/>
          </a:xfrm>
          <a:prstGeom prst="ellipse">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26" name="矩形 25">
            <a:extLst>
              <a:ext uri="{FF2B5EF4-FFF2-40B4-BE49-F238E27FC236}">
                <a16:creationId xmlns:a16="http://schemas.microsoft.com/office/drawing/2014/main" xmlns="" id="{440E1ADC-2DED-4BCE-9FE4-855529C6F62A}"/>
              </a:ext>
            </a:extLst>
          </p:cNvPr>
          <p:cNvSpPr/>
          <p:nvPr userDrawn="1"/>
        </p:nvSpPr>
        <p:spPr>
          <a:xfrm>
            <a:off x="7267002" y="562324"/>
            <a:ext cx="146338" cy="285750"/>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ln>
                <a:noFill/>
              </a:ln>
            </a:endParaRPr>
          </a:p>
        </p:txBody>
      </p:sp>
      <p:sp>
        <p:nvSpPr>
          <p:cNvPr id="27" name="文字方塊 26">
            <a:extLst>
              <a:ext uri="{FF2B5EF4-FFF2-40B4-BE49-F238E27FC236}">
                <a16:creationId xmlns:a16="http://schemas.microsoft.com/office/drawing/2014/main" xmlns="" id="{FA672ECE-9AE8-42E4-B87B-F7343C5D27FF}"/>
              </a:ext>
            </a:extLst>
          </p:cNvPr>
          <p:cNvSpPr txBox="1"/>
          <p:nvPr userDrawn="1"/>
        </p:nvSpPr>
        <p:spPr>
          <a:xfrm>
            <a:off x="7457450" y="505144"/>
            <a:ext cx="697627" cy="400110"/>
          </a:xfrm>
          <a:prstGeom prst="rect">
            <a:avLst/>
          </a:prstGeom>
          <a:noFill/>
        </p:spPr>
        <p:txBody>
          <a:bodyPr wrap="none" rtlCol="0">
            <a:spAutoFit/>
          </a:bodyPr>
          <a:lstStyle/>
          <a:p>
            <a:r>
              <a:rPr lang="zh-TW" altLang="en-US" sz="2000" b="1" dirty="0">
                <a:solidFill>
                  <a:srgbClr val="3A2B1E"/>
                </a:solidFill>
                <a:latin typeface="微軟正黑體" panose="020B0604030504040204" pitchFamily="34" charset="-120"/>
                <a:ea typeface="微軟正黑體" panose="020B0604030504040204" pitchFamily="34" charset="-120"/>
              </a:rPr>
              <a:t>專長</a:t>
            </a:r>
          </a:p>
        </p:txBody>
      </p:sp>
      <p:sp>
        <p:nvSpPr>
          <p:cNvPr id="28" name="矩形 27">
            <a:extLst>
              <a:ext uri="{FF2B5EF4-FFF2-40B4-BE49-F238E27FC236}">
                <a16:creationId xmlns:a16="http://schemas.microsoft.com/office/drawing/2014/main" xmlns="" id="{BF397246-F20F-427E-BEB6-8E1FB53EE909}"/>
              </a:ext>
            </a:extLst>
          </p:cNvPr>
          <p:cNvSpPr/>
          <p:nvPr userDrawn="1"/>
        </p:nvSpPr>
        <p:spPr>
          <a:xfrm>
            <a:off x="7267002" y="1923038"/>
            <a:ext cx="146338" cy="285750"/>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ln>
                <a:noFill/>
              </a:ln>
            </a:endParaRPr>
          </a:p>
        </p:txBody>
      </p:sp>
      <p:sp>
        <p:nvSpPr>
          <p:cNvPr id="29" name="文字方塊 28">
            <a:extLst>
              <a:ext uri="{FF2B5EF4-FFF2-40B4-BE49-F238E27FC236}">
                <a16:creationId xmlns:a16="http://schemas.microsoft.com/office/drawing/2014/main" xmlns="" id="{758D0E23-2B9C-41CA-9A8E-81B08CC19745}"/>
              </a:ext>
            </a:extLst>
          </p:cNvPr>
          <p:cNvSpPr txBox="1"/>
          <p:nvPr userDrawn="1"/>
        </p:nvSpPr>
        <p:spPr>
          <a:xfrm>
            <a:off x="7457450" y="1865858"/>
            <a:ext cx="697627" cy="400110"/>
          </a:xfrm>
          <a:prstGeom prst="rect">
            <a:avLst/>
          </a:prstGeom>
          <a:noFill/>
        </p:spPr>
        <p:txBody>
          <a:bodyPr wrap="none" rtlCol="0">
            <a:spAutoFit/>
          </a:bodyPr>
          <a:lstStyle/>
          <a:p>
            <a:r>
              <a:rPr lang="zh-TW" altLang="en-US" sz="2000" b="1" dirty="0">
                <a:solidFill>
                  <a:srgbClr val="3A2B1E"/>
                </a:solidFill>
                <a:latin typeface="微軟正黑體" panose="020B0604030504040204" pitchFamily="34" charset="-120"/>
                <a:ea typeface="微軟正黑體" panose="020B0604030504040204" pitchFamily="34" charset="-120"/>
              </a:rPr>
              <a:t>簡歷</a:t>
            </a:r>
          </a:p>
        </p:txBody>
      </p:sp>
      <p:sp>
        <p:nvSpPr>
          <p:cNvPr id="30" name="矩形 29">
            <a:extLst>
              <a:ext uri="{FF2B5EF4-FFF2-40B4-BE49-F238E27FC236}">
                <a16:creationId xmlns:a16="http://schemas.microsoft.com/office/drawing/2014/main" xmlns="" id="{A32989E0-FBF9-4886-9B82-05290B16D763}"/>
              </a:ext>
            </a:extLst>
          </p:cNvPr>
          <p:cNvSpPr/>
          <p:nvPr userDrawn="1"/>
        </p:nvSpPr>
        <p:spPr>
          <a:xfrm>
            <a:off x="7267002" y="3950891"/>
            <a:ext cx="146338" cy="285750"/>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ln>
                <a:noFill/>
              </a:ln>
            </a:endParaRPr>
          </a:p>
        </p:txBody>
      </p:sp>
      <p:sp>
        <p:nvSpPr>
          <p:cNvPr id="31" name="文字方塊 30">
            <a:extLst>
              <a:ext uri="{FF2B5EF4-FFF2-40B4-BE49-F238E27FC236}">
                <a16:creationId xmlns:a16="http://schemas.microsoft.com/office/drawing/2014/main" xmlns="" id="{B9CF748F-113F-49A5-AE5C-D1FB6364CC01}"/>
              </a:ext>
            </a:extLst>
          </p:cNvPr>
          <p:cNvSpPr txBox="1"/>
          <p:nvPr userDrawn="1"/>
        </p:nvSpPr>
        <p:spPr>
          <a:xfrm>
            <a:off x="7457450" y="3893711"/>
            <a:ext cx="1210588" cy="400110"/>
          </a:xfrm>
          <a:prstGeom prst="rect">
            <a:avLst/>
          </a:prstGeom>
          <a:noFill/>
        </p:spPr>
        <p:txBody>
          <a:bodyPr wrap="none" rtlCol="0">
            <a:spAutoFit/>
          </a:bodyPr>
          <a:lstStyle/>
          <a:p>
            <a:r>
              <a:rPr lang="zh-TW" altLang="en-US" sz="2000" b="1" dirty="0">
                <a:solidFill>
                  <a:srgbClr val="3A2B1E"/>
                </a:solidFill>
                <a:latin typeface="微軟正黑體" panose="020B0604030504040204" pitchFamily="34" charset="-120"/>
                <a:ea typeface="微軟正黑體" panose="020B0604030504040204" pitchFamily="34" charset="-120"/>
              </a:rPr>
              <a:t>老師的話</a:t>
            </a:r>
          </a:p>
        </p:txBody>
      </p:sp>
      <p:sp>
        <p:nvSpPr>
          <p:cNvPr id="32" name="矩形 31">
            <a:extLst>
              <a:ext uri="{FF2B5EF4-FFF2-40B4-BE49-F238E27FC236}">
                <a16:creationId xmlns:a16="http://schemas.microsoft.com/office/drawing/2014/main" xmlns="" id="{B183D54F-DFB0-4A3D-8EB3-130E35618EFF}"/>
              </a:ext>
            </a:extLst>
          </p:cNvPr>
          <p:cNvSpPr/>
          <p:nvPr userDrawn="1"/>
        </p:nvSpPr>
        <p:spPr>
          <a:xfrm>
            <a:off x="7267002" y="5654448"/>
            <a:ext cx="146338" cy="285750"/>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ln>
                <a:noFill/>
              </a:ln>
            </a:endParaRPr>
          </a:p>
        </p:txBody>
      </p:sp>
      <p:sp>
        <p:nvSpPr>
          <p:cNvPr id="33" name="文字方塊 32">
            <a:extLst>
              <a:ext uri="{FF2B5EF4-FFF2-40B4-BE49-F238E27FC236}">
                <a16:creationId xmlns:a16="http://schemas.microsoft.com/office/drawing/2014/main" xmlns="" id="{D2B83B8A-4013-4A9E-8C3B-AAA54610D3FD}"/>
              </a:ext>
            </a:extLst>
          </p:cNvPr>
          <p:cNvSpPr txBox="1"/>
          <p:nvPr userDrawn="1"/>
        </p:nvSpPr>
        <p:spPr>
          <a:xfrm>
            <a:off x="7457450" y="5597268"/>
            <a:ext cx="1210588" cy="400110"/>
          </a:xfrm>
          <a:prstGeom prst="rect">
            <a:avLst/>
          </a:prstGeom>
          <a:noFill/>
        </p:spPr>
        <p:txBody>
          <a:bodyPr wrap="none" rtlCol="0">
            <a:spAutoFit/>
          </a:bodyPr>
          <a:lstStyle/>
          <a:p>
            <a:r>
              <a:rPr lang="zh-TW" altLang="en-US" sz="2000" b="1" dirty="0">
                <a:solidFill>
                  <a:srgbClr val="3A2B1E"/>
                </a:solidFill>
                <a:latin typeface="微軟正黑體" panose="020B0604030504040204" pitchFamily="34" charset="-120"/>
                <a:ea typeface="微軟正黑體" panose="020B0604030504040204" pitchFamily="34" charset="-120"/>
              </a:rPr>
              <a:t>聯絡方式</a:t>
            </a:r>
          </a:p>
        </p:txBody>
      </p:sp>
      <p:sp>
        <p:nvSpPr>
          <p:cNvPr id="34" name="矩形: 圓角化對角角落 33">
            <a:extLst>
              <a:ext uri="{FF2B5EF4-FFF2-40B4-BE49-F238E27FC236}">
                <a16:creationId xmlns:a16="http://schemas.microsoft.com/office/drawing/2014/main" xmlns="" id="{AAE8DB4E-BFA3-4B13-9728-6751405918C1}"/>
              </a:ext>
            </a:extLst>
          </p:cNvPr>
          <p:cNvSpPr/>
          <p:nvPr userDrawn="1"/>
        </p:nvSpPr>
        <p:spPr>
          <a:xfrm>
            <a:off x="7283926" y="961631"/>
            <a:ext cx="4856757" cy="811185"/>
          </a:xfrm>
          <a:prstGeom prst="round2DiagRect">
            <a:avLst>
              <a:gd name="adj1" fmla="val 0"/>
              <a:gd name="adj2" fmla="val 21368"/>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solidFill>
                <a:srgbClr val="92C52A"/>
              </a:solidFill>
            </a:endParaRPr>
          </a:p>
        </p:txBody>
      </p:sp>
      <p:sp>
        <p:nvSpPr>
          <p:cNvPr id="35" name="矩形: 圓角化對角角落 34">
            <a:extLst>
              <a:ext uri="{FF2B5EF4-FFF2-40B4-BE49-F238E27FC236}">
                <a16:creationId xmlns:a16="http://schemas.microsoft.com/office/drawing/2014/main" xmlns="" id="{E17D5377-64BA-4129-9BD7-85BCC2D6023D}"/>
              </a:ext>
            </a:extLst>
          </p:cNvPr>
          <p:cNvSpPr/>
          <p:nvPr userDrawn="1"/>
        </p:nvSpPr>
        <p:spPr>
          <a:xfrm>
            <a:off x="7283924" y="2297245"/>
            <a:ext cx="4856757" cy="1539287"/>
          </a:xfrm>
          <a:prstGeom prst="round2DiagRect">
            <a:avLst>
              <a:gd name="adj1" fmla="val 0"/>
              <a:gd name="adj2" fmla="val 13177"/>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solidFill>
                <a:srgbClr val="92C52A"/>
              </a:solidFill>
            </a:endParaRPr>
          </a:p>
        </p:txBody>
      </p:sp>
      <p:sp>
        <p:nvSpPr>
          <p:cNvPr id="36" name="矩形: 圓角化對角角落 35">
            <a:extLst>
              <a:ext uri="{FF2B5EF4-FFF2-40B4-BE49-F238E27FC236}">
                <a16:creationId xmlns:a16="http://schemas.microsoft.com/office/drawing/2014/main" xmlns="" id="{50CD83DB-64F2-442A-AA0A-E1CB382B64B2}"/>
              </a:ext>
            </a:extLst>
          </p:cNvPr>
          <p:cNvSpPr/>
          <p:nvPr userDrawn="1"/>
        </p:nvSpPr>
        <p:spPr>
          <a:xfrm>
            <a:off x="7283923" y="4333773"/>
            <a:ext cx="4856757" cy="1206315"/>
          </a:xfrm>
          <a:prstGeom prst="round2DiagRect">
            <a:avLst>
              <a:gd name="adj1" fmla="val 0"/>
              <a:gd name="adj2" fmla="val 18611"/>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solidFill>
                <a:srgbClr val="92C52A"/>
              </a:solidFill>
            </a:endParaRPr>
          </a:p>
        </p:txBody>
      </p:sp>
      <p:sp>
        <p:nvSpPr>
          <p:cNvPr id="37" name="矩形: 圓角化對角角落 36">
            <a:extLst>
              <a:ext uri="{FF2B5EF4-FFF2-40B4-BE49-F238E27FC236}">
                <a16:creationId xmlns:a16="http://schemas.microsoft.com/office/drawing/2014/main" xmlns="" id="{F6E51826-914D-410F-80EA-6283CD24DE3B}"/>
              </a:ext>
            </a:extLst>
          </p:cNvPr>
          <p:cNvSpPr/>
          <p:nvPr userDrawn="1"/>
        </p:nvSpPr>
        <p:spPr>
          <a:xfrm>
            <a:off x="7297395" y="6012130"/>
            <a:ext cx="4856757" cy="878528"/>
          </a:xfrm>
          <a:prstGeom prst="round2DiagRect">
            <a:avLst>
              <a:gd name="adj1" fmla="val 0"/>
              <a:gd name="adj2" fmla="val 18611"/>
            </a:avLst>
          </a:prstGeom>
          <a:solidFill>
            <a:srgbClr val="E7F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solidFill>
                <a:srgbClr val="92C52A"/>
              </a:solidFill>
            </a:endParaRPr>
          </a:p>
        </p:txBody>
      </p:sp>
      <p:sp>
        <p:nvSpPr>
          <p:cNvPr id="38" name="矩形: 圓角化對角角落 37">
            <a:extLst>
              <a:ext uri="{FF2B5EF4-FFF2-40B4-BE49-F238E27FC236}">
                <a16:creationId xmlns:a16="http://schemas.microsoft.com/office/drawing/2014/main" xmlns="" id="{C049A50F-8E4C-4DC9-ADB4-914BE96D5CF0}"/>
              </a:ext>
            </a:extLst>
          </p:cNvPr>
          <p:cNvSpPr/>
          <p:nvPr userDrawn="1"/>
        </p:nvSpPr>
        <p:spPr>
          <a:xfrm>
            <a:off x="631226" y="1204917"/>
            <a:ext cx="4652871" cy="1277953"/>
          </a:xfrm>
          <a:prstGeom prst="round2DiagRect">
            <a:avLst>
              <a:gd name="adj1" fmla="val 0"/>
              <a:gd name="adj2" fmla="val 271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solidFill>
                <a:srgbClr val="92C52A"/>
              </a:solidFill>
            </a:endParaRPr>
          </a:p>
        </p:txBody>
      </p:sp>
      <p:sp>
        <p:nvSpPr>
          <p:cNvPr id="39" name="文字方塊 38">
            <a:extLst>
              <a:ext uri="{FF2B5EF4-FFF2-40B4-BE49-F238E27FC236}">
                <a16:creationId xmlns:a16="http://schemas.microsoft.com/office/drawing/2014/main" xmlns="" id="{437F722B-3B72-4F5B-9B01-155F4529ADB5}"/>
              </a:ext>
            </a:extLst>
          </p:cNvPr>
          <p:cNvSpPr txBox="1"/>
          <p:nvPr userDrawn="1"/>
        </p:nvSpPr>
        <p:spPr>
          <a:xfrm>
            <a:off x="777734" y="1259733"/>
            <a:ext cx="4329134" cy="1077218"/>
          </a:xfrm>
          <a:prstGeom prst="rect">
            <a:avLst/>
          </a:prstGeom>
          <a:solidFill>
            <a:schemeClr val="bg1"/>
          </a:solidFill>
        </p:spPr>
        <p:txBody>
          <a:bodyPr wrap="square" rtlCol="0">
            <a:spAutoFit/>
          </a:bodyPr>
          <a:lstStyle/>
          <a:p>
            <a:pPr algn="ctr"/>
            <a:r>
              <a:rPr lang="zh-TW" altLang="en-US" sz="3200" b="1" dirty="0">
                <a:solidFill>
                  <a:srgbClr val="85C46B"/>
                </a:solidFill>
                <a:latin typeface="微軟正黑體" panose="020B0604030504040204" pitchFamily="34" charset="-120"/>
                <a:ea typeface="微軟正黑體" panose="020B0604030504040204" pitchFamily="34" charset="-120"/>
              </a:rPr>
              <a:t>教材編著者＆授課講師介紹</a:t>
            </a:r>
          </a:p>
        </p:txBody>
      </p:sp>
      <p:sp>
        <p:nvSpPr>
          <p:cNvPr id="40" name="橢圓 39">
            <a:extLst>
              <a:ext uri="{FF2B5EF4-FFF2-40B4-BE49-F238E27FC236}">
                <a16:creationId xmlns:a16="http://schemas.microsoft.com/office/drawing/2014/main" xmlns="" id="{65F34075-74BF-4382-8E37-F1C068AEDD92}"/>
              </a:ext>
            </a:extLst>
          </p:cNvPr>
          <p:cNvSpPr/>
          <p:nvPr userDrawn="1"/>
        </p:nvSpPr>
        <p:spPr>
          <a:xfrm>
            <a:off x="1626453" y="2335896"/>
            <a:ext cx="2662419" cy="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5" name="文字版面配置區 4">
            <a:extLst>
              <a:ext uri="{FF2B5EF4-FFF2-40B4-BE49-F238E27FC236}">
                <a16:creationId xmlns:a16="http://schemas.microsoft.com/office/drawing/2014/main" xmlns="" id="{304812F9-45C2-4532-9D31-1DE5531B8103}"/>
              </a:ext>
            </a:extLst>
          </p:cNvPr>
          <p:cNvSpPr>
            <a:spLocks noGrp="1"/>
          </p:cNvSpPr>
          <p:nvPr>
            <p:ph type="body" sz="quarter" idx="12" hasCustomPrompt="1"/>
          </p:nvPr>
        </p:nvSpPr>
        <p:spPr>
          <a:xfrm>
            <a:off x="1370102" y="4986242"/>
            <a:ext cx="2838962" cy="539750"/>
          </a:xfrm>
          <a:prstGeom prst="rect">
            <a:avLst/>
          </a:prstGeom>
        </p:spPr>
        <p:txBody>
          <a:bodyPr/>
          <a:lstStyle>
            <a:lvl1pPr marL="0" indent="0" algn="ctr">
              <a:buNone/>
              <a:defRPr sz="3200" b="1">
                <a:solidFill>
                  <a:schemeClr val="bg1"/>
                </a:solidFill>
                <a:latin typeface="微軟正黑體" panose="020B0604030504040204" pitchFamily="34" charset="-120"/>
                <a:ea typeface="微軟正黑體" panose="020B0604030504040204" pitchFamily="34" charset="-120"/>
              </a:defRPr>
            </a:lvl1pPr>
            <a:lvl2pPr marL="503971" indent="0">
              <a:buNone/>
              <a:defRPr/>
            </a:lvl2pPr>
            <a:lvl3pPr marL="1007943" indent="0">
              <a:buNone/>
              <a:defRPr/>
            </a:lvl3pPr>
            <a:lvl4pPr marL="1511914" indent="0">
              <a:buNone/>
              <a:defRPr/>
            </a:lvl4pPr>
            <a:lvl5pPr marL="2015886" indent="0">
              <a:buNone/>
              <a:defRPr/>
            </a:lvl5pPr>
          </a:lstStyle>
          <a:p>
            <a:pPr lvl="0"/>
            <a:r>
              <a:rPr lang="zh-TW" altLang="en-US" dirty="0"/>
              <a:t>郭惠民</a:t>
            </a:r>
          </a:p>
        </p:txBody>
      </p:sp>
      <p:sp>
        <p:nvSpPr>
          <p:cNvPr id="12" name="文字版面配置區 11">
            <a:extLst>
              <a:ext uri="{FF2B5EF4-FFF2-40B4-BE49-F238E27FC236}">
                <a16:creationId xmlns:a16="http://schemas.microsoft.com/office/drawing/2014/main" xmlns="" id="{095871DE-7420-4493-81FB-D6EDDE238432}"/>
              </a:ext>
            </a:extLst>
          </p:cNvPr>
          <p:cNvSpPr>
            <a:spLocks noGrp="1"/>
          </p:cNvSpPr>
          <p:nvPr>
            <p:ph type="body" sz="quarter" idx="13"/>
          </p:nvPr>
        </p:nvSpPr>
        <p:spPr>
          <a:xfrm>
            <a:off x="7340419" y="1003300"/>
            <a:ext cx="4717391" cy="704850"/>
          </a:xfrm>
          <a:prstGeom prst="rect">
            <a:avLst/>
          </a:prstGeom>
        </p:spPr>
        <p:txBody>
          <a:bodyPr/>
          <a:lstStyle>
            <a:lvl1pPr marL="0" indent="0">
              <a:buNone/>
              <a:defRPr sz="1400" b="1">
                <a:latin typeface="微軟正黑體" panose="020B0604030504040204" pitchFamily="34" charset="-120"/>
                <a:ea typeface="微軟正黑體" panose="020B0604030504040204" pitchFamily="34" charset="-120"/>
              </a:defRPr>
            </a:lvl1pPr>
            <a:lvl2pPr marL="503971" indent="0">
              <a:buNone/>
              <a:defRPr/>
            </a:lvl2pPr>
            <a:lvl3pPr marL="1007943" indent="0">
              <a:buNone/>
              <a:defRPr/>
            </a:lvl3pPr>
            <a:lvl4pPr marL="1511914" indent="0">
              <a:buNone/>
              <a:defRPr/>
            </a:lvl4pPr>
            <a:lvl5pPr marL="2015886" indent="0">
              <a:buNone/>
              <a:defRPr/>
            </a:lvl5pPr>
          </a:lstStyle>
          <a:p>
            <a:pPr lvl="0"/>
            <a:r>
              <a:rPr lang="zh-TW" altLang="en-US" dirty="0"/>
              <a:t>按一下以編輯</a:t>
            </a:r>
          </a:p>
        </p:txBody>
      </p:sp>
      <p:sp>
        <p:nvSpPr>
          <p:cNvPr id="41" name="文字版面配置區 11">
            <a:extLst>
              <a:ext uri="{FF2B5EF4-FFF2-40B4-BE49-F238E27FC236}">
                <a16:creationId xmlns:a16="http://schemas.microsoft.com/office/drawing/2014/main" xmlns="" id="{14CB9C8E-6FE7-41D7-BDE9-B73B91E73C07}"/>
              </a:ext>
            </a:extLst>
          </p:cNvPr>
          <p:cNvSpPr>
            <a:spLocks noGrp="1"/>
          </p:cNvSpPr>
          <p:nvPr>
            <p:ph type="body" sz="quarter" idx="14"/>
          </p:nvPr>
        </p:nvSpPr>
        <p:spPr>
          <a:xfrm>
            <a:off x="7340170" y="2338981"/>
            <a:ext cx="4717391" cy="1344531"/>
          </a:xfrm>
          <a:prstGeom prst="rect">
            <a:avLst/>
          </a:prstGeom>
        </p:spPr>
        <p:txBody>
          <a:bodyPr/>
          <a:lstStyle>
            <a:lvl1pPr marL="0" indent="0">
              <a:buNone/>
              <a:defRPr sz="1400" b="1">
                <a:latin typeface="微軟正黑體" panose="020B0604030504040204" pitchFamily="34" charset="-120"/>
                <a:ea typeface="微軟正黑體" panose="020B0604030504040204" pitchFamily="34" charset="-120"/>
              </a:defRPr>
            </a:lvl1pPr>
            <a:lvl2pPr marL="503971" indent="0">
              <a:buNone/>
              <a:defRPr/>
            </a:lvl2pPr>
            <a:lvl3pPr marL="1007943" indent="0">
              <a:buNone/>
              <a:defRPr/>
            </a:lvl3pPr>
            <a:lvl4pPr marL="1511914" indent="0">
              <a:buNone/>
              <a:defRPr/>
            </a:lvl4pPr>
            <a:lvl5pPr marL="2015886" indent="0">
              <a:buNone/>
              <a:defRPr/>
            </a:lvl5pPr>
          </a:lstStyle>
          <a:p>
            <a:pPr lvl="0"/>
            <a:r>
              <a:rPr lang="zh-TW" altLang="en-US" dirty="0"/>
              <a:t>按一下以編輯</a:t>
            </a:r>
          </a:p>
        </p:txBody>
      </p:sp>
      <p:sp>
        <p:nvSpPr>
          <p:cNvPr id="42" name="文字版面配置區 11">
            <a:extLst>
              <a:ext uri="{FF2B5EF4-FFF2-40B4-BE49-F238E27FC236}">
                <a16:creationId xmlns:a16="http://schemas.microsoft.com/office/drawing/2014/main" xmlns="" id="{94218F86-C87C-429C-8A62-F2C89CE65CBF}"/>
              </a:ext>
            </a:extLst>
          </p:cNvPr>
          <p:cNvSpPr>
            <a:spLocks noGrp="1"/>
          </p:cNvSpPr>
          <p:nvPr>
            <p:ph type="body" sz="quarter" idx="15"/>
          </p:nvPr>
        </p:nvSpPr>
        <p:spPr>
          <a:xfrm>
            <a:off x="7340170" y="4390997"/>
            <a:ext cx="4717391" cy="1086073"/>
          </a:xfrm>
          <a:prstGeom prst="rect">
            <a:avLst/>
          </a:prstGeom>
        </p:spPr>
        <p:txBody>
          <a:bodyPr/>
          <a:lstStyle>
            <a:lvl1pPr marL="0" indent="0">
              <a:buNone/>
              <a:defRPr sz="1400" b="1">
                <a:latin typeface="微軟正黑體" panose="020B0604030504040204" pitchFamily="34" charset="-120"/>
                <a:ea typeface="微軟正黑體" panose="020B0604030504040204" pitchFamily="34" charset="-120"/>
              </a:defRPr>
            </a:lvl1pPr>
            <a:lvl2pPr marL="503971" indent="0">
              <a:buNone/>
              <a:defRPr/>
            </a:lvl2pPr>
            <a:lvl3pPr marL="1007943" indent="0">
              <a:buNone/>
              <a:defRPr/>
            </a:lvl3pPr>
            <a:lvl4pPr marL="1511914" indent="0">
              <a:buNone/>
              <a:defRPr/>
            </a:lvl4pPr>
            <a:lvl5pPr marL="2015886" indent="0">
              <a:buNone/>
              <a:defRPr/>
            </a:lvl5pPr>
          </a:lstStyle>
          <a:p>
            <a:pPr lvl="0"/>
            <a:r>
              <a:rPr lang="zh-TW" altLang="en-US" dirty="0"/>
              <a:t>按一下以編輯</a:t>
            </a:r>
          </a:p>
        </p:txBody>
      </p:sp>
      <p:sp>
        <p:nvSpPr>
          <p:cNvPr id="43" name="文字版面配置區 11">
            <a:extLst>
              <a:ext uri="{FF2B5EF4-FFF2-40B4-BE49-F238E27FC236}">
                <a16:creationId xmlns:a16="http://schemas.microsoft.com/office/drawing/2014/main" xmlns="" id="{5509CF81-D558-4255-8960-803ACAD98BA0}"/>
              </a:ext>
            </a:extLst>
          </p:cNvPr>
          <p:cNvSpPr>
            <a:spLocks noGrp="1"/>
          </p:cNvSpPr>
          <p:nvPr>
            <p:ph type="body" sz="quarter" idx="16"/>
          </p:nvPr>
        </p:nvSpPr>
        <p:spPr>
          <a:xfrm>
            <a:off x="7340170" y="6071965"/>
            <a:ext cx="4717391" cy="748714"/>
          </a:xfrm>
          <a:prstGeom prst="rect">
            <a:avLst/>
          </a:prstGeom>
        </p:spPr>
        <p:txBody>
          <a:bodyPr/>
          <a:lstStyle>
            <a:lvl1pPr marL="0" indent="0">
              <a:buNone/>
              <a:defRPr sz="1400" b="1">
                <a:latin typeface="微軟正黑體" panose="020B0604030504040204" pitchFamily="34" charset="-120"/>
                <a:ea typeface="微軟正黑體" panose="020B0604030504040204" pitchFamily="34" charset="-120"/>
              </a:defRPr>
            </a:lvl1pPr>
            <a:lvl2pPr marL="503971" indent="0">
              <a:buNone/>
              <a:defRPr/>
            </a:lvl2pPr>
            <a:lvl3pPr marL="1007943" indent="0">
              <a:buNone/>
              <a:defRPr/>
            </a:lvl3pPr>
            <a:lvl4pPr marL="1511914" indent="0">
              <a:buNone/>
              <a:defRPr/>
            </a:lvl4pPr>
            <a:lvl5pPr marL="2015886" indent="0">
              <a:buNone/>
              <a:defRPr/>
            </a:lvl5pPr>
          </a:lstStyle>
          <a:p>
            <a:pPr lvl="0"/>
            <a:r>
              <a:rPr lang="zh-TW" altLang="en-US" dirty="0"/>
              <a:t>按一下以編輯</a:t>
            </a:r>
          </a:p>
        </p:txBody>
      </p:sp>
      <p:sp>
        <p:nvSpPr>
          <p:cNvPr id="45" name="文字方塊 44"/>
          <p:cNvSpPr txBox="1"/>
          <p:nvPr userDrawn="1"/>
        </p:nvSpPr>
        <p:spPr>
          <a:xfrm>
            <a:off x="12892575" y="6819483"/>
            <a:ext cx="547200" cy="338554"/>
          </a:xfrm>
          <a:prstGeom prst="rect">
            <a:avLst/>
          </a:prstGeom>
          <a:noFill/>
        </p:spPr>
        <p:txBody>
          <a:bodyPr wrap="square" rtlCol="0">
            <a:spAutoFit/>
          </a:bodyPr>
          <a:lstStyle/>
          <a:p>
            <a:fld id="{B0CE1579-F58F-9D48-8BD4-B5B00A98E2F0}" type="slidenum">
              <a:rPr kumimoji="1" lang="zh-TW" altLang="en-US" sz="1600" smtClean="0">
                <a:solidFill>
                  <a:srgbClr val="A5A5A5"/>
                </a:solidFill>
              </a:rPr>
              <a:pPr/>
              <a:t>‹#›</a:t>
            </a:fld>
            <a:endParaRPr kumimoji="1" lang="zh-TW" altLang="en-US" sz="1600" dirty="0">
              <a:solidFill>
                <a:srgbClr val="A5A5A5"/>
              </a:solidFill>
            </a:endParaRPr>
          </a:p>
        </p:txBody>
      </p:sp>
    </p:spTree>
    <p:extLst>
      <p:ext uri="{BB962C8B-B14F-4D97-AF65-F5344CB8AC3E}">
        <p14:creationId xmlns:p14="http://schemas.microsoft.com/office/powerpoint/2010/main" xmlns="" val="2412332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課程大綱">
    <p:spTree>
      <p:nvGrpSpPr>
        <p:cNvPr id="1" name=""/>
        <p:cNvGrpSpPr/>
        <p:nvPr/>
      </p:nvGrpSpPr>
      <p:grpSpPr>
        <a:xfrm>
          <a:off x="0" y="0"/>
          <a:ext cx="0" cy="0"/>
          <a:chOff x="0" y="0"/>
          <a:chExt cx="0" cy="0"/>
        </a:xfrm>
      </p:grpSpPr>
      <p:pic>
        <p:nvPicPr>
          <p:cNvPr id="4" name="圖片 3" descr="一張含有 畫畫 的圖片&#10;&#10;自動產生的描述">
            <a:extLst>
              <a:ext uri="{FF2B5EF4-FFF2-40B4-BE49-F238E27FC236}">
                <a16:creationId xmlns:a16="http://schemas.microsoft.com/office/drawing/2014/main" xmlns="" id="{DE3AD23E-DA73-469B-92DF-134F234B7DF4}"/>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5" name="文字版面配置區 3">
            <a:extLst>
              <a:ext uri="{FF2B5EF4-FFF2-40B4-BE49-F238E27FC236}">
                <a16:creationId xmlns:a16="http://schemas.microsoft.com/office/drawing/2014/main" xmlns="" id="{FDE28941-CADE-44BE-9383-702DE62B8FEB}"/>
              </a:ext>
            </a:extLst>
          </p:cNvPr>
          <p:cNvSpPr>
            <a:spLocks noGrp="1"/>
          </p:cNvSpPr>
          <p:nvPr>
            <p:ph type="body" sz="quarter" idx="12" hasCustomPrompt="1"/>
          </p:nvPr>
        </p:nvSpPr>
        <p:spPr>
          <a:xfrm>
            <a:off x="6147450" y="876589"/>
            <a:ext cx="5897401" cy="5606759"/>
          </a:xfrm>
          <a:prstGeom prst="rect">
            <a:avLst/>
          </a:prstGeom>
        </p:spPr>
        <p:txBody>
          <a:bodyPr/>
          <a:lstStyle>
            <a:lvl1pPr marL="503972" indent="-503972">
              <a:buFont typeface="Wingdings" panose="05000000000000000000" pitchFamily="2" charset="2"/>
              <a:buChar char="u"/>
              <a:defRPr sz="3527" b="1">
                <a:solidFill>
                  <a:schemeClr val="tx1">
                    <a:lumMod val="85000"/>
                    <a:lumOff val="15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模組</a:t>
            </a:r>
            <a:r>
              <a:rPr lang="en-US" altLang="zh-TW" dirty="0"/>
              <a:t>1</a:t>
            </a:r>
            <a:r>
              <a:rPr lang="zh-TW" altLang="en-US" dirty="0"/>
              <a:t>  </a:t>
            </a:r>
            <a:r>
              <a:rPr lang="en-US" altLang="zh-TW" dirty="0"/>
              <a:t>XXXXXXXX</a:t>
            </a:r>
            <a:endParaRPr lang="zh-TW" altLang="en-US" dirty="0"/>
          </a:p>
        </p:txBody>
      </p:sp>
      <p:sp>
        <p:nvSpPr>
          <p:cNvPr id="6" name="文字版面配置區 5">
            <a:extLst>
              <a:ext uri="{FF2B5EF4-FFF2-40B4-BE49-F238E27FC236}">
                <a16:creationId xmlns:a16="http://schemas.microsoft.com/office/drawing/2014/main" xmlns="" id="{FA3FC376-774B-416B-BCF9-FE854EBCE622}"/>
              </a:ext>
            </a:extLst>
          </p:cNvPr>
          <p:cNvSpPr>
            <a:spLocks noGrp="1"/>
          </p:cNvSpPr>
          <p:nvPr>
            <p:ph type="body" sz="quarter" idx="13" hasCustomPrompt="1"/>
          </p:nvPr>
        </p:nvSpPr>
        <p:spPr>
          <a:xfrm>
            <a:off x="1105571" y="3227176"/>
            <a:ext cx="2976700" cy="1240189"/>
          </a:xfrm>
          <a:prstGeom prst="rect">
            <a:avLst/>
          </a:prstGeom>
        </p:spPr>
        <p:txBody>
          <a:bodyPr/>
          <a:lstStyle>
            <a:lvl1pPr marL="0" indent="0">
              <a:buNone/>
              <a:defRPr sz="5291" b="1">
                <a:solidFill>
                  <a:schemeClr val="bg1"/>
                </a:solidFill>
                <a:latin typeface="微軟正黑體" panose="020B0604030504040204" pitchFamily="34" charset="-120"/>
                <a:ea typeface="微軟正黑體" panose="020B0604030504040204" pitchFamily="34" charset="-120"/>
              </a:defRPr>
            </a:lvl1pPr>
          </a:lstStyle>
          <a:p>
            <a:pPr lvl="0"/>
            <a:r>
              <a:rPr lang="zh-TW" altLang="en-US" dirty="0"/>
              <a:t>課程大綱</a:t>
            </a:r>
          </a:p>
        </p:txBody>
      </p:sp>
      <p:sp>
        <p:nvSpPr>
          <p:cNvPr id="7" name="文字版面配置區 8">
            <a:extLst>
              <a:ext uri="{FF2B5EF4-FFF2-40B4-BE49-F238E27FC236}">
                <a16:creationId xmlns:a16="http://schemas.microsoft.com/office/drawing/2014/main" xmlns="" id="{5183BD8B-4626-4E30-9E45-C7005207E737}"/>
              </a:ext>
            </a:extLst>
          </p:cNvPr>
          <p:cNvSpPr>
            <a:spLocks noGrp="1"/>
          </p:cNvSpPr>
          <p:nvPr>
            <p:ph type="body" sz="quarter" idx="14"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Tree>
    <p:extLst>
      <p:ext uri="{BB962C8B-B14F-4D97-AF65-F5344CB8AC3E}">
        <p14:creationId xmlns:p14="http://schemas.microsoft.com/office/powerpoint/2010/main" xmlns="" val="211997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授課講師介紹_1">
    <p:spTree>
      <p:nvGrpSpPr>
        <p:cNvPr id="1" name=""/>
        <p:cNvGrpSpPr/>
        <p:nvPr/>
      </p:nvGrpSpPr>
      <p:grpSpPr>
        <a:xfrm>
          <a:off x="0" y="0"/>
          <a:ext cx="0" cy="0"/>
          <a:chOff x="0" y="0"/>
          <a:chExt cx="0" cy="0"/>
        </a:xfrm>
      </p:grpSpPr>
      <p:pic>
        <p:nvPicPr>
          <p:cNvPr id="42" name="圖片 41">
            <a:extLst>
              <a:ext uri="{FF2B5EF4-FFF2-40B4-BE49-F238E27FC236}">
                <a16:creationId xmlns:a16="http://schemas.microsoft.com/office/drawing/2014/main" xmlns="" id="{C3503668-B914-4A82-9BAE-DA51A7A0971B}"/>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3439775" cy="7559675"/>
          </a:xfrm>
          <a:prstGeom prst="rect">
            <a:avLst/>
          </a:prstGeom>
        </p:spPr>
      </p:pic>
      <p:sp>
        <p:nvSpPr>
          <p:cNvPr id="5" name="矩形: 圓角化對角角落 4">
            <a:extLst>
              <a:ext uri="{FF2B5EF4-FFF2-40B4-BE49-F238E27FC236}">
                <a16:creationId xmlns:a16="http://schemas.microsoft.com/office/drawing/2014/main" xmlns="" id="{06A413DB-490E-4716-A071-E51ED09E2458}"/>
              </a:ext>
            </a:extLst>
          </p:cNvPr>
          <p:cNvSpPr/>
          <p:nvPr userDrawn="1"/>
        </p:nvSpPr>
        <p:spPr>
          <a:xfrm>
            <a:off x="4769324" y="374166"/>
            <a:ext cx="4080350" cy="759956"/>
          </a:xfrm>
          <a:prstGeom prst="round2DiagRect">
            <a:avLst>
              <a:gd name="adj1" fmla="val 0"/>
              <a:gd name="adj2" fmla="val 27119"/>
            </a:avLst>
          </a:prstGeom>
          <a:gradFill flip="none" rotWithShape="1">
            <a:gsLst>
              <a:gs pos="0">
                <a:srgbClr val="A8C459"/>
              </a:gs>
              <a:gs pos="100000">
                <a:srgbClr val="85C46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solidFill>
                <a:srgbClr val="92C52A"/>
              </a:solidFill>
            </a:endParaRPr>
          </a:p>
        </p:txBody>
      </p:sp>
      <p:sp>
        <p:nvSpPr>
          <p:cNvPr id="6" name="文字方塊 5">
            <a:extLst>
              <a:ext uri="{FF2B5EF4-FFF2-40B4-BE49-F238E27FC236}">
                <a16:creationId xmlns:a16="http://schemas.microsoft.com/office/drawing/2014/main" xmlns="" id="{DFE4259C-C876-4096-9C22-F449BB5FE5FA}"/>
              </a:ext>
            </a:extLst>
          </p:cNvPr>
          <p:cNvSpPr txBox="1"/>
          <p:nvPr userDrawn="1"/>
        </p:nvSpPr>
        <p:spPr>
          <a:xfrm>
            <a:off x="5020564" y="414021"/>
            <a:ext cx="3413782" cy="635110"/>
          </a:xfrm>
          <a:prstGeom prst="rect">
            <a:avLst/>
          </a:prstGeom>
          <a:noFill/>
        </p:spPr>
        <p:txBody>
          <a:bodyPr wrap="square" rtlCol="0">
            <a:spAutoFit/>
          </a:bodyPr>
          <a:lstStyle/>
          <a:p>
            <a:pPr algn="ctr"/>
            <a:r>
              <a:rPr lang="zh-TW" altLang="en-US" sz="3527" b="1" dirty="0">
                <a:solidFill>
                  <a:schemeClr val="bg1"/>
                </a:solidFill>
                <a:latin typeface="微軟正黑體" panose="020B0604030504040204" pitchFamily="34" charset="-120"/>
                <a:ea typeface="微軟正黑體" panose="020B0604030504040204" pitchFamily="34" charset="-120"/>
              </a:rPr>
              <a:t>授課講師介紹</a:t>
            </a:r>
          </a:p>
        </p:txBody>
      </p:sp>
      <p:sp>
        <p:nvSpPr>
          <p:cNvPr id="7" name="文字方塊 6">
            <a:extLst>
              <a:ext uri="{FF2B5EF4-FFF2-40B4-BE49-F238E27FC236}">
                <a16:creationId xmlns:a16="http://schemas.microsoft.com/office/drawing/2014/main" xmlns="" id="{59B1F339-4CF0-4CC8-9778-FDE9FB50520E}"/>
              </a:ext>
            </a:extLst>
          </p:cNvPr>
          <p:cNvSpPr txBox="1"/>
          <p:nvPr userDrawn="1"/>
        </p:nvSpPr>
        <p:spPr>
          <a:xfrm>
            <a:off x="3192612" y="1561994"/>
            <a:ext cx="1313180" cy="431657"/>
          </a:xfrm>
          <a:prstGeom prst="rect">
            <a:avLst/>
          </a:prstGeom>
          <a:noFill/>
        </p:spPr>
        <p:txBody>
          <a:bodyPr wrap="none" rtlCol="0">
            <a:spAutoFit/>
          </a:bodyPr>
          <a:lstStyle/>
          <a:p>
            <a:r>
              <a:rPr lang="zh-TW" altLang="en-US" sz="2205" b="1" dirty="0">
                <a:solidFill>
                  <a:schemeClr val="tx1">
                    <a:lumMod val="85000"/>
                    <a:lumOff val="15000"/>
                  </a:schemeClr>
                </a:solidFill>
                <a:latin typeface="微軟正黑體" panose="020B0604030504040204" pitchFamily="34" charset="-120"/>
                <a:ea typeface="微軟正黑體" panose="020B0604030504040204" pitchFamily="34" charset="-120"/>
              </a:rPr>
              <a:t>授課講師</a:t>
            </a:r>
          </a:p>
        </p:txBody>
      </p:sp>
      <p:sp>
        <p:nvSpPr>
          <p:cNvPr id="8" name="矩形 7">
            <a:extLst>
              <a:ext uri="{FF2B5EF4-FFF2-40B4-BE49-F238E27FC236}">
                <a16:creationId xmlns:a16="http://schemas.microsoft.com/office/drawing/2014/main" xmlns="" id="{2AE56C6B-6D73-4BFA-B544-0FAEF0EACAFC}"/>
              </a:ext>
            </a:extLst>
          </p:cNvPr>
          <p:cNvSpPr/>
          <p:nvPr userDrawn="1"/>
        </p:nvSpPr>
        <p:spPr>
          <a:xfrm>
            <a:off x="852565" y="3194922"/>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sp>
        <p:nvSpPr>
          <p:cNvPr id="9" name="文字方塊 8">
            <a:extLst>
              <a:ext uri="{FF2B5EF4-FFF2-40B4-BE49-F238E27FC236}">
                <a16:creationId xmlns:a16="http://schemas.microsoft.com/office/drawing/2014/main" xmlns="" id="{5F4B0D57-2BE5-4B0F-93CD-120D92FD2701}"/>
              </a:ext>
            </a:extLst>
          </p:cNvPr>
          <p:cNvSpPr txBox="1"/>
          <p:nvPr userDrawn="1"/>
        </p:nvSpPr>
        <p:spPr>
          <a:xfrm>
            <a:off x="1050687" y="3131892"/>
            <a:ext cx="748923" cy="431657"/>
          </a:xfrm>
          <a:prstGeom prst="rect">
            <a:avLst/>
          </a:prstGeom>
          <a:noFill/>
        </p:spPr>
        <p:txBody>
          <a:bodyPr wrap="none" rtlCol="0">
            <a:spAutoFit/>
          </a:bodyPr>
          <a:lstStyle/>
          <a:p>
            <a:r>
              <a:rPr lang="zh-TW" altLang="en-US" sz="2205" b="1" dirty="0">
                <a:solidFill>
                  <a:srgbClr val="3A2B1E"/>
                </a:solidFill>
                <a:latin typeface="微軟正黑體" panose="020B0604030504040204" pitchFamily="34" charset="-120"/>
                <a:ea typeface="微軟正黑體" panose="020B0604030504040204" pitchFamily="34" charset="-120"/>
              </a:rPr>
              <a:t>簡歷</a:t>
            </a:r>
          </a:p>
        </p:txBody>
      </p:sp>
      <p:sp>
        <p:nvSpPr>
          <p:cNvPr id="10" name="矩形 9">
            <a:extLst>
              <a:ext uri="{FF2B5EF4-FFF2-40B4-BE49-F238E27FC236}">
                <a16:creationId xmlns:a16="http://schemas.microsoft.com/office/drawing/2014/main" xmlns="" id="{9D671C96-62E9-4892-995F-EC965914D30B}"/>
              </a:ext>
            </a:extLst>
          </p:cNvPr>
          <p:cNvSpPr/>
          <p:nvPr userDrawn="1"/>
        </p:nvSpPr>
        <p:spPr>
          <a:xfrm>
            <a:off x="852565" y="3194922"/>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cxnSp>
        <p:nvCxnSpPr>
          <p:cNvPr id="11" name="直線接點 10">
            <a:extLst>
              <a:ext uri="{FF2B5EF4-FFF2-40B4-BE49-F238E27FC236}">
                <a16:creationId xmlns:a16="http://schemas.microsoft.com/office/drawing/2014/main" xmlns="" id="{D9C11F37-3096-40A6-B98A-A1AA3BBBB118}"/>
              </a:ext>
            </a:extLst>
          </p:cNvPr>
          <p:cNvCxnSpPr>
            <a:cxnSpLocks/>
          </p:cNvCxnSpPr>
          <p:nvPr userDrawn="1"/>
        </p:nvCxnSpPr>
        <p:spPr>
          <a:xfrm flipV="1">
            <a:off x="1853172" y="3345400"/>
            <a:ext cx="4045395" cy="12070"/>
          </a:xfrm>
          <a:prstGeom prst="line">
            <a:avLst/>
          </a:prstGeom>
          <a:ln w="12700">
            <a:solidFill>
              <a:srgbClr val="92C52A"/>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xmlns="" id="{876E6660-A1EC-4148-80B3-8C8E52FC6456}"/>
              </a:ext>
            </a:extLst>
          </p:cNvPr>
          <p:cNvSpPr/>
          <p:nvPr userDrawn="1"/>
        </p:nvSpPr>
        <p:spPr>
          <a:xfrm>
            <a:off x="7350007" y="1505630"/>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cxnSp>
        <p:nvCxnSpPr>
          <p:cNvPr id="13" name="直線接點 12">
            <a:extLst>
              <a:ext uri="{FF2B5EF4-FFF2-40B4-BE49-F238E27FC236}">
                <a16:creationId xmlns:a16="http://schemas.microsoft.com/office/drawing/2014/main" xmlns="" id="{60AD95E1-EAB4-4E05-8BD4-1359ED1C36FC}"/>
              </a:ext>
            </a:extLst>
          </p:cNvPr>
          <p:cNvCxnSpPr>
            <a:cxnSpLocks/>
          </p:cNvCxnSpPr>
          <p:nvPr userDrawn="1"/>
        </p:nvCxnSpPr>
        <p:spPr>
          <a:xfrm>
            <a:off x="8350613" y="1668178"/>
            <a:ext cx="4201264" cy="0"/>
          </a:xfrm>
          <a:prstGeom prst="line">
            <a:avLst/>
          </a:prstGeom>
          <a:ln w="12700">
            <a:solidFill>
              <a:srgbClr val="92C52A"/>
            </a:solidFill>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xmlns="" id="{8D222DC6-6468-4A79-9D11-9EE82CF9A4AF}"/>
              </a:ext>
            </a:extLst>
          </p:cNvPr>
          <p:cNvSpPr txBox="1"/>
          <p:nvPr userDrawn="1"/>
        </p:nvSpPr>
        <p:spPr>
          <a:xfrm>
            <a:off x="7517021" y="1442600"/>
            <a:ext cx="748923" cy="431657"/>
          </a:xfrm>
          <a:prstGeom prst="rect">
            <a:avLst/>
          </a:prstGeom>
          <a:noFill/>
        </p:spPr>
        <p:txBody>
          <a:bodyPr wrap="none" rtlCol="0">
            <a:spAutoFit/>
          </a:bodyPr>
          <a:lstStyle/>
          <a:p>
            <a:r>
              <a:rPr lang="zh-TW" altLang="en-US" sz="2205" b="1" dirty="0">
                <a:solidFill>
                  <a:schemeClr val="tx1">
                    <a:lumMod val="85000"/>
                    <a:lumOff val="15000"/>
                  </a:schemeClr>
                </a:solidFill>
                <a:latin typeface="微軟正黑體" panose="020B0604030504040204" pitchFamily="34" charset="-120"/>
                <a:ea typeface="微軟正黑體" panose="020B0604030504040204" pitchFamily="34" charset="-120"/>
              </a:rPr>
              <a:t>專長</a:t>
            </a:r>
          </a:p>
        </p:txBody>
      </p:sp>
      <p:sp>
        <p:nvSpPr>
          <p:cNvPr id="15" name="矩形 14">
            <a:extLst>
              <a:ext uri="{FF2B5EF4-FFF2-40B4-BE49-F238E27FC236}">
                <a16:creationId xmlns:a16="http://schemas.microsoft.com/office/drawing/2014/main" xmlns="" id="{513EA975-2D9A-40EC-A603-F3D6A7811F63}"/>
              </a:ext>
            </a:extLst>
          </p:cNvPr>
          <p:cNvSpPr/>
          <p:nvPr userDrawn="1"/>
        </p:nvSpPr>
        <p:spPr>
          <a:xfrm>
            <a:off x="7350007" y="5322704"/>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cxnSp>
        <p:nvCxnSpPr>
          <p:cNvPr id="16" name="直線接點 15">
            <a:extLst>
              <a:ext uri="{FF2B5EF4-FFF2-40B4-BE49-F238E27FC236}">
                <a16:creationId xmlns:a16="http://schemas.microsoft.com/office/drawing/2014/main" xmlns="" id="{BA6EE4C8-AFB8-4DFD-88B5-FFF34CD32DA0}"/>
              </a:ext>
            </a:extLst>
          </p:cNvPr>
          <p:cNvCxnSpPr>
            <a:cxnSpLocks/>
          </p:cNvCxnSpPr>
          <p:nvPr userDrawn="1"/>
        </p:nvCxnSpPr>
        <p:spPr>
          <a:xfrm>
            <a:off x="8851505" y="5480197"/>
            <a:ext cx="3700372" cy="0"/>
          </a:xfrm>
          <a:prstGeom prst="line">
            <a:avLst/>
          </a:prstGeom>
          <a:ln w="12700">
            <a:solidFill>
              <a:srgbClr val="92C52A"/>
            </a:solidFill>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xmlns="" id="{FBA080B6-5AB1-4DC9-A25D-8866F025A0CD}"/>
              </a:ext>
            </a:extLst>
          </p:cNvPr>
          <p:cNvSpPr txBox="1"/>
          <p:nvPr userDrawn="1"/>
        </p:nvSpPr>
        <p:spPr>
          <a:xfrm>
            <a:off x="7517021" y="5259674"/>
            <a:ext cx="1313180" cy="431657"/>
          </a:xfrm>
          <a:prstGeom prst="rect">
            <a:avLst/>
          </a:prstGeom>
          <a:noFill/>
        </p:spPr>
        <p:txBody>
          <a:bodyPr wrap="none" rtlCol="0">
            <a:spAutoFit/>
          </a:bodyPr>
          <a:lstStyle/>
          <a:p>
            <a:r>
              <a:rPr lang="zh-TW" altLang="en-US" sz="2205" b="1" dirty="0">
                <a:solidFill>
                  <a:schemeClr val="tx1">
                    <a:lumMod val="85000"/>
                    <a:lumOff val="15000"/>
                  </a:schemeClr>
                </a:solidFill>
                <a:latin typeface="微軟正黑體" panose="020B0604030504040204" pitchFamily="34" charset="-120"/>
                <a:ea typeface="微軟正黑體" panose="020B0604030504040204" pitchFamily="34" charset="-120"/>
              </a:rPr>
              <a:t>聯絡方式</a:t>
            </a:r>
          </a:p>
        </p:txBody>
      </p:sp>
      <p:sp>
        <p:nvSpPr>
          <p:cNvPr id="18" name="矩形 17">
            <a:extLst>
              <a:ext uri="{FF2B5EF4-FFF2-40B4-BE49-F238E27FC236}">
                <a16:creationId xmlns:a16="http://schemas.microsoft.com/office/drawing/2014/main" xmlns="" id="{AF757379-EAE3-4901-9945-C7E243D34667}"/>
              </a:ext>
            </a:extLst>
          </p:cNvPr>
          <p:cNvSpPr/>
          <p:nvPr userDrawn="1"/>
        </p:nvSpPr>
        <p:spPr>
          <a:xfrm>
            <a:off x="7356455" y="3427103"/>
            <a:ext cx="128332" cy="314986"/>
          </a:xfrm>
          <a:prstGeom prst="rect">
            <a:avLst/>
          </a:prstGeom>
          <a:solidFill>
            <a:srgbClr val="92C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984">
              <a:ln>
                <a:noFill/>
              </a:ln>
            </a:endParaRPr>
          </a:p>
        </p:txBody>
      </p:sp>
      <p:cxnSp>
        <p:nvCxnSpPr>
          <p:cNvPr id="19" name="直線接點 18">
            <a:extLst>
              <a:ext uri="{FF2B5EF4-FFF2-40B4-BE49-F238E27FC236}">
                <a16:creationId xmlns:a16="http://schemas.microsoft.com/office/drawing/2014/main" xmlns="" id="{FBC97BC0-7C87-4D9C-8F08-DEE3CBD1848E}"/>
              </a:ext>
            </a:extLst>
          </p:cNvPr>
          <p:cNvCxnSpPr>
            <a:cxnSpLocks/>
          </p:cNvCxnSpPr>
          <p:nvPr userDrawn="1"/>
        </p:nvCxnSpPr>
        <p:spPr>
          <a:xfrm>
            <a:off x="8857953" y="3584596"/>
            <a:ext cx="3693924" cy="0"/>
          </a:xfrm>
          <a:prstGeom prst="line">
            <a:avLst/>
          </a:prstGeom>
          <a:ln w="12700">
            <a:solidFill>
              <a:srgbClr val="92C52A"/>
            </a:solidFill>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xmlns="" id="{3D1BFE99-F13F-4C83-8948-7255FCC0CAC2}"/>
              </a:ext>
            </a:extLst>
          </p:cNvPr>
          <p:cNvSpPr txBox="1"/>
          <p:nvPr userDrawn="1"/>
        </p:nvSpPr>
        <p:spPr>
          <a:xfrm>
            <a:off x="7523468" y="3364072"/>
            <a:ext cx="1313180" cy="431657"/>
          </a:xfrm>
          <a:prstGeom prst="rect">
            <a:avLst/>
          </a:prstGeom>
          <a:noFill/>
        </p:spPr>
        <p:txBody>
          <a:bodyPr wrap="none" rtlCol="0">
            <a:spAutoFit/>
          </a:bodyPr>
          <a:lstStyle/>
          <a:p>
            <a:r>
              <a:rPr lang="zh-TW" altLang="en-US" sz="2205" b="1" dirty="0">
                <a:solidFill>
                  <a:schemeClr val="tx1">
                    <a:lumMod val="85000"/>
                    <a:lumOff val="15000"/>
                  </a:schemeClr>
                </a:solidFill>
                <a:latin typeface="微軟正黑體" panose="020B0604030504040204" pitchFamily="34" charset="-120"/>
                <a:ea typeface="微軟正黑體" panose="020B0604030504040204" pitchFamily="34" charset="-120"/>
              </a:rPr>
              <a:t>老師的話</a:t>
            </a:r>
          </a:p>
        </p:txBody>
      </p:sp>
      <p:sp>
        <p:nvSpPr>
          <p:cNvPr id="21" name="橢圓 20">
            <a:extLst>
              <a:ext uri="{FF2B5EF4-FFF2-40B4-BE49-F238E27FC236}">
                <a16:creationId xmlns:a16="http://schemas.microsoft.com/office/drawing/2014/main" xmlns="" id="{B8A2E704-D551-479F-85AC-FAFEA3B157D1}"/>
              </a:ext>
            </a:extLst>
          </p:cNvPr>
          <p:cNvSpPr/>
          <p:nvPr userDrawn="1"/>
        </p:nvSpPr>
        <p:spPr>
          <a:xfrm>
            <a:off x="1100683" y="1334575"/>
            <a:ext cx="1629271" cy="1629228"/>
          </a:xfrm>
          <a:prstGeom prst="ellipse">
            <a:avLst/>
          </a:prstGeom>
          <a:blipFill>
            <a:blip r:embed="rId3" cstate="print"/>
            <a:stretch>
              <a:fillRect/>
            </a:stretch>
          </a:bli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984">
              <a:ln>
                <a:noFill/>
              </a:ln>
            </a:endParaRPr>
          </a:p>
        </p:txBody>
      </p:sp>
      <p:sp>
        <p:nvSpPr>
          <p:cNvPr id="22" name="文字版面配置區 8">
            <a:extLst>
              <a:ext uri="{FF2B5EF4-FFF2-40B4-BE49-F238E27FC236}">
                <a16:creationId xmlns:a16="http://schemas.microsoft.com/office/drawing/2014/main" xmlns="" id="{3B36A6CB-F300-4E6D-8E41-2CA9FFE305CC}"/>
              </a:ext>
            </a:extLst>
          </p:cNvPr>
          <p:cNvSpPr>
            <a:spLocks noGrp="1"/>
          </p:cNvSpPr>
          <p:nvPr>
            <p:ph type="body" sz="quarter" idx="14" hasCustomPrompt="1"/>
          </p:nvPr>
        </p:nvSpPr>
        <p:spPr>
          <a:xfrm>
            <a:off x="0" y="7202763"/>
            <a:ext cx="3296945" cy="356913"/>
          </a:xfrm>
          <a:prstGeom prst="rect">
            <a:avLst/>
          </a:prstGeom>
        </p:spPr>
        <p:txBody>
          <a:bodyPr/>
          <a:lstStyle>
            <a:lvl1pPr marL="0" indent="0">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教材名稱</a:t>
            </a:r>
          </a:p>
        </p:txBody>
      </p:sp>
      <p:cxnSp>
        <p:nvCxnSpPr>
          <p:cNvPr id="23" name="直線接點 22">
            <a:extLst>
              <a:ext uri="{FF2B5EF4-FFF2-40B4-BE49-F238E27FC236}">
                <a16:creationId xmlns:a16="http://schemas.microsoft.com/office/drawing/2014/main" xmlns="" id="{5F88E36A-CDD7-4F89-A053-C81C5AFF0B1D}"/>
              </a:ext>
            </a:extLst>
          </p:cNvPr>
          <p:cNvCxnSpPr>
            <a:cxnSpLocks/>
          </p:cNvCxnSpPr>
          <p:nvPr userDrawn="1"/>
        </p:nvCxnSpPr>
        <p:spPr>
          <a:xfrm>
            <a:off x="6701332" y="1530516"/>
            <a:ext cx="0" cy="541083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字版面配置區 4">
            <a:extLst>
              <a:ext uri="{FF2B5EF4-FFF2-40B4-BE49-F238E27FC236}">
                <a16:creationId xmlns:a16="http://schemas.microsoft.com/office/drawing/2014/main" xmlns="" id="{29A98950-CF1B-45E7-9E4B-C83489116F7A}"/>
              </a:ext>
            </a:extLst>
          </p:cNvPr>
          <p:cNvSpPr>
            <a:spLocks noGrp="1"/>
          </p:cNvSpPr>
          <p:nvPr>
            <p:ph type="body" sz="quarter" idx="12"/>
          </p:nvPr>
        </p:nvSpPr>
        <p:spPr>
          <a:xfrm>
            <a:off x="1115653" y="3680677"/>
            <a:ext cx="4782914" cy="3260677"/>
          </a:xfrm>
          <a:prstGeom prst="rect">
            <a:avLst/>
          </a:prstGeom>
        </p:spPr>
        <p:txBody>
          <a:bodyPr/>
          <a:lstStyle>
            <a:lvl1pPr marL="0" indent="0">
              <a:lnSpc>
                <a:spcPct val="100000"/>
              </a:lnSpc>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25" name="文字版面配置區 4">
            <a:extLst>
              <a:ext uri="{FF2B5EF4-FFF2-40B4-BE49-F238E27FC236}">
                <a16:creationId xmlns:a16="http://schemas.microsoft.com/office/drawing/2014/main" xmlns="" id="{D0BD7486-AEB9-41C5-B85E-12B2EAD2F048}"/>
              </a:ext>
            </a:extLst>
          </p:cNvPr>
          <p:cNvSpPr>
            <a:spLocks noGrp="1"/>
          </p:cNvSpPr>
          <p:nvPr>
            <p:ph type="body" sz="quarter" idx="15"/>
          </p:nvPr>
        </p:nvSpPr>
        <p:spPr>
          <a:xfrm>
            <a:off x="7633852" y="1985648"/>
            <a:ext cx="4918025" cy="1185113"/>
          </a:xfrm>
          <a:prstGeom prst="rect">
            <a:avLst/>
          </a:prstGeom>
        </p:spPr>
        <p:txBody>
          <a:bodyPr/>
          <a:lstStyle>
            <a:lvl1pPr marL="0" indent="0">
              <a:lnSpc>
                <a:spcPct val="100000"/>
              </a:lnSpc>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26" name="文字版面配置區 4">
            <a:extLst>
              <a:ext uri="{FF2B5EF4-FFF2-40B4-BE49-F238E27FC236}">
                <a16:creationId xmlns:a16="http://schemas.microsoft.com/office/drawing/2014/main" xmlns="" id="{3021AFFC-066A-45D8-BA24-DE18A50E7569}"/>
              </a:ext>
            </a:extLst>
          </p:cNvPr>
          <p:cNvSpPr>
            <a:spLocks noGrp="1"/>
          </p:cNvSpPr>
          <p:nvPr>
            <p:ph type="body" sz="quarter" idx="16"/>
          </p:nvPr>
        </p:nvSpPr>
        <p:spPr>
          <a:xfrm>
            <a:off x="7635047" y="5805722"/>
            <a:ext cx="4918025" cy="1126373"/>
          </a:xfrm>
          <a:prstGeom prst="rect">
            <a:avLst/>
          </a:prstGeom>
        </p:spPr>
        <p:txBody>
          <a:bodyPr/>
          <a:lstStyle>
            <a:lvl1pPr marL="0" indent="0">
              <a:lnSpc>
                <a:spcPct val="100000"/>
              </a:lnSpc>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27" name="文字版面配置區 4">
            <a:extLst>
              <a:ext uri="{FF2B5EF4-FFF2-40B4-BE49-F238E27FC236}">
                <a16:creationId xmlns:a16="http://schemas.microsoft.com/office/drawing/2014/main" xmlns="" id="{B1367B1D-1859-43F0-8F1F-6D987AF42F24}"/>
              </a:ext>
            </a:extLst>
          </p:cNvPr>
          <p:cNvSpPr>
            <a:spLocks noGrp="1"/>
          </p:cNvSpPr>
          <p:nvPr>
            <p:ph type="body" sz="quarter" idx="17"/>
          </p:nvPr>
        </p:nvSpPr>
        <p:spPr>
          <a:xfrm>
            <a:off x="7619542" y="3884171"/>
            <a:ext cx="4918025" cy="1154977"/>
          </a:xfrm>
          <a:prstGeom prst="rect">
            <a:avLst/>
          </a:prstGeom>
        </p:spPr>
        <p:txBody>
          <a:bodyPr/>
          <a:lstStyle>
            <a:lvl1pPr marL="0" indent="0">
              <a:lnSpc>
                <a:spcPct val="100000"/>
              </a:lnSpc>
              <a:buNone/>
              <a:defRPr sz="1764" b="0">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按一下以編輯</a:t>
            </a:r>
          </a:p>
        </p:txBody>
      </p:sp>
      <p:sp>
        <p:nvSpPr>
          <p:cNvPr id="28" name="文字版面配置區 38">
            <a:extLst>
              <a:ext uri="{FF2B5EF4-FFF2-40B4-BE49-F238E27FC236}">
                <a16:creationId xmlns:a16="http://schemas.microsoft.com/office/drawing/2014/main" xmlns="" id="{FB020F97-B8E5-4E86-96A8-1A53970BF134}"/>
              </a:ext>
            </a:extLst>
          </p:cNvPr>
          <p:cNvSpPr>
            <a:spLocks noGrp="1"/>
          </p:cNvSpPr>
          <p:nvPr>
            <p:ph type="body" sz="quarter" idx="18" hasCustomPrompt="1"/>
          </p:nvPr>
        </p:nvSpPr>
        <p:spPr>
          <a:xfrm>
            <a:off x="3192612" y="2154070"/>
            <a:ext cx="2255371" cy="516659"/>
          </a:xfrm>
          <a:prstGeom prst="rect">
            <a:avLst/>
          </a:prstGeom>
        </p:spPr>
        <p:txBody>
          <a:bodyPr/>
          <a:lstStyle>
            <a:lvl1pPr marL="0" indent="0">
              <a:buNone/>
              <a:defRPr sz="3527" b="1">
                <a:solidFill>
                  <a:schemeClr val="tx1">
                    <a:lumMod val="85000"/>
                    <a:lumOff val="15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zh-TW" altLang="en-US" dirty="0"/>
              <a:t>講師姓名</a:t>
            </a:r>
          </a:p>
        </p:txBody>
      </p:sp>
      <p:sp>
        <p:nvSpPr>
          <p:cNvPr id="40" name="文字版面配置區 8">
            <a:extLst>
              <a:ext uri="{FF2B5EF4-FFF2-40B4-BE49-F238E27FC236}">
                <a16:creationId xmlns:a16="http://schemas.microsoft.com/office/drawing/2014/main" xmlns="" id="{94348175-DBDB-4922-B1EE-24688FFFB1D5}"/>
              </a:ext>
            </a:extLst>
          </p:cNvPr>
          <p:cNvSpPr>
            <a:spLocks noGrp="1"/>
          </p:cNvSpPr>
          <p:nvPr>
            <p:ph type="body" sz="quarter" idx="19" hasCustomPrompt="1"/>
          </p:nvPr>
        </p:nvSpPr>
        <p:spPr>
          <a:xfrm>
            <a:off x="8465561" y="7202763"/>
            <a:ext cx="1623972" cy="356913"/>
          </a:xfrm>
          <a:prstGeom prst="rect">
            <a:avLst/>
          </a:prstGeom>
        </p:spPr>
        <p:txBody>
          <a:bodyPr/>
          <a:lstStyle>
            <a:lvl1pPr marL="0" indent="0" algn="r">
              <a:lnSpc>
                <a:spcPct val="100000"/>
              </a:lnSpc>
              <a:buNone/>
              <a:defRPr sz="1543">
                <a:solidFill>
                  <a:schemeClr val="tx1">
                    <a:lumMod val="50000"/>
                    <a:lumOff val="50000"/>
                  </a:schemeClr>
                </a:solidFill>
                <a:latin typeface="微軟正黑體" panose="020B0604030504040204" pitchFamily="34" charset="-120"/>
                <a:ea typeface="微軟正黑體" panose="020B0604030504040204" pitchFamily="34" charset="-120"/>
              </a:defRPr>
            </a:lvl1pPr>
            <a:lvl2pPr marL="555527" indent="0">
              <a:buNone/>
              <a:defRPr/>
            </a:lvl2pPr>
            <a:lvl3pPr marL="1111056" indent="0">
              <a:buNone/>
              <a:defRPr/>
            </a:lvl3pPr>
            <a:lvl4pPr marL="1666583" indent="0">
              <a:buNone/>
              <a:defRPr/>
            </a:lvl4pPr>
            <a:lvl5pPr marL="2222111" indent="0">
              <a:buNone/>
              <a:defRPr/>
            </a:lvl5pPr>
          </a:lstStyle>
          <a:p>
            <a:pPr lvl="0"/>
            <a:r>
              <a:rPr lang="en-US" altLang="zh-TW" dirty="0"/>
              <a:t>XXX</a:t>
            </a:r>
            <a:r>
              <a:rPr lang="zh-TW" altLang="en-US" dirty="0"/>
              <a:t>編著</a:t>
            </a:r>
          </a:p>
        </p:txBody>
      </p:sp>
    </p:spTree>
    <p:extLst>
      <p:ext uri="{BB962C8B-B14F-4D97-AF65-F5344CB8AC3E}">
        <p14:creationId xmlns:p14="http://schemas.microsoft.com/office/powerpoint/2010/main" xmlns="" val="39405709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theme" Target="../theme/theme3.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817617636"/>
      </p:ext>
    </p:extLst>
  </p:cSld>
  <p:clrMap bg1="lt1" tx1="dk1" bg2="lt2" tx2="dk2" accent1="accent1" accent2="accent2" accent3="accent3" accent4="accent4" accent5="accent5" accent6="accent6" hlink="hlink" folHlink="folHlink"/>
  <p:sldLayoutIdLst>
    <p:sldLayoutId id="2147483696" r:id="rId1"/>
  </p:sldLayoutIdLst>
  <p:hf hdr="0" ftr="0"/>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xmlns="" id="{0F47721D-C9E4-4316-B000-64ECBD5BFF7F}"/>
              </a:ext>
            </a:extLst>
          </p:cNvPr>
          <p:cNvSpPr>
            <a:spLocks noGrp="1"/>
          </p:cNvSpPr>
          <p:nvPr>
            <p:ph type="dt" sz="half" idx="2"/>
          </p:nvPr>
        </p:nvSpPr>
        <p:spPr>
          <a:xfrm>
            <a:off x="0" y="7158037"/>
            <a:ext cx="3023200" cy="401638"/>
          </a:xfrm>
          <a:prstGeom prst="rect">
            <a:avLst/>
          </a:prstGeom>
        </p:spPr>
        <p:txBody>
          <a:bodyPr vert="horz" lIns="91440" tIns="45720" rIns="91440" bIns="45720" rtlCol="0" anchor="ctr"/>
          <a:lstStyle>
            <a:lvl1pPr algn="l">
              <a:defRPr sz="1600">
                <a:solidFill>
                  <a:schemeClr val="tx1">
                    <a:tint val="75000"/>
                  </a:schemeClr>
                </a:solidFill>
              </a:defRPr>
            </a:lvl1pPr>
          </a:lstStyle>
          <a:p>
            <a:r>
              <a:rPr lang="zh-TW" altLang="en-US">
                <a:latin typeface="微軟正黑體" panose="020B0604030504040204" pitchFamily="34" charset="-120"/>
                <a:ea typeface="微軟正黑體" panose="020B0604030504040204" pitchFamily="34" charset="-120"/>
              </a:rPr>
              <a:t>教材名稱</a:t>
            </a:r>
            <a:r>
              <a:rPr lang="en-US" altLang="zh-TW">
                <a:latin typeface="微軟正黑體" panose="020B0604030504040204" pitchFamily="34" charset="-120"/>
                <a:ea typeface="微軟正黑體" panose="020B0604030504040204" pitchFamily="34" charset="-120"/>
              </a:rPr>
              <a:t>1122</a:t>
            </a:r>
            <a:endParaRPr lang="en-US" altLang="zh-TW" dirty="0">
              <a:latin typeface="微軟正黑體" panose="020B0604030504040204" pitchFamily="34" charset="-120"/>
              <a:ea typeface="微軟正黑體" panose="020B0604030504040204" pitchFamily="34" charset="-120"/>
            </a:endParaRPr>
          </a:p>
        </p:txBody>
      </p:sp>
      <p:sp>
        <p:nvSpPr>
          <p:cNvPr id="6" name="投影片編號版面配置區 5">
            <a:extLst>
              <a:ext uri="{FF2B5EF4-FFF2-40B4-BE49-F238E27FC236}">
                <a16:creationId xmlns:a16="http://schemas.microsoft.com/office/drawing/2014/main" xmlns="" id="{261333D0-6120-4EA5-9F72-062951DE892A}"/>
              </a:ext>
            </a:extLst>
          </p:cNvPr>
          <p:cNvSpPr>
            <a:spLocks noGrp="1"/>
          </p:cNvSpPr>
          <p:nvPr>
            <p:ph type="sldNum" sz="quarter" idx="4"/>
          </p:nvPr>
        </p:nvSpPr>
        <p:spPr>
          <a:xfrm>
            <a:off x="7953668" y="7158037"/>
            <a:ext cx="5486107" cy="401638"/>
          </a:xfrm>
          <a:prstGeom prst="rect">
            <a:avLst/>
          </a:prstGeom>
        </p:spPr>
        <p:txBody>
          <a:bodyPr vert="horz" lIns="91440" tIns="45720" rIns="91440" bIns="45720" rtlCol="0" anchor="ctr"/>
          <a:lstStyle>
            <a:lvl1pPr algn="r">
              <a:defRPr sz="1600">
                <a:solidFill>
                  <a:schemeClr val="tx1">
                    <a:tint val="75000"/>
                  </a:schemeClr>
                </a:solidFill>
              </a:defRPr>
            </a:lvl1pPr>
          </a:lstStyle>
          <a:p>
            <a:r>
              <a:rPr lang="en-US" altLang="zh-TW">
                <a:latin typeface="微軟正黑體" panose="020B0604030504040204" pitchFamily="34" charset="-120"/>
                <a:ea typeface="微軟正黑體" panose="020B0604030504040204" pitchFamily="34" charset="-120"/>
              </a:rPr>
              <a:t>XXX</a:t>
            </a:r>
            <a:r>
              <a:rPr lang="zh-TW" altLang="en-US">
                <a:latin typeface="微軟正黑體" panose="020B0604030504040204" pitchFamily="34" charset="-120"/>
                <a:ea typeface="微軟正黑體" panose="020B0604030504040204" pitchFamily="34" charset="-120"/>
              </a:rPr>
              <a:t>編著</a:t>
            </a:r>
            <a:r>
              <a:rPr lang="en-US" altLang="zh-TW">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版權所有，不得任意拷貝或引用</a:t>
            </a:r>
            <a:r>
              <a:rPr lang="en-US" altLang="zh-TW">
                <a:latin typeface="微軟正黑體" panose="020B0604030504040204" pitchFamily="34" charset="-120"/>
                <a:ea typeface="微軟正黑體" panose="020B0604030504040204" pitchFamily="34" charset="-120"/>
              </a:rPr>
              <a:t>】 </a:t>
            </a:r>
            <a:endParaRPr lang="zh-TW" altLang="en-US" dirty="0"/>
          </a:p>
        </p:txBody>
      </p:sp>
      <p:sp>
        <p:nvSpPr>
          <p:cNvPr id="5" name="文字方塊 4">
            <a:extLst>
              <a:ext uri="{FF2B5EF4-FFF2-40B4-BE49-F238E27FC236}">
                <a16:creationId xmlns:a16="http://schemas.microsoft.com/office/drawing/2014/main" xmlns="" id="{E0AD3111-73B1-F14E-AB4A-0CA4C91A7548}"/>
              </a:ext>
            </a:extLst>
          </p:cNvPr>
          <p:cNvSpPr txBox="1"/>
          <p:nvPr userDrawn="1"/>
        </p:nvSpPr>
        <p:spPr>
          <a:xfrm>
            <a:off x="6254220" y="7292630"/>
            <a:ext cx="931334" cy="307777"/>
          </a:xfrm>
          <a:prstGeom prst="rect">
            <a:avLst/>
          </a:prstGeom>
          <a:noFill/>
        </p:spPr>
        <p:txBody>
          <a:bodyPr wrap="square" rtlCol="0">
            <a:spAutoFit/>
          </a:bodyPr>
          <a:lstStyle/>
          <a:p>
            <a:pPr algn="ctr"/>
            <a:fld id="{69298577-EBED-497F-AFEC-92E224031973}" type="slidenum">
              <a:rPr lang="en-US" altLang="zh-TW" sz="1400" smtClean="0"/>
              <a:pPr algn="ctr"/>
              <a:t>‹#›</a:t>
            </a:fld>
            <a:endParaRPr lang="zh-TW" altLang="en-US" sz="1400" dirty="0"/>
          </a:p>
        </p:txBody>
      </p:sp>
    </p:spTree>
    <p:extLst>
      <p:ext uri="{BB962C8B-B14F-4D97-AF65-F5344CB8AC3E}">
        <p14:creationId xmlns:p14="http://schemas.microsoft.com/office/powerpoint/2010/main" xmlns="" val="3123090491"/>
      </p:ext>
    </p:extLst>
  </p:cSld>
  <p:clrMap bg1="lt1" tx1="dk1" bg2="lt2" tx2="dk2" accent1="accent1" accent2="accent2" accent3="accent3" accent4="accent4" accent5="accent5" accent6="accent6" hlink="hlink" folHlink="folHlink"/>
  <p:sldLayoutIdLst>
    <p:sldLayoutId id="2147483709" r:id="rId1"/>
    <p:sldLayoutId id="2147483711" r:id="rId2"/>
    <p:sldLayoutId id="2147483712" r:id="rId3"/>
    <p:sldLayoutId id="2147483704" r:id="rId4"/>
    <p:sldLayoutId id="2147483706" r:id="rId5"/>
  </p:sldLayoutIdLst>
  <p:hf hdr="0" ftr="0"/>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xmlns="" id="{0F47721D-C9E4-4316-B000-64ECBD5BFF7F}"/>
              </a:ext>
            </a:extLst>
          </p:cNvPr>
          <p:cNvSpPr>
            <a:spLocks noGrp="1"/>
          </p:cNvSpPr>
          <p:nvPr>
            <p:ph type="dt" sz="half" idx="2"/>
          </p:nvPr>
        </p:nvSpPr>
        <p:spPr>
          <a:xfrm>
            <a:off x="0" y="7158037"/>
            <a:ext cx="3023200" cy="401638"/>
          </a:xfrm>
          <a:prstGeom prst="rect">
            <a:avLst/>
          </a:prstGeom>
        </p:spPr>
        <p:txBody>
          <a:bodyPr vert="horz" lIns="91440" tIns="45720" rIns="91440" bIns="45720" rtlCol="0" anchor="ctr"/>
          <a:lstStyle>
            <a:lvl1pPr algn="l">
              <a:defRPr sz="1600">
                <a:solidFill>
                  <a:schemeClr val="tx1">
                    <a:tint val="75000"/>
                  </a:schemeClr>
                </a:solidFill>
              </a:defRPr>
            </a:lvl1pPr>
          </a:lstStyle>
          <a:p>
            <a:r>
              <a:rPr lang="zh-TW" altLang="en-US" dirty="0">
                <a:latin typeface="微軟正黑體" panose="020B0604030504040204" pitchFamily="34" charset="-120"/>
                <a:ea typeface="微軟正黑體" panose="020B0604030504040204" pitchFamily="34" charset="-120"/>
              </a:rPr>
              <a:t>教材名稱</a:t>
            </a:r>
            <a:endParaRPr lang="en-US" altLang="zh-TW" dirty="0">
              <a:latin typeface="微軟正黑體" panose="020B0604030504040204" pitchFamily="34" charset="-120"/>
              <a:ea typeface="微軟正黑體" panose="020B0604030504040204" pitchFamily="34" charset="-120"/>
            </a:endParaRPr>
          </a:p>
        </p:txBody>
      </p:sp>
      <p:sp>
        <p:nvSpPr>
          <p:cNvPr id="6" name="投影片編號版面配置區 5">
            <a:extLst>
              <a:ext uri="{FF2B5EF4-FFF2-40B4-BE49-F238E27FC236}">
                <a16:creationId xmlns:a16="http://schemas.microsoft.com/office/drawing/2014/main" xmlns="" id="{261333D0-6120-4EA5-9F72-062951DE892A}"/>
              </a:ext>
            </a:extLst>
          </p:cNvPr>
          <p:cNvSpPr>
            <a:spLocks noGrp="1"/>
          </p:cNvSpPr>
          <p:nvPr>
            <p:ph type="sldNum" sz="quarter" idx="4"/>
          </p:nvPr>
        </p:nvSpPr>
        <p:spPr>
          <a:xfrm>
            <a:off x="7953668" y="7158037"/>
            <a:ext cx="5486107" cy="401638"/>
          </a:xfrm>
          <a:prstGeom prst="rect">
            <a:avLst/>
          </a:prstGeom>
        </p:spPr>
        <p:txBody>
          <a:bodyPr vert="horz" lIns="91440" tIns="45720" rIns="91440" bIns="45720" rtlCol="0" anchor="ctr"/>
          <a:lstStyle>
            <a:lvl1pPr algn="r">
              <a:defRPr sz="1600">
                <a:solidFill>
                  <a:schemeClr val="tx1">
                    <a:tint val="75000"/>
                  </a:schemeClr>
                </a:solidFill>
              </a:defRPr>
            </a:lvl1pPr>
          </a:lstStyle>
          <a:p>
            <a:r>
              <a:rPr lang="en-US" altLang="zh-TW">
                <a:latin typeface="微軟正黑體" panose="020B0604030504040204" pitchFamily="34" charset="-120"/>
                <a:ea typeface="微軟正黑體" panose="020B0604030504040204" pitchFamily="34" charset="-120"/>
              </a:rPr>
              <a:t>XXX</a:t>
            </a:r>
            <a:r>
              <a:rPr lang="zh-TW" altLang="en-US">
                <a:latin typeface="微軟正黑體" panose="020B0604030504040204" pitchFamily="34" charset="-120"/>
                <a:ea typeface="微軟正黑體" panose="020B0604030504040204" pitchFamily="34" charset="-120"/>
              </a:rPr>
              <a:t>編著</a:t>
            </a:r>
            <a:r>
              <a:rPr lang="en-US" altLang="zh-TW">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版權所有，不得任意拷貝或引用</a:t>
            </a:r>
            <a:r>
              <a:rPr lang="en-US" altLang="zh-TW">
                <a:latin typeface="微軟正黑體" panose="020B0604030504040204" pitchFamily="34" charset="-120"/>
                <a:ea typeface="微軟正黑體" panose="020B0604030504040204" pitchFamily="34" charset="-120"/>
              </a:rPr>
              <a:t>】 </a:t>
            </a:r>
            <a:endParaRPr lang="zh-TW" altLang="en-US" dirty="0"/>
          </a:p>
        </p:txBody>
      </p:sp>
      <p:sp>
        <p:nvSpPr>
          <p:cNvPr id="5" name="文字方塊 4">
            <a:extLst>
              <a:ext uri="{FF2B5EF4-FFF2-40B4-BE49-F238E27FC236}">
                <a16:creationId xmlns:a16="http://schemas.microsoft.com/office/drawing/2014/main" xmlns="" id="{19B20DAC-6746-EE40-96FE-0B6F87CFE7B9}"/>
              </a:ext>
            </a:extLst>
          </p:cNvPr>
          <p:cNvSpPr txBox="1"/>
          <p:nvPr userDrawn="1"/>
        </p:nvSpPr>
        <p:spPr>
          <a:xfrm>
            <a:off x="6254220" y="7292630"/>
            <a:ext cx="931334" cy="307777"/>
          </a:xfrm>
          <a:prstGeom prst="rect">
            <a:avLst/>
          </a:prstGeom>
          <a:noFill/>
        </p:spPr>
        <p:txBody>
          <a:bodyPr wrap="square" rtlCol="0">
            <a:spAutoFit/>
          </a:bodyPr>
          <a:lstStyle/>
          <a:p>
            <a:pPr algn="ctr"/>
            <a:fld id="{69298577-EBED-497F-AFEC-92E224031973}" type="slidenum">
              <a:rPr lang="en-US" altLang="zh-TW" sz="1400" smtClean="0"/>
              <a:pPr algn="ctr"/>
              <a:t>‹#›</a:t>
            </a:fld>
            <a:endParaRPr lang="zh-TW" altLang="en-US" sz="1400" dirty="0"/>
          </a:p>
        </p:txBody>
      </p:sp>
    </p:spTree>
    <p:extLst>
      <p:ext uri="{BB962C8B-B14F-4D97-AF65-F5344CB8AC3E}">
        <p14:creationId xmlns:p14="http://schemas.microsoft.com/office/powerpoint/2010/main" xmlns="" val="276294757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Lst>
  <p:hf hdr="0" ftr="0"/>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xmlns="" id="{BA5FCE24-68F6-4BB5-8E2E-DC416D651DC0}"/>
              </a:ext>
            </a:extLst>
          </p:cNvPr>
          <p:cNvSpPr>
            <a:spLocks noGrp="1"/>
          </p:cNvSpPr>
          <p:nvPr>
            <p:ph type="body" sz="quarter" idx="10"/>
          </p:nvPr>
        </p:nvSpPr>
        <p:spPr/>
        <p:txBody>
          <a:bodyPr/>
          <a:lstStyle/>
          <a:p>
            <a:r>
              <a:rPr lang="zh-TW" altLang="en-US" dirty="0"/>
              <a:t>資料庫設計</a:t>
            </a:r>
            <a:r>
              <a:rPr lang="en-US" altLang="zh-TW" dirty="0"/>
              <a:t>(NoSQL)</a:t>
            </a:r>
            <a:endParaRPr lang="zh-TW" altLang="en-US" dirty="0"/>
          </a:p>
          <a:p>
            <a:endParaRPr lang="zh-TW" altLang="en-US" dirty="0"/>
          </a:p>
        </p:txBody>
      </p:sp>
      <p:sp>
        <p:nvSpPr>
          <p:cNvPr id="3" name="文字版面配置區 2">
            <a:extLst>
              <a:ext uri="{FF2B5EF4-FFF2-40B4-BE49-F238E27FC236}">
                <a16:creationId xmlns:a16="http://schemas.microsoft.com/office/drawing/2014/main" xmlns="" id="{D6193414-E702-41A2-A056-6A6659038688}"/>
              </a:ext>
            </a:extLst>
          </p:cNvPr>
          <p:cNvSpPr>
            <a:spLocks noGrp="1"/>
          </p:cNvSpPr>
          <p:nvPr>
            <p:ph type="body" sz="quarter" idx="11"/>
          </p:nvPr>
        </p:nvSpPr>
        <p:spPr>
          <a:xfrm>
            <a:off x="6742836" y="4423327"/>
            <a:ext cx="3203122" cy="511175"/>
          </a:xfrm>
        </p:spPr>
        <p:txBody>
          <a:bodyPr>
            <a:normAutofit lnSpcReduction="10000"/>
          </a:bodyPr>
          <a:lstStyle/>
          <a:p>
            <a:r>
              <a:rPr lang="zh-TW" altLang="en-US" dirty="0"/>
              <a:t>郭惠民</a:t>
            </a:r>
            <a:endParaRPr lang="en-US" altLang="zh-TW" dirty="0"/>
          </a:p>
        </p:txBody>
      </p:sp>
      <p:sp>
        <p:nvSpPr>
          <p:cNvPr id="4" name="文字版面配置區 3">
            <a:extLst>
              <a:ext uri="{FF2B5EF4-FFF2-40B4-BE49-F238E27FC236}">
                <a16:creationId xmlns:a16="http://schemas.microsoft.com/office/drawing/2014/main" xmlns="" id="{69213C45-7564-4FCD-9DD9-0CB1FE731BB3}"/>
              </a:ext>
            </a:extLst>
          </p:cNvPr>
          <p:cNvSpPr>
            <a:spLocks noGrp="1"/>
          </p:cNvSpPr>
          <p:nvPr>
            <p:ph type="body" sz="quarter" idx="12"/>
          </p:nvPr>
        </p:nvSpPr>
        <p:spPr>
          <a:xfrm>
            <a:off x="6755408" y="5060595"/>
            <a:ext cx="3203122" cy="511175"/>
          </a:xfrm>
        </p:spPr>
        <p:txBody>
          <a:bodyPr>
            <a:normAutofit lnSpcReduction="10000"/>
          </a:bodyPr>
          <a:lstStyle/>
          <a:p>
            <a:r>
              <a:rPr lang="zh-TW" altLang="en-US" dirty="0"/>
              <a:t>郭惠民</a:t>
            </a:r>
            <a:endParaRPr lang="en-US" altLang="zh-TW" dirty="0"/>
          </a:p>
          <a:p>
            <a:endParaRPr lang="zh-TW" altLang="en-US" dirty="0"/>
          </a:p>
        </p:txBody>
      </p:sp>
    </p:spTree>
    <p:extLst>
      <p:ext uri="{BB962C8B-B14F-4D97-AF65-F5344CB8AC3E}">
        <p14:creationId xmlns:p14="http://schemas.microsoft.com/office/powerpoint/2010/main" xmlns="" val="12919854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pPr lvl="0"/>
            <a:r>
              <a:rPr lang="en-US" altLang="zh-TW" dirty="0"/>
              <a:t>1-2</a:t>
            </a:r>
            <a:r>
              <a:rPr lang="zh-TW" altLang="en-US" dirty="0"/>
              <a:t> 關聯式資料庫面臨的挑戰</a:t>
            </a:r>
            <a:endParaRPr lang="en-US" altLang="zh-TW" dirty="0"/>
          </a:p>
          <a:p>
            <a:endParaRPr lang="zh-TW" altLang="en-US"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關聯式資料庫面臨的挑戰</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1" y="2073331"/>
            <a:ext cx="10649851" cy="821611"/>
          </a:xfrm>
        </p:spPr>
        <p:txBody>
          <a:bodyPr/>
          <a:lstStyle/>
          <a:p>
            <a:pPr marL="266700" lvl="1" indent="-266700">
              <a:spcBef>
                <a:spcPts val="0"/>
              </a:spcBef>
              <a:spcAft>
                <a:spcPts val="600"/>
              </a:spcAft>
              <a:buFont typeface="Wingdings" panose="05000000000000000000" pitchFamily="2" charset="2"/>
              <a:buChar char="l"/>
              <a:defRPr/>
            </a:pPr>
            <a:r>
              <a:rPr lang="zh-TW" altLang="en-US" sz="2800" dirty="0">
                <a:latin typeface="Times New Roman" panose="02020603050405020304" pitchFamily="18" charset="0"/>
                <a:ea typeface="標楷體" pitchFamily="65" charset="-120"/>
                <a:cs typeface="Times New Roman" panose="02020603050405020304" pitchFamily="18" charset="0"/>
              </a:rPr>
              <a:t>大數據時代的 </a:t>
            </a:r>
            <a:r>
              <a:rPr lang="en-US" altLang="zh-TW" sz="2800" dirty="0">
                <a:latin typeface="Times New Roman" panose="02020603050405020304" pitchFamily="18" charset="0"/>
                <a:ea typeface="標楷體" pitchFamily="65" charset="-120"/>
                <a:cs typeface="Times New Roman" panose="02020603050405020304" pitchFamily="18" charset="0"/>
              </a:rPr>
              <a:t>3V</a:t>
            </a:r>
          </a:p>
          <a:p>
            <a:pPr marL="715963" lvl="1" indent="-258763">
              <a:buFont typeface="Calibri" panose="020F0502020204030204" pitchFamily="34" charset="0"/>
              <a:buChar char="−"/>
              <a:defRPr/>
            </a:pPr>
            <a:r>
              <a:rPr lang="en-US" altLang="zh-TW" sz="26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Volume (</a:t>
            </a:r>
            <a:r>
              <a:rPr lang="zh-TW" altLang="en-US" sz="26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數據量</a:t>
            </a:r>
            <a:r>
              <a:rPr lang="en-US" altLang="zh-TW" sz="26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600" dirty="0">
                <a:latin typeface="Times New Roman" panose="02020603050405020304" pitchFamily="18" charset="0"/>
                <a:ea typeface="標楷體" panose="03000509000000000000" pitchFamily="65" charset="-120"/>
                <a:cs typeface="Times New Roman" panose="02020603050405020304" pitchFamily="18" charset="0"/>
              </a:rPr>
              <a:t>：大量資料的產生、處理、保存  </a:t>
            </a:r>
            <a:endParaRPr lang="en-US" altLang="zh-TW" sz="2600" dirty="0">
              <a:latin typeface="Times New Roman" panose="02020603050405020304" pitchFamily="18" charset="0"/>
              <a:ea typeface="標楷體" panose="03000509000000000000" pitchFamily="65" charset="-120"/>
              <a:cs typeface="Times New Roman" panose="02020603050405020304" pitchFamily="18" charset="0"/>
            </a:endParaRPr>
          </a:p>
          <a:p>
            <a:pPr marL="1257300" lvl="2" indent="-342900">
              <a:spcAft>
                <a:spcPts val="600"/>
              </a:spcAft>
              <a:buFont typeface="Wingdings" panose="05000000000000000000" pitchFamily="2" charset="2"/>
              <a:buChar char="n"/>
              <a:defRPr/>
            </a:pPr>
            <a:r>
              <a:rPr lang="zh-TW" altLang="en-US" sz="2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分散儲存</a:t>
            </a:r>
            <a:endParaRPr lang="en-US" altLang="zh-TW" sz="2600" dirty="0">
              <a:latin typeface="Times New Roman" panose="02020603050405020304" pitchFamily="18" charset="0"/>
              <a:ea typeface="標楷體" panose="03000509000000000000" pitchFamily="65" charset="-120"/>
              <a:cs typeface="Times New Roman" panose="02020603050405020304" pitchFamily="18" charset="0"/>
            </a:endParaRPr>
          </a:p>
          <a:p>
            <a:pPr marL="715963" lvl="1" indent="-258763">
              <a:buFont typeface="Calibri" panose="020F0502020204030204" pitchFamily="34" charset="0"/>
              <a:buChar char="−"/>
              <a:defRPr/>
            </a:pPr>
            <a:r>
              <a:rPr lang="en-US" altLang="zh-TW" sz="26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Variety (</a:t>
            </a:r>
            <a:r>
              <a:rPr lang="zh-TW" altLang="en-US" sz="26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多變性</a:t>
            </a:r>
            <a:r>
              <a:rPr lang="en-US" altLang="zh-TW" sz="26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600" dirty="0">
                <a:latin typeface="Times New Roman" panose="02020603050405020304" pitchFamily="18" charset="0"/>
                <a:ea typeface="標楷體" panose="03000509000000000000" pitchFamily="65" charset="-120"/>
                <a:cs typeface="Times New Roman" panose="02020603050405020304" pitchFamily="18" charset="0"/>
              </a:rPr>
              <a:t>：資料的形態，包含文字、影音、網頁、串流等半結構性、非結構性的資料</a:t>
            </a:r>
            <a:endParaRPr lang="en-US" altLang="zh-TW" sz="2600" dirty="0">
              <a:latin typeface="Times New Roman" panose="02020603050405020304" pitchFamily="18" charset="0"/>
              <a:ea typeface="標楷體" panose="03000509000000000000" pitchFamily="65" charset="-120"/>
              <a:cs typeface="Times New Roman" panose="02020603050405020304" pitchFamily="18" charset="0"/>
            </a:endParaRPr>
          </a:p>
          <a:p>
            <a:pPr marL="1257300" lvl="2" indent="-342900">
              <a:spcAft>
                <a:spcPts val="600"/>
              </a:spcAft>
              <a:buFont typeface="Wingdings" panose="05000000000000000000" pitchFamily="2" charset="2"/>
              <a:buChar char="n"/>
              <a:defRPr/>
            </a:pPr>
            <a:r>
              <a:rPr lang="en-US" altLang="zh-TW" sz="2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NoSQL Database</a:t>
            </a:r>
          </a:p>
          <a:p>
            <a:pPr marL="715963" lvl="1" indent="-258763">
              <a:spcAft>
                <a:spcPts val="600"/>
              </a:spcAft>
              <a:buFont typeface="Calibri" panose="020F0502020204030204" pitchFamily="34" charset="0"/>
              <a:buChar char="−"/>
              <a:defRPr/>
            </a:pPr>
            <a:r>
              <a:rPr lang="en-US" altLang="zh-TW" sz="26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Velocity</a:t>
            </a:r>
            <a:r>
              <a:rPr lang="zh-TW" altLang="en-US" sz="26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6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6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時效性</a:t>
            </a:r>
            <a:r>
              <a:rPr lang="en-US" altLang="zh-TW" sz="26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2600" dirty="0">
                <a:latin typeface="Times New Roman" panose="02020603050405020304" pitchFamily="18" charset="0"/>
                <a:ea typeface="標楷體" panose="03000509000000000000" pitchFamily="65" charset="-120"/>
                <a:cs typeface="Times New Roman" panose="02020603050405020304" pitchFamily="18" charset="0"/>
              </a:rPr>
              <a:t>：處理效能是非常關鍵的</a:t>
            </a:r>
            <a:endParaRPr lang="en-US" altLang="zh-TW" sz="2600" dirty="0">
              <a:latin typeface="Times New Roman" panose="02020603050405020304" pitchFamily="18" charset="0"/>
              <a:ea typeface="標楷體" panose="03000509000000000000" pitchFamily="65" charset="-120"/>
              <a:cs typeface="Times New Roman" panose="02020603050405020304" pitchFamily="18" charset="0"/>
            </a:endParaRPr>
          </a:p>
          <a:p>
            <a:pPr marL="1257300" lvl="2" indent="-342900">
              <a:spcAft>
                <a:spcPts val="600"/>
              </a:spcAft>
              <a:buFont typeface="Wingdings" panose="05000000000000000000" pitchFamily="2" charset="2"/>
              <a:buChar char="n"/>
              <a:defRPr/>
            </a:pPr>
            <a:r>
              <a:rPr lang="zh-TW" altLang="en-US" sz="2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平行處理</a:t>
            </a:r>
            <a:r>
              <a:rPr lang="en-US" altLang="zh-TW" sz="26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In-Memory Computing</a:t>
            </a:r>
          </a:p>
          <a:p>
            <a:endParaRPr lang="zh-TW" altLang="en-US" sz="2800" dirty="0"/>
          </a:p>
        </p:txBody>
      </p:sp>
    </p:spTree>
    <p:extLst>
      <p:ext uri="{BB962C8B-B14F-4D97-AF65-F5344CB8AC3E}">
        <p14:creationId xmlns:p14="http://schemas.microsoft.com/office/powerpoint/2010/main" xmlns="" val="17650901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pPr lvl="0"/>
            <a:r>
              <a:rPr lang="en-US" altLang="zh-TW" dirty="0"/>
              <a:t>1-2</a:t>
            </a:r>
            <a:r>
              <a:rPr lang="zh-TW" altLang="en-US" dirty="0"/>
              <a:t> 關聯式資料庫面臨的挑戰</a:t>
            </a:r>
            <a:endParaRPr lang="en-US" altLang="zh-TW" dirty="0"/>
          </a:p>
          <a:p>
            <a:endParaRPr lang="zh-TW" altLang="en-US"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關聯式資料庫面臨的挑戰</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1" y="2073331"/>
            <a:ext cx="10649851" cy="821611"/>
          </a:xfrm>
        </p:spPr>
        <p:txBody>
          <a:bodyPr/>
          <a:lstStyle/>
          <a:p>
            <a:pPr marL="266700" lvl="1" indent="-266700">
              <a:spcBef>
                <a:spcPts val="0"/>
              </a:spcBef>
              <a:spcAft>
                <a:spcPts val="600"/>
              </a:spcAft>
              <a:buFont typeface="Wingdings" panose="05000000000000000000" pitchFamily="2" charset="2"/>
              <a:buChar char="l"/>
              <a:defRPr/>
            </a:pPr>
            <a:r>
              <a:rPr lang="zh-TW" altLang="en-US" sz="2800" dirty="0">
                <a:latin typeface="Times New Roman" panose="02020603050405020304" pitchFamily="18" charset="0"/>
                <a:ea typeface="標楷體" pitchFamily="65" charset="-120"/>
                <a:cs typeface="Times New Roman" panose="02020603050405020304" pitchFamily="18" charset="0"/>
              </a:rPr>
              <a:t>使用關聯式資料庫的困難</a:t>
            </a:r>
            <a:endParaRPr lang="en-US" altLang="zh-TW" sz="2800" dirty="0">
              <a:latin typeface="Times New Roman" panose="02020603050405020304" pitchFamily="18" charset="0"/>
              <a:ea typeface="標楷體" pitchFamily="65" charset="-120"/>
              <a:cs typeface="Times New Roman" panose="02020603050405020304" pitchFamily="18" charset="0"/>
            </a:endParaRPr>
          </a:p>
          <a:p>
            <a:pPr marL="804863" lvl="1" indent="-347663">
              <a:spcAft>
                <a:spcPts val="1200"/>
              </a:spcAft>
              <a:buFont typeface="Times New Roman" panose="02020603050405020304" pitchFamily="18" charset="0"/>
              <a:buChar char="−"/>
              <a:defRPr/>
            </a:pP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阻抗不匹配 </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(Impedance Mismatch)</a:t>
            </a:r>
          </a:p>
          <a:p>
            <a:pPr marL="804863" lvl="1" indent="-347663">
              <a:spcAft>
                <a:spcPts val="1200"/>
              </a:spcAft>
              <a:buFont typeface="Times New Roman" panose="02020603050405020304" pitchFamily="18" charset="0"/>
              <a:buChar char="−"/>
              <a:defRPr/>
            </a:pP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叢集</a:t>
            </a: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(Clusters)</a:t>
            </a:r>
            <a:r>
              <a:rPr lang="zh-TW" altLang="en-US" sz="2800" dirty="0">
                <a:latin typeface="Times New Roman" panose="02020603050405020304" pitchFamily="18" charset="0"/>
                <a:ea typeface="標楷體" panose="03000509000000000000" pitchFamily="65" charset="-120"/>
                <a:cs typeface="Times New Roman" panose="02020603050405020304" pitchFamily="18" charset="0"/>
              </a:rPr>
              <a:t>需求</a:t>
            </a:r>
          </a:p>
          <a:p>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3274122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pPr lvl="0"/>
            <a:r>
              <a:rPr lang="en-US" altLang="zh-TW" dirty="0"/>
              <a:t>1-2</a:t>
            </a:r>
            <a:r>
              <a:rPr lang="zh-TW" altLang="en-US" dirty="0"/>
              <a:t> 關聯式資料庫面臨的挑戰</a:t>
            </a:r>
            <a:endParaRPr lang="en-US" altLang="zh-TW" dirty="0"/>
          </a:p>
          <a:p>
            <a:endParaRPr lang="zh-TW" altLang="en-US"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阻抗不匹配 </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1" y="1942085"/>
            <a:ext cx="11872364" cy="821611"/>
          </a:xfrm>
        </p:spPr>
        <p:txBody>
          <a:bodyPr/>
          <a:lstStyle/>
          <a:p>
            <a:pPr marL="357188" lvl="1" indent="-357188">
              <a:spcBef>
                <a:spcPts val="0"/>
              </a:spcBef>
              <a:spcAft>
                <a:spcPts val="600"/>
              </a:spcAft>
              <a:buFont typeface="Wingdings" panose="05000000000000000000" pitchFamily="2" charset="2"/>
              <a:buChar char="l"/>
              <a:defRPr/>
            </a:pPr>
            <a:r>
              <a:rPr lang="en-US" altLang="zh-TW" sz="2600" dirty="0">
                <a:solidFill>
                  <a:srgbClr val="FF0000"/>
                </a:solidFill>
                <a:latin typeface="Arial" panose="020B0604020202020204" pitchFamily="34" charset="0"/>
                <a:ea typeface="標楷體" pitchFamily="65" charset="-120"/>
                <a:cs typeface="Arial" panose="020B0604020202020204" pitchFamily="34" charset="0"/>
              </a:rPr>
              <a:t>Impedance mismatch</a:t>
            </a:r>
            <a:r>
              <a:rPr lang="en-US" altLang="zh-TW" sz="2600" dirty="0">
                <a:latin typeface="Arial" panose="020B0604020202020204" pitchFamily="34" charset="0"/>
                <a:ea typeface="標楷體" pitchFamily="65" charset="-120"/>
                <a:cs typeface="Arial" panose="020B0604020202020204" pitchFamily="34" charset="0"/>
              </a:rPr>
              <a:t>: the difference between the relational model and the in-memory data structures.</a:t>
            </a:r>
            <a:r>
              <a:rPr lang="zh-TW" altLang="en-US" sz="2600" dirty="0">
                <a:latin typeface="Arial" panose="020B0604020202020204" pitchFamily="34" charset="0"/>
                <a:ea typeface="標楷體" pitchFamily="65" charset="-120"/>
                <a:cs typeface="Arial" panose="020B0604020202020204" pitchFamily="34" charset="0"/>
              </a:rPr>
              <a:t> </a:t>
            </a:r>
            <a:r>
              <a:rPr lang="en-US" altLang="zh-TW" sz="2600" dirty="0">
                <a:latin typeface="Arial" panose="020B0604020202020204" pitchFamily="34" charset="0"/>
                <a:ea typeface="標楷體" pitchFamily="65" charset="-120"/>
                <a:cs typeface="Arial" panose="020B0604020202020204" pitchFamily="34" charset="0"/>
              </a:rPr>
              <a:t>If you want to use a richer in-memory data structure, you have to translate it to a relational representation to store it on disk.</a:t>
            </a:r>
          </a:p>
          <a:p>
            <a:endParaRPr lang="zh-TW" altLang="en-US" sz="2600" dirty="0">
              <a:latin typeface="Times New Roman" panose="02020603050405020304" pitchFamily="18" charset="0"/>
              <a:cs typeface="Times New Roman" panose="02020603050405020304" pitchFamily="18" charset="0"/>
            </a:endParaRPr>
          </a:p>
        </p:txBody>
      </p:sp>
      <p:pic>
        <p:nvPicPr>
          <p:cNvPr id="8" name="Picture 2" descr="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70980" y="3317452"/>
            <a:ext cx="6404054" cy="39368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081256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pPr lvl="0"/>
            <a:r>
              <a:rPr lang="en-US" altLang="zh-TW" dirty="0"/>
              <a:t>1-2</a:t>
            </a:r>
            <a:r>
              <a:rPr lang="zh-TW" altLang="en-US" dirty="0"/>
              <a:t> 關聯式資料庫面臨的挑戰</a:t>
            </a:r>
            <a:endParaRPr lang="en-US" altLang="zh-TW" dirty="0"/>
          </a:p>
          <a:p>
            <a:endParaRPr lang="zh-TW" altLang="en-US"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叢集</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(Clusters)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需求</a:t>
            </a: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1" y="2041476"/>
            <a:ext cx="11544373" cy="821611"/>
          </a:xfrm>
        </p:spPr>
        <p:txBody>
          <a:bodyPr/>
          <a:lstStyle/>
          <a:p>
            <a:pPr marL="357188" lvl="1" indent="-357188">
              <a:spcBef>
                <a:spcPts val="600"/>
              </a:spcBef>
              <a:spcAft>
                <a:spcPts val="600"/>
              </a:spcAft>
              <a:buFont typeface="Wingdings" panose="05000000000000000000" pitchFamily="2" charset="2"/>
              <a:buChar char="l"/>
              <a:defRPr/>
            </a:pPr>
            <a:r>
              <a:rPr lang="en-US" altLang="zh-TW" sz="2600" dirty="0">
                <a:latin typeface="Arial" panose="020B0604020202020204" pitchFamily="34" charset="0"/>
                <a:ea typeface="標楷體" panose="03000509000000000000" pitchFamily="65" charset="-120"/>
                <a:cs typeface="Arial" panose="020B0604020202020204" pitchFamily="34" charset="0"/>
              </a:rPr>
              <a:t>Coping with the increase in data and traffic required more computing resources. To handle this kind of increase, you have two choices: </a:t>
            </a:r>
            <a:r>
              <a:rPr lang="en-US" altLang="zh-TW" sz="2600" dirty="0">
                <a:solidFill>
                  <a:srgbClr val="FF0000"/>
                </a:solidFill>
                <a:latin typeface="Arial" panose="020B0604020202020204" pitchFamily="34" charset="0"/>
                <a:ea typeface="標楷體" panose="03000509000000000000" pitchFamily="65" charset="-120"/>
                <a:cs typeface="Arial" panose="020B0604020202020204" pitchFamily="34" charset="0"/>
              </a:rPr>
              <a:t>up or out</a:t>
            </a:r>
            <a:r>
              <a:rPr lang="en-US" altLang="zh-TW" sz="2600" dirty="0">
                <a:latin typeface="Arial" panose="020B0604020202020204" pitchFamily="34" charset="0"/>
                <a:ea typeface="標楷體" panose="03000509000000000000" pitchFamily="65" charset="-120"/>
                <a:cs typeface="Arial" panose="020B0604020202020204" pitchFamily="34" charset="0"/>
              </a:rPr>
              <a:t>.</a:t>
            </a:r>
          </a:p>
          <a:p>
            <a:pPr marL="357188" lvl="1" indent="-357188">
              <a:spcBef>
                <a:spcPts val="600"/>
              </a:spcBef>
              <a:spcAft>
                <a:spcPts val="600"/>
              </a:spcAft>
              <a:buFont typeface="Wingdings" panose="05000000000000000000" pitchFamily="2" charset="2"/>
              <a:buChar char="l"/>
              <a:defRPr/>
            </a:pPr>
            <a:r>
              <a:rPr lang="en-US" altLang="zh-TW" sz="2600" dirty="0">
                <a:solidFill>
                  <a:srgbClr val="FF0000"/>
                </a:solidFill>
                <a:latin typeface="Arial" panose="020B0604020202020204" pitchFamily="34" charset="0"/>
                <a:ea typeface="標楷體" panose="03000509000000000000" pitchFamily="65" charset="-120"/>
                <a:cs typeface="Arial" panose="020B0604020202020204" pitchFamily="34" charset="0"/>
              </a:rPr>
              <a:t>Scaling up </a:t>
            </a:r>
            <a:r>
              <a:rPr lang="en-US" altLang="zh-TW" sz="2600" dirty="0">
                <a:latin typeface="Arial" panose="020B0604020202020204" pitchFamily="34" charset="0"/>
                <a:ea typeface="標楷體" panose="03000509000000000000" pitchFamily="65" charset="-120"/>
                <a:cs typeface="Arial" panose="020B0604020202020204" pitchFamily="34" charset="0"/>
              </a:rPr>
              <a:t>implies bigger machines, more processors, disk storage, and memory.</a:t>
            </a:r>
          </a:p>
          <a:p>
            <a:pPr marL="357188" lvl="1" indent="-357188">
              <a:spcBef>
                <a:spcPts val="600"/>
              </a:spcBef>
              <a:spcAft>
                <a:spcPts val="600"/>
              </a:spcAft>
              <a:buFont typeface="Wingdings" panose="05000000000000000000" pitchFamily="2" charset="2"/>
              <a:buChar char="l"/>
              <a:defRPr/>
            </a:pPr>
            <a:r>
              <a:rPr lang="en-US" altLang="zh-TW" sz="2600" dirty="0">
                <a:latin typeface="Arial" panose="020B0604020202020204" pitchFamily="34" charset="0"/>
                <a:ea typeface="標楷體" panose="03000509000000000000" pitchFamily="65" charset="-120"/>
                <a:cs typeface="Arial" panose="020B0604020202020204" pitchFamily="34" charset="0"/>
              </a:rPr>
              <a:t>The alternative is to </a:t>
            </a:r>
            <a:r>
              <a:rPr lang="en-US" altLang="zh-TW" sz="2600" dirty="0">
                <a:solidFill>
                  <a:srgbClr val="FF0000"/>
                </a:solidFill>
                <a:latin typeface="Arial" panose="020B0604020202020204" pitchFamily="34" charset="0"/>
                <a:ea typeface="標楷體" panose="03000509000000000000" pitchFamily="65" charset="-120"/>
                <a:cs typeface="Arial" panose="020B0604020202020204" pitchFamily="34" charset="0"/>
              </a:rPr>
              <a:t>scaling out </a:t>
            </a:r>
            <a:r>
              <a:rPr lang="en-US" altLang="zh-TW" sz="2600" dirty="0">
                <a:ea typeface="標楷體" panose="03000509000000000000" pitchFamily="65" charset="-120"/>
                <a:cs typeface="Arial" panose="020B0604020202020204" pitchFamily="34" charset="0"/>
              </a:rPr>
              <a:t>—</a:t>
            </a:r>
            <a:r>
              <a:rPr lang="en-US" altLang="zh-TW" sz="2600" dirty="0">
                <a:latin typeface="Arial" panose="020B0604020202020204" pitchFamily="34" charset="0"/>
                <a:ea typeface="標楷體" panose="03000509000000000000" pitchFamily="65" charset="-120"/>
                <a:cs typeface="Arial" panose="020B0604020202020204" pitchFamily="34" charset="0"/>
              </a:rPr>
              <a:t> </a:t>
            </a:r>
            <a:r>
              <a:rPr lang="en-US" altLang="zh-TW" sz="2600" dirty="0">
                <a:solidFill>
                  <a:srgbClr val="FF0000"/>
                </a:solidFill>
                <a:latin typeface="Arial" panose="020B0604020202020204" pitchFamily="34" charset="0"/>
                <a:ea typeface="標楷體" panose="03000509000000000000" pitchFamily="65" charset="-120"/>
                <a:cs typeface="Arial" panose="020B0604020202020204" pitchFamily="34" charset="0"/>
              </a:rPr>
              <a:t>use</a:t>
            </a:r>
            <a:r>
              <a:rPr lang="en-US" altLang="zh-TW" sz="2600" dirty="0">
                <a:latin typeface="Arial" panose="020B0604020202020204" pitchFamily="34" charset="0"/>
                <a:ea typeface="標楷體" panose="03000509000000000000" pitchFamily="65" charset="-120"/>
                <a:cs typeface="Arial" panose="020B0604020202020204" pitchFamily="34" charset="0"/>
              </a:rPr>
              <a:t> </a:t>
            </a:r>
            <a:r>
              <a:rPr lang="en-US" altLang="zh-TW" sz="2600" dirty="0">
                <a:solidFill>
                  <a:srgbClr val="FF0000"/>
                </a:solidFill>
                <a:latin typeface="Arial" panose="020B0604020202020204" pitchFamily="34" charset="0"/>
                <a:ea typeface="標楷體" panose="03000509000000000000" pitchFamily="65" charset="-120"/>
                <a:cs typeface="Arial" panose="020B0604020202020204" pitchFamily="34" charset="0"/>
              </a:rPr>
              <a:t>lots of small machines in a cluster</a:t>
            </a:r>
            <a:r>
              <a:rPr lang="en-US" altLang="zh-TW" sz="2600" dirty="0">
                <a:latin typeface="Arial" panose="020B0604020202020204" pitchFamily="34" charset="0"/>
                <a:ea typeface="標楷體" panose="03000509000000000000" pitchFamily="65" charset="-120"/>
                <a:cs typeface="Arial" panose="020B0604020202020204" pitchFamily="34" charset="0"/>
              </a:rPr>
              <a:t>. A cluster of small machines can use commodity hardware and ends up being cheaper at these kinds of scales.</a:t>
            </a:r>
          </a:p>
          <a:p>
            <a:pPr marL="357188" lvl="1" indent="-357188">
              <a:spcBef>
                <a:spcPts val="600"/>
              </a:spcBef>
              <a:spcAft>
                <a:spcPts val="600"/>
              </a:spcAft>
              <a:buFont typeface="Wingdings" panose="05000000000000000000" pitchFamily="2" charset="2"/>
              <a:buChar char="l"/>
              <a:defRPr/>
            </a:pPr>
            <a:r>
              <a:rPr lang="en-US" altLang="zh-TW" sz="2600" dirty="0">
                <a:latin typeface="Arial" panose="020B0604020202020204" pitchFamily="34" charset="0"/>
                <a:ea typeface="標楷體" panose="03000509000000000000" pitchFamily="65" charset="-120"/>
                <a:cs typeface="Arial" panose="020B0604020202020204" pitchFamily="34" charset="0"/>
              </a:rPr>
              <a:t>Relational databases are not designed to be run on clusters.</a:t>
            </a:r>
          </a:p>
          <a:p>
            <a:pPr marL="357188" lvl="1" indent="-357188">
              <a:spcBef>
                <a:spcPts val="600"/>
              </a:spcBef>
              <a:spcAft>
                <a:spcPts val="600"/>
              </a:spcAft>
              <a:buFont typeface="Wingdings" panose="05000000000000000000" pitchFamily="2" charset="2"/>
              <a:buChar char="l"/>
              <a:defRPr/>
            </a:pPr>
            <a:r>
              <a:rPr lang="en-US" altLang="zh-TW" sz="2600" dirty="0">
                <a:latin typeface="Arial" panose="020B0604020202020204" pitchFamily="34" charset="0"/>
                <a:ea typeface="標楷體" panose="03000509000000000000" pitchFamily="65" charset="-120"/>
                <a:cs typeface="Arial" panose="020B0604020202020204" pitchFamily="34" charset="0"/>
              </a:rPr>
              <a:t>As the 2000s drew on, two companies produced brief but highly influential papers about their efforts: </a:t>
            </a:r>
            <a:r>
              <a:rPr lang="en-US" altLang="zh-TW" sz="2600" dirty="0" err="1">
                <a:solidFill>
                  <a:srgbClr val="FF0000"/>
                </a:solidFill>
                <a:latin typeface="Arial" panose="020B0604020202020204" pitchFamily="34" charset="0"/>
                <a:ea typeface="標楷體" panose="03000509000000000000" pitchFamily="65" charset="-120"/>
                <a:cs typeface="Arial" panose="020B0604020202020204" pitchFamily="34" charset="0"/>
              </a:rPr>
              <a:t>BigTable</a:t>
            </a:r>
            <a:r>
              <a:rPr lang="en-US" altLang="zh-TW" sz="2600" dirty="0">
                <a:solidFill>
                  <a:srgbClr val="FF0000"/>
                </a:solidFill>
                <a:latin typeface="Arial" panose="020B0604020202020204" pitchFamily="34" charset="0"/>
                <a:ea typeface="標楷體" panose="03000509000000000000" pitchFamily="65" charset="-120"/>
                <a:cs typeface="Arial" panose="020B0604020202020204" pitchFamily="34" charset="0"/>
              </a:rPr>
              <a:t> from Google and Dynamo from Amazon</a:t>
            </a:r>
            <a:r>
              <a:rPr lang="en-US" altLang="zh-TW" sz="2600" dirty="0">
                <a:latin typeface="Arial" panose="020B0604020202020204" pitchFamily="34" charset="0"/>
                <a:ea typeface="標楷體" panose="03000509000000000000" pitchFamily="65" charset="-120"/>
                <a:cs typeface="Arial" panose="020B0604020202020204" pitchFamily="34" charset="0"/>
              </a:rPr>
              <a:t>.</a:t>
            </a:r>
            <a:endParaRPr lang="en-US" altLang="zh-TW" sz="2600" dirty="0">
              <a:latin typeface="Times New Roman" panose="02020603050405020304" pitchFamily="18" charset="0"/>
              <a:ea typeface="標楷體" pitchFamily="65" charset="-120"/>
              <a:cs typeface="Times New Roman" panose="02020603050405020304" pitchFamily="18" charset="0"/>
            </a:endParaRPr>
          </a:p>
          <a:p>
            <a:endParaRPr lang="zh-TW" alt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7454104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pPr lvl="0"/>
            <a:r>
              <a:rPr lang="en-US" altLang="zh-TW" dirty="0"/>
              <a:t>1-3</a:t>
            </a:r>
            <a:r>
              <a:rPr lang="zh-TW" altLang="en-US" dirty="0"/>
              <a:t> </a:t>
            </a:r>
            <a:r>
              <a:rPr lang="en-US" altLang="zh-TW" dirty="0"/>
              <a:t>NoSQL</a:t>
            </a:r>
            <a:r>
              <a:rPr lang="zh-TW" altLang="en-US" dirty="0"/>
              <a:t>之興起與特性 </a:t>
            </a:r>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NoSQL</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因應而生 </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59662" y="2051415"/>
            <a:ext cx="9178860" cy="821611"/>
          </a:xfrm>
        </p:spPr>
        <p:txBody>
          <a:bodyPr/>
          <a:lstStyle/>
          <a:p>
            <a:pPr marL="357188" lvl="1" indent="-357188">
              <a:spcBef>
                <a:spcPts val="600"/>
              </a:spcBef>
              <a:spcAft>
                <a:spcPts val="600"/>
              </a:spcAft>
              <a:buFont typeface="Wingdings" panose="05000000000000000000" pitchFamily="2" charset="2"/>
              <a:buChar char="l"/>
              <a:defRPr/>
            </a:pPr>
            <a:r>
              <a:rPr lang="en-US" altLang="zh-TW" sz="2600" dirty="0">
                <a:latin typeface="Arial" panose="020B0604020202020204" pitchFamily="34" charset="0"/>
                <a:ea typeface="標楷體" panose="03000509000000000000" pitchFamily="65" charset="-120"/>
                <a:cs typeface="Arial" panose="020B0604020202020204" pitchFamily="34" charset="0"/>
              </a:rPr>
              <a:t>Most people who talk about NoSQL say that it really means “</a:t>
            </a:r>
            <a:r>
              <a:rPr lang="en-US" altLang="zh-TW" sz="2600" dirty="0">
                <a:solidFill>
                  <a:srgbClr val="FF0000"/>
                </a:solidFill>
                <a:latin typeface="Arial" panose="020B0604020202020204" pitchFamily="34" charset="0"/>
                <a:ea typeface="標楷體" panose="03000509000000000000" pitchFamily="65" charset="-120"/>
                <a:cs typeface="Arial" panose="020B0604020202020204" pitchFamily="34" charset="0"/>
              </a:rPr>
              <a:t>Not Only SQL</a:t>
            </a:r>
            <a:r>
              <a:rPr lang="en-US" altLang="zh-TW" sz="2600" dirty="0">
                <a:latin typeface="Arial" panose="020B0604020202020204" pitchFamily="34" charset="0"/>
                <a:ea typeface="標楷體" panose="03000509000000000000" pitchFamily="65" charset="-120"/>
                <a:cs typeface="Arial" panose="020B0604020202020204" pitchFamily="34" charset="0"/>
              </a:rPr>
              <a:t>.”</a:t>
            </a:r>
          </a:p>
          <a:p>
            <a:pPr marL="357188" lvl="1" indent="-357188">
              <a:spcBef>
                <a:spcPts val="600"/>
              </a:spcBef>
              <a:spcAft>
                <a:spcPts val="600"/>
              </a:spcAft>
              <a:buFont typeface="Wingdings" panose="05000000000000000000" pitchFamily="2" charset="2"/>
              <a:buChar char="l"/>
              <a:defRPr/>
            </a:pPr>
            <a:r>
              <a:rPr lang="en-US" altLang="zh-TW" sz="2600" dirty="0">
                <a:latin typeface="Arial" panose="020B0604020202020204" pitchFamily="34" charset="0"/>
                <a:ea typeface="標楷體" panose="03000509000000000000" pitchFamily="65" charset="-120"/>
                <a:cs typeface="Arial" panose="020B0604020202020204" pitchFamily="34" charset="0"/>
              </a:rPr>
              <a:t>NoSQL is an accidental neologism. There is </a:t>
            </a:r>
            <a:r>
              <a:rPr lang="en-US" altLang="zh-TW" sz="2600" dirty="0">
                <a:solidFill>
                  <a:srgbClr val="FF0000"/>
                </a:solidFill>
                <a:latin typeface="Arial" panose="020B0604020202020204" pitchFamily="34" charset="0"/>
                <a:ea typeface="標楷體" panose="03000509000000000000" pitchFamily="65" charset="-120"/>
                <a:cs typeface="Arial" panose="020B0604020202020204" pitchFamily="34" charset="0"/>
              </a:rPr>
              <a:t>no prescriptive definition</a:t>
            </a:r>
            <a:r>
              <a:rPr lang="en-US" altLang="zh-TW" sz="2600" dirty="0">
                <a:latin typeface="Arial" panose="020B0604020202020204" pitchFamily="34" charset="0"/>
                <a:ea typeface="標楷體" panose="03000509000000000000" pitchFamily="65" charset="-120"/>
                <a:cs typeface="Arial" panose="020B0604020202020204" pitchFamily="34" charset="0"/>
              </a:rPr>
              <a:t>.</a:t>
            </a:r>
          </a:p>
          <a:p>
            <a:pPr marL="357188" lvl="1" indent="-357188">
              <a:spcBef>
                <a:spcPts val="600"/>
              </a:spcBef>
              <a:spcAft>
                <a:spcPts val="600"/>
              </a:spcAft>
              <a:buFont typeface="Wingdings" panose="05000000000000000000" pitchFamily="2" charset="2"/>
              <a:buChar char="l"/>
              <a:defRPr/>
            </a:pPr>
            <a:r>
              <a:rPr lang="en-US" altLang="zh-TW" sz="2600" dirty="0">
                <a:latin typeface="Arial" panose="020B0604020202020204" pitchFamily="34" charset="0"/>
                <a:ea typeface="標楷體" panose="03000509000000000000" pitchFamily="65" charset="-120"/>
                <a:cs typeface="Arial" panose="020B0604020202020204" pitchFamily="34" charset="0"/>
              </a:rPr>
              <a:t>It’s better to think of NoSQL as a </a:t>
            </a:r>
            <a:r>
              <a:rPr lang="en-US" altLang="zh-TW" sz="2600" dirty="0">
                <a:solidFill>
                  <a:srgbClr val="FF0000"/>
                </a:solidFill>
                <a:latin typeface="Arial" panose="020B0604020202020204" pitchFamily="34" charset="0"/>
                <a:ea typeface="標楷體" panose="03000509000000000000" pitchFamily="65" charset="-120"/>
                <a:cs typeface="Arial" panose="020B0604020202020204" pitchFamily="34" charset="0"/>
              </a:rPr>
              <a:t>movement rather than a technology</a:t>
            </a:r>
            <a:r>
              <a:rPr lang="en-US" altLang="zh-TW" sz="2600" dirty="0">
                <a:latin typeface="Arial" panose="020B0604020202020204" pitchFamily="34" charset="0"/>
                <a:ea typeface="標楷體" panose="03000509000000000000" pitchFamily="65" charset="-120"/>
                <a:cs typeface="Arial" panose="020B0604020202020204" pitchFamily="34" charset="0"/>
              </a:rPr>
              <a:t>.</a:t>
            </a:r>
          </a:p>
          <a:p>
            <a:endParaRPr lang="zh-TW" alt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2066655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pPr lvl="0"/>
            <a:r>
              <a:rPr lang="en-US" altLang="zh-TW" dirty="0"/>
              <a:t>1-3</a:t>
            </a:r>
            <a:r>
              <a:rPr lang="zh-TW" altLang="en-US" dirty="0"/>
              <a:t> </a:t>
            </a:r>
            <a:r>
              <a:rPr lang="en-US" altLang="zh-TW" dirty="0"/>
              <a:t>NoSQL</a:t>
            </a:r>
            <a:r>
              <a:rPr lang="zh-TW" altLang="en-US" dirty="0"/>
              <a:t>之興起與特性 </a:t>
            </a:r>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NoSQL</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之特性 </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49723" y="2134939"/>
            <a:ext cx="9228555" cy="821611"/>
          </a:xfrm>
        </p:spPr>
        <p:txBody>
          <a:bodyPr/>
          <a:lstStyle/>
          <a:p>
            <a:pPr marL="357188" lvl="1" indent="-357188">
              <a:spcBef>
                <a:spcPts val="600"/>
              </a:spcBef>
              <a:spcAft>
                <a:spcPts val="600"/>
              </a:spcAft>
              <a:buFont typeface="Wingdings" panose="05000000000000000000" pitchFamily="2" charset="2"/>
              <a:buChar char="l"/>
              <a:defRPr/>
            </a:pPr>
            <a:r>
              <a:rPr lang="en-US" altLang="zh-TW" sz="2600" dirty="0">
                <a:latin typeface="Arial" panose="020B0604020202020204" pitchFamily="34" charset="0"/>
                <a:ea typeface="標楷體" panose="03000509000000000000" pitchFamily="65" charset="-120"/>
                <a:cs typeface="Arial" panose="020B0604020202020204" pitchFamily="34" charset="0"/>
              </a:rPr>
              <a:t>The common characteristics of NoSQL databases are</a:t>
            </a:r>
          </a:p>
          <a:p>
            <a:pPr marL="804863" lvl="1" indent="-347663">
              <a:spcBef>
                <a:spcPts val="600"/>
              </a:spcBef>
              <a:spcAft>
                <a:spcPts val="600"/>
              </a:spcAft>
              <a:buFont typeface="Times New Roman" panose="02020603050405020304" pitchFamily="18" charset="0"/>
              <a:buChar char="−"/>
              <a:defRPr/>
            </a:pPr>
            <a:r>
              <a:rPr lang="en-US" altLang="zh-TW" sz="2600" dirty="0">
                <a:latin typeface="Arial" panose="020B0604020202020204" pitchFamily="34" charset="0"/>
                <a:ea typeface="標楷體" panose="03000509000000000000" pitchFamily="65" charset="-120"/>
                <a:cs typeface="Arial" panose="020B0604020202020204" pitchFamily="34" charset="0"/>
              </a:rPr>
              <a:t>Not using the relational model</a:t>
            </a:r>
          </a:p>
          <a:p>
            <a:pPr marL="804863" lvl="1" indent="-347663">
              <a:spcBef>
                <a:spcPts val="600"/>
              </a:spcBef>
              <a:spcAft>
                <a:spcPts val="600"/>
              </a:spcAft>
              <a:buFont typeface="Times New Roman" panose="02020603050405020304" pitchFamily="18" charset="0"/>
              <a:buChar char="−"/>
              <a:defRPr/>
            </a:pPr>
            <a:r>
              <a:rPr lang="en-US" altLang="zh-TW" sz="2600" dirty="0">
                <a:latin typeface="Arial" panose="020B0604020202020204" pitchFamily="34" charset="0"/>
                <a:ea typeface="標楷體" panose="03000509000000000000" pitchFamily="65" charset="-120"/>
                <a:cs typeface="Arial" panose="020B0604020202020204" pitchFamily="34" charset="0"/>
              </a:rPr>
              <a:t>Running well on </a:t>
            </a:r>
            <a:r>
              <a:rPr lang="en-US" altLang="zh-TW" sz="2600" dirty="0">
                <a:solidFill>
                  <a:srgbClr val="FF0000"/>
                </a:solidFill>
                <a:latin typeface="Arial" panose="020B0604020202020204" pitchFamily="34" charset="0"/>
                <a:ea typeface="標楷體" panose="03000509000000000000" pitchFamily="65" charset="-120"/>
                <a:cs typeface="Arial" panose="020B0604020202020204" pitchFamily="34" charset="0"/>
              </a:rPr>
              <a:t>clusters</a:t>
            </a:r>
          </a:p>
          <a:p>
            <a:pPr marL="804863" lvl="1" indent="-347663">
              <a:spcBef>
                <a:spcPts val="600"/>
              </a:spcBef>
              <a:spcAft>
                <a:spcPts val="600"/>
              </a:spcAft>
              <a:buFont typeface="Times New Roman" panose="02020603050405020304" pitchFamily="18" charset="0"/>
              <a:buChar char="−"/>
              <a:defRPr/>
            </a:pPr>
            <a:r>
              <a:rPr lang="en-US" altLang="zh-TW" sz="2600" dirty="0">
                <a:solidFill>
                  <a:srgbClr val="FF0000"/>
                </a:solidFill>
                <a:latin typeface="Arial" panose="020B0604020202020204" pitchFamily="34" charset="0"/>
                <a:ea typeface="標楷體" panose="03000509000000000000" pitchFamily="65" charset="-120"/>
                <a:cs typeface="Arial" panose="020B0604020202020204" pitchFamily="34" charset="0"/>
              </a:rPr>
              <a:t>Open-source</a:t>
            </a:r>
          </a:p>
          <a:p>
            <a:pPr marL="804863" lvl="1" indent="-347663">
              <a:spcBef>
                <a:spcPts val="600"/>
              </a:spcBef>
              <a:spcAft>
                <a:spcPts val="600"/>
              </a:spcAft>
              <a:buFont typeface="Times New Roman" panose="02020603050405020304" pitchFamily="18" charset="0"/>
              <a:buChar char="−"/>
              <a:defRPr/>
            </a:pPr>
            <a:r>
              <a:rPr lang="en-US" altLang="zh-TW" sz="2600" dirty="0">
                <a:latin typeface="Arial" panose="020B0604020202020204" pitchFamily="34" charset="0"/>
                <a:ea typeface="標楷體" panose="03000509000000000000" pitchFamily="65" charset="-120"/>
                <a:cs typeface="Arial" panose="020B0604020202020204" pitchFamily="34" charset="0"/>
              </a:rPr>
              <a:t>Built for the </a:t>
            </a:r>
            <a:r>
              <a:rPr lang="en-US" altLang="zh-TW" sz="2600" dirty="0">
                <a:solidFill>
                  <a:srgbClr val="FF0000"/>
                </a:solidFill>
                <a:latin typeface="Arial" panose="020B0604020202020204" pitchFamily="34" charset="0"/>
                <a:ea typeface="標楷體" panose="03000509000000000000" pitchFamily="65" charset="-120"/>
                <a:cs typeface="Arial" panose="020B0604020202020204" pitchFamily="34" charset="0"/>
              </a:rPr>
              <a:t>21st century </a:t>
            </a:r>
            <a:r>
              <a:rPr lang="en-US" altLang="zh-TW" sz="2600" dirty="0">
                <a:latin typeface="Arial" panose="020B0604020202020204" pitchFamily="34" charset="0"/>
                <a:ea typeface="標楷體" panose="03000509000000000000" pitchFamily="65" charset="-120"/>
                <a:cs typeface="Arial" panose="020B0604020202020204" pitchFamily="34" charset="0"/>
              </a:rPr>
              <a:t>web estates</a:t>
            </a:r>
          </a:p>
          <a:p>
            <a:pPr marL="804863" lvl="1" indent="-347663">
              <a:spcBef>
                <a:spcPts val="600"/>
              </a:spcBef>
              <a:spcAft>
                <a:spcPts val="600"/>
              </a:spcAft>
              <a:buFont typeface="Times New Roman" panose="02020603050405020304" pitchFamily="18" charset="0"/>
              <a:buChar char="−"/>
              <a:defRPr/>
            </a:pPr>
            <a:r>
              <a:rPr lang="en-US" altLang="zh-TW" sz="2600" dirty="0" err="1">
                <a:solidFill>
                  <a:srgbClr val="FF0000"/>
                </a:solidFill>
                <a:latin typeface="Arial" panose="020B0604020202020204" pitchFamily="34" charset="0"/>
                <a:ea typeface="標楷體" panose="03000509000000000000" pitchFamily="65" charset="-120"/>
                <a:cs typeface="Arial" panose="020B0604020202020204" pitchFamily="34" charset="0"/>
              </a:rPr>
              <a:t>Schemaless</a:t>
            </a:r>
            <a:endParaRPr lang="en-US" altLang="zh-TW" sz="2600" dirty="0">
              <a:solidFill>
                <a:srgbClr val="FF0000"/>
              </a:solidFill>
              <a:latin typeface="Arial" panose="020B0604020202020204" pitchFamily="34" charset="0"/>
              <a:ea typeface="標楷體" panose="03000509000000000000" pitchFamily="65" charset="-120"/>
              <a:cs typeface="Arial" panose="020B0604020202020204" pitchFamily="34" charset="0"/>
            </a:endParaRPr>
          </a:p>
          <a:p>
            <a:pPr marL="804863" lvl="1" indent="-347663">
              <a:spcBef>
                <a:spcPts val="600"/>
              </a:spcBef>
              <a:spcAft>
                <a:spcPts val="600"/>
              </a:spcAft>
              <a:buFont typeface="Times New Roman" panose="02020603050405020304" pitchFamily="18" charset="0"/>
              <a:buChar char="−"/>
              <a:defRPr/>
            </a:pPr>
            <a:r>
              <a:rPr lang="en-US" altLang="zh-TW" sz="2600" dirty="0">
                <a:latin typeface="Arial" panose="020B0604020202020204" pitchFamily="34" charset="0"/>
                <a:ea typeface="標楷體" panose="03000509000000000000" pitchFamily="65" charset="-120"/>
                <a:cs typeface="Arial" panose="020B0604020202020204" pitchFamily="34" charset="0"/>
              </a:rPr>
              <a:t>The most important result of the rise of NoSQL is </a:t>
            </a:r>
            <a:r>
              <a:rPr lang="en-US" altLang="zh-TW" sz="2600" dirty="0">
                <a:solidFill>
                  <a:srgbClr val="FF0000"/>
                </a:solidFill>
                <a:latin typeface="Arial" panose="020B0604020202020204" pitchFamily="34" charset="0"/>
                <a:ea typeface="標楷體" panose="03000509000000000000" pitchFamily="65" charset="-120"/>
                <a:cs typeface="Arial" panose="020B0604020202020204" pitchFamily="34" charset="0"/>
              </a:rPr>
              <a:t>Polyglot Persistence</a:t>
            </a:r>
            <a:r>
              <a:rPr lang="en-US" altLang="zh-TW" sz="2600" dirty="0">
                <a:latin typeface="Times New Roman" panose="02020603050405020304" pitchFamily="18" charset="0"/>
                <a:ea typeface="標楷體" panose="03000509000000000000" pitchFamily="65" charset="-120"/>
                <a:cs typeface="Times New Roman" panose="02020603050405020304" pitchFamily="18" charset="0"/>
              </a:rPr>
              <a:t>.</a:t>
            </a:r>
          </a:p>
          <a:p>
            <a:endParaRPr lang="zh-TW" alt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3854808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60497F5A-B5B0-E547-862C-67797491ECFD}"/>
              </a:ext>
            </a:extLst>
          </p:cNvPr>
          <p:cNvSpPr>
            <a:spLocks noGrp="1"/>
          </p:cNvSpPr>
          <p:nvPr>
            <p:ph type="dt" sz="half" idx="10"/>
          </p:nvPr>
        </p:nvSpPr>
        <p:spPr/>
        <p:txBody>
          <a:bodyPr/>
          <a:lstStyle/>
          <a:p>
            <a:r>
              <a:rPr lang="zh-TW" altLang="en-US">
                <a:latin typeface="微軟正黑體" panose="020B0604030504040204" pitchFamily="34" charset="-120"/>
                <a:ea typeface="微軟正黑體" panose="020B0604030504040204" pitchFamily="34" charset="-120"/>
              </a:rPr>
              <a:t>資料庫設計</a:t>
            </a:r>
            <a:r>
              <a:rPr lang="en-US" altLang="zh-TW">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1C6F2716-EA1A-C940-A03F-7D573A9B8263}"/>
              </a:ext>
            </a:extLst>
          </p:cNvPr>
          <p:cNvSpPr>
            <a:spLocks noGrp="1"/>
          </p:cNvSpPr>
          <p:nvPr>
            <p:ph type="sldNum" sz="quarter" idx="11"/>
          </p:nvPr>
        </p:nvSpPr>
        <p:spPr/>
        <p:txBody>
          <a:bodyPr/>
          <a:lstStyle/>
          <a:p>
            <a:r>
              <a:rPr lang="zh-TW" altLang="en-US">
                <a:latin typeface="微軟正黑體" panose="020B0604030504040204" pitchFamily="34" charset="-120"/>
                <a:ea typeface="微軟正黑體" panose="020B0604030504040204" pitchFamily="34" charset="-120"/>
              </a:rPr>
              <a:t>郭惠民編著</a:t>
            </a:r>
            <a:r>
              <a:rPr lang="en-US" altLang="zh-TW">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版權所有，不得任意拷貝或引用</a:t>
            </a:r>
            <a:r>
              <a:rPr lang="en-US" altLang="zh-TW">
                <a:latin typeface="微軟正黑體" panose="020B0604030504040204" pitchFamily="34" charset="-120"/>
                <a:ea typeface="微軟正黑體" panose="020B0604030504040204" pitchFamily="34" charset="-120"/>
              </a:rPr>
              <a:t>】 </a:t>
            </a:r>
            <a:endParaRPr lang="zh-TW" altLang="en-US" dirty="0"/>
          </a:p>
        </p:txBody>
      </p:sp>
      <p:sp>
        <p:nvSpPr>
          <p:cNvPr id="4" name="文字版面配置區 3">
            <a:extLst>
              <a:ext uri="{FF2B5EF4-FFF2-40B4-BE49-F238E27FC236}">
                <a16:creationId xmlns:a16="http://schemas.microsoft.com/office/drawing/2014/main" xmlns="" id="{DBA71CBD-F8AF-3240-AC0B-D5C874F718B3}"/>
              </a:ext>
            </a:extLst>
          </p:cNvPr>
          <p:cNvSpPr>
            <a:spLocks noGrp="1"/>
          </p:cNvSpPr>
          <p:nvPr>
            <p:ph type="body" sz="quarter" idx="13"/>
          </p:nvPr>
        </p:nvSpPr>
        <p:spPr/>
        <p:txBody>
          <a:bodyPr/>
          <a:lstStyle/>
          <a:p>
            <a:pPr algn="l"/>
            <a:r>
              <a:rPr kumimoji="1" lang="en-US" altLang="zh-TW" dirty="0"/>
              <a:t>2-1 CAP</a:t>
            </a:r>
            <a:r>
              <a:rPr kumimoji="1" lang="zh-TW" altLang="en-US" dirty="0"/>
              <a:t>定理 </a:t>
            </a:r>
          </a:p>
          <a:p>
            <a:pPr algn="l"/>
            <a:r>
              <a:rPr kumimoji="1" lang="en-US" altLang="zh-TW" dirty="0"/>
              <a:t>2-2 BASE</a:t>
            </a:r>
            <a:r>
              <a:rPr kumimoji="1" lang="zh-TW" altLang="en-US" dirty="0"/>
              <a:t>定理 </a:t>
            </a:r>
          </a:p>
          <a:p>
            <a:pPr algn="l"/>
            <a:r>
              <a:rPr kumimoji="1" lang="en-US" altLang="zh-TW" dirty="0"/>
              <a:t>2-3 NoSQL</a:t>
            </a:r>
            <a:r>
              <a:rPr kumimoji="1" lang="zh-TW" altLang="en-US" dirty="0"/>
              <a:t>使用時機</a:t>
            </a:r>
          </a:p>
        </p:txBody>
      </p:sp>
      <p:sp>
        <p:nvSpPr>
          <p:cNvPr id="5" name="文字版面配置區 4">
            <a:extLst>
              <a:ext uri="{FF2B5EF4-FFF2-40B4-BE49-F238E27FC236}">
                <a16:creationId xmlns:a16="http://schemas.microsoft.com/office/drawing/2014/main" xmlns="" id="{8CD670EE-4FA1-5F47-A486-7D93D75A6084}"/>
              </a:ext>
            </a:extLst>
          </p:cNvPr>
          <p:cNvSpPr>
            <a:spLocks noGrp="1"/>
          </p:cNvSpPr>
          <p:nvPr>
            <p:ph type="body" sz="quarter" idx="12"/>
          </p:nvPr>
        </p:nvSpPr>
        <p:spPr>
          <a:xfrm>
            <a:off x="2813340" y="1251628"/>
            <a:ext cx="7813096" cy="1666469"/>
          </a:xfrm>
        </p:spPr>
        <p:txBody>
          <a:bodyPr anchor="ctr"/>
          <a:lstStyle/>
          <a:p>
            <a:r>
              <a:rPr kumimoji="1" lang="zh-TW" altLang="en-US" dirty="0"/>
              <a:t>模組</a:t>
            </a:r>
            <a:r>
              <a:rPr kumimoji="1" lang="en-US" altLang="zh-TW" dirty="0"/>
              <a:t>2 : CAP</a:t>
            </a:r>
            <a:r>
              <a:rPr kumimoji="1" lang="zh-TW" altLang="en-US" dirty="0"/>
              <a:t>及</a:t>
            </a:r>
            <a:r>
              <a:rPr kumimoji="1" lang="en-US" altLang="zh-TW" dirty="0"/>
              <a:t>BASE</a:t>
            </a:r>
            <a:r>
              <a:rPr kumimoji="1" lang="zh-TW" altLang="en-US" dirty="0"/>
              <a:t>定理</a:t>
            </a:r>
          </a:p>
        </p:txBody>
      </p:sp>
    </p:spTree>
    <p:extLst>
      <p:ext uri="{BB962C8B-B14F-4D97-AF65-F5344CB8AC3E}">
        <p14:creationId xmlns:p14="http://schemas.microsoft.com/office/powerpoint/2010/main" xmlns="" val="3664889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pPr algn="l"/>
            <a:r>
              <a:rPr lang="en-US" altLang="zh-TW" dirty="0"/>
              <a:t>2-1 CAP</a:t>
            </a:r>
            <a:r>
              <a:rPr lang="zh-TW" altLang="en-US" dirty="0"/>
              <a:t>定理 </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NoSQL CAP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定理</a:t>
            </a: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49723" y="2134939"/>
            <a:ext cx="10301981" cy="821611"/>
          </a:xfrm>
        </p:spPr>
        <p:txBody>
          <a:bodyPr/>
          <a:lstStyle/>
          <a:p>
            <a:pPr>
              <a:spcBef>
                <a:spcPct val="0"/>
              </a:spcBef>
              <a:spcAft>
                <a:spcPts val="1200"/>
              </a:spcAft>
            </a:pP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CAP</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定理</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又被稱作布魯爾定理（</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Brewer‘s theorem</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它指出對於一個分散式計算系統來說，不可能同時滿足以下三點</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a:t>
            </a:r>
          </a:p>
          <a:p>
            <a:pPr marL="846138" lvl="1" indent="-342900">
              <a:spcBef>
                <a:spcPct val="0"/>
              </a:spcBef>
              <a:spcAft>
                <a:spcPts val="600"/>
              </a:spcAft>
              <a:buFont typeface="Wingdings" panose="05000000000000000000" pitchFamily="2" charset="2"/>
              <a:buChar char="l"/>
            </a:pP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Consistency: </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一致性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所有節點在同一時間具有相同的數據</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 (all nodes see the same data at the same time)</a:t>
            </a:r>
          </a:p>
          <a:p>
            <a:pPr marL="846871" lvl="1" indent="-342900">
              <a:spcBef>
                <a:spcPct val="0"/>
              </a:spcBef>
              <a:spcAft>
                <a:spcPts val="600"/>
              </a:spcAft>
              <a:buFont typeface="Wingdings" panose="05000000000000000000" pitchFamily="2" charset="2"/>
              <a:buChar char="l"/>
            </a:pP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Availability: </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可用性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保證每個請求不管成功或者失敗都有回應</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 (a guarantee that every request receives a response about whether it was successful or failed)</a:t>
            </a:r>
          </a:p>
          <a:p>
            <a:pPr marL="846871" lvl="1" indent="-342900">
              <a:spcBef>
                <a:spcPct val="0"/>
              </a:spcBef>
              <a:spcAft>
                <a:spcPts val="600"/>
              </a:spcAft>
              <a:buFont typeface="Wingdings" panose="05000000000000000000" pitchFamily="2" charset="2"/>
              <a:buChar char="l"/>
            </a:pPr>
            <a:r>
              <a:rPr lang="en-US" altLang="zh-TW"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Partition tolerance: </a:t>
            </a:r>
            <a:r>
              <a:rPr lang="zh-TW" altLang="en-US" sz="24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分隔容忍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系統中任意信息的丟失或失敗不會影響系統的繼續運作</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 (the system continues to operate despite arbitrary message loss or failure of part of the system)</a:t>
            </a:r>
          </a:p>
          <a:p>
            <a:pPr>
              <a:spcBef>
                <a:spcPts val="1200"/>
              </a:spcBef>
            </a:pPr>
            <a:r>
              <a:rPr lang="zh-TW" altLang="en-US" sz="24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根據定理，分散式系統只能滿足三項中的兩項而不可能滿足全部三項。</a:t>
            </a:r>
            <a:endParaRPr lang="en-US" altLang="zh-TW" sz="24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0042725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r>
              <a:rPr lang="en-US" altLang="zh-TW" dirty="0"/>
              <a:t>2-1 CAP</a:t>
            </a:r>
            <a:r>
              <a:rPr lang="zh-TW" altLang="en-US" dirty="0"/>
              <a:t>定理 </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NoSQL CAP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定理</a:t>
            </a:r>
          </a:p>
        </p:txBody>
      </p:sp>
      <p:pic>
        <p:nvPicPr>
          <p:cNvPr id="8" name="Picture 2" descr="https://lh5.googleusercontent.com/c_vcKz-Jo3XmIHutpOtJxBoysMt_Ny_PL-0cB4Czh4FvIbTEpe9lObaA6sTwsdHJdrtMXqOBNCNoRxYQYnIlu9MxuYIMWcl5dgUSCADFAfOXWuyWRgKWFk99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12580" y="2031448"/>
            <a:ext cx="6694487" cy="5053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4316016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r>
              <a:rPr lang="en-US" altLang="zh-TW" dirty="0"/>
              <a:t>2-1 CAP</a:t>
            </a:r>
            <a:r>
              <a:rPr lang="zh-TW" altLang="en-US" dirty="0"/>
              <a:t>定理 </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NoSQL CAP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定理</a:t>
            </a: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49723" y="2134939"/>
            <a:ext cx="10301981" cy="821611"/>
          </a:xfrm>
        </p:spPr>
        <p:txBody>
          <a:bodyPr/>
          <a:lstStyle/>
          <a:p>
            <a:pPr marL="357188" indent="-357188">
              <a:spcAft>
                <a:spcPts val="1200"/>
              </a:spcAft>
              <a:buFont typeface="Wingdings" pitchFamily="2" charset="2"/>
              <a:buChar char="l"/>
              <a:defRPr/>
            </a:pPr>
            <a:r>
              <a:rPr lang="zh-TW" altLang="en-US" sz="2600" b="0" dirty="0">
                <a:latin typeface="Times New Roman" panose="02020603050405020304" pitchFamily="18" charset="0"/>
                <a:ea typeface="標楷體" pitchFamily="65" charset="-120"/>
                <a:cs typeface="Times New Roman" panose="02020603050405020304" pitchFamily="18" charset="0"/>
              </a:rPr>
              <a:t>隨著網際網路應用的快速發展，</a:t>
            </a:r>
            <a:r>
              <a:rPr lang="zh-TW" altLang="en-US" sz="2600" b="0" dirty="0">
                <a:solidFill>
                  <a:srgbClr val="FF0000"/>
                </a:solidFill>
                <a:latin typeface="Times New Roman" panose="02020603050405020304" pitchFamily="18" charset="0"/>
                <a:ea typeface="標楷體" pitchFamily="65" charset="-120"/>
                <a:cs typeface="Times New Roman" panose="02020603050405020304" pitchFamily="18" charset="0"/>
              </a:rPr>
              <a:t>資料量與日俱增</a:t>
            </a:r>
            <a:r>
              <a:rPr lang="zh-TW" altLang="en-US" sz="2600" b="0" dirty="0">
                <a:latin typeface="Times New Roman" panose="02020603050405020304" pitchFamily="18" charset="0"/>
                <a:ea typeface="標楷體" pitchFamily="65" charset="-120"/>
                <a:cs typeface="Times New Roman" panose="02020603050405020304" pitchFamily="18" charset="0"/>
              </a:rPr>
              <a:t>，傳統的</a:t>
            </a:r>
            <a:r>
              <a:rPr lang="en-US" altLang="zh-TW" sz="2600" b="0" dirty="0">
                <a:latin typeface="Times New Roman" panose="02020603050405020304" pitchFamily="18" charset="0"/>
                <a:ea typeface="標楷體" pitchFamily="65" charset="-120"/>
                <a:cs typeface="Times New Roman" panose="02020603050405020304" pitchFamily="18" charset="0"/>
              </a:rPr>
              <a:t>ACID</a:t>
            </a:r>
            <a:r>
              <a:rPr lang="zh-TW" altLang="en-US" sz="2600" b="0" dirty="0">
                <a:latin typeface="Times New Roman" panose="02020603050405020304" pitchFamily="18" charset="0"/>
                <a:ea typeface="標楷體" pitchFamily="65" charset="-120"/>
                <a:cs typeface="Times New Roman" panose="02020603050405020304" pitchFamily="18" charset="0"/>
              </a:rPr>
              <a:t>資料庫已經不能滿足如此大的海量資料存儲了。</a:t>
            </a:r>
            <a:endParaRPr lang="en-US" altLang="zh-TW" sz="2600" b="0" dirty="0">
              <a:latin typeface="Times New Roman" panose="02020603050405020304" pitchFamily="18" charset="0"/>
              <a:ea typeface="標楷體" pitchFamily="65" charset="-120"/>
              <a:cs typeface="Times New Roman" panose="02020603050405020304" pitchFamily="18" charset="0"/>
            </a:endParaRPr>
          </a:p>
          <a:p>
            <a:pPr marL="357188" indent="-357188">
              <a:spcAft>
                <a:spcPts val="1200"/>
              </a:spcAft>
              <a:buFont typeface="Wingdings" pitchFamily="2" charset="2"/>
              <a:buChar char="l"/>
              <a:defRPr/>
            </a:pPr>
            <a:r>
              <a:rPr lang="zh-TW" altLang="en-US" sz="2600" b="0" dirty="0">
                <a:latin typeface="Times New Roman" panose="02020603050405020304" pitchFamily="18" charset="0"/>
                <a:ea typeface="標楷體" pitchFamily="65" charset="-120"/>
                <a:cs typeface="Times New Roman" panose="02020603050405020304" pitchFamily="18" charset="0"/>
              </a:rPr>
              <a:t>這個時候需要設計出好的</a:t>
            </a:r>
            <a:r>
              <a:rPr lang="zh-TW" altLang="en-US" sz="2600" b="0" dirty="0">
                <a:solidFill>
                  <a:srgbClr val="FF0000"/>
                </a:solidFill>
                <a:latin typeface="Times New Roman" panose="02020603050405020304" pitchFamily="18" charset="0"/>
                <a:ea typeface="標楷體" pitchFamily="65" charset="-120"/>
                <a:cs typeface="Times New Roman" panose="02020603050405020304" pitchFamily="18" charset="0"/>
              </a:rPr>
              <a:t>分散式資料存儲</a:t>
            </a:r>
            <a:r>
              <a:rPr lang="zh-TW" altLang="en-US" sz="2600" b="0" dirty="0">
                <a:latin typeface="Times New Roman" panose="02020603050405020304" pitchFamily="18" charset="0"/>
                <a:ea typeface="標楷體" pitchFamily="65" charset="-120"/>
                <a:cs typeface="Times New Roman" panose="02020603050405020304" pitchFamily="18" charset="0"/>
              </a:rPr>
              <a:t>方式。而這些分散式資料存儲方式受到</a:t>
            </a:r>
            <a:r>
              <a:rPr lang="en-US" altLang="zh-TW" sz="2600" b="0" dirty="0">
                <a:latin typeface="Times New Roman" panose="02020603050405020304" pitchFamily="18" charset="0"/>
                <a:ea typeface="標楷體" pitchFamily="65" charset="-120"/>
                <a:cs typeface="Times New Roman" panose="02020603050405020304" pitchFamily="18" charset="0"/>
              </a:rPr>
              <a:t>CAP</a:t>
            </a:r>
            <a:r>
              <a:rPr lang="zh-TW" altLang="en-US" sz="2600" b="0" dirty="0">
                <a:latin typeface="Times New Roman" panose="02020603050405020304" pitchFamily="18" charset="0"/>
                <a:ea typeface="標楷體" pitchFamily="65" charset="-120"/>
                <a:cs typeface="Times New Roman" panose="02020603050405020304" pitchFamily="18" charset="0"/>
              </a:rPr>
              <a:t>理論的約束，不可能達到高一致性，高可用性，高分區容錯性的完美設計。</a:t>
            </a:r>
            <a:endParaRPr lang="en-US" altLang="zh-TW" sz="2600" b="0" dirty="0">
              <a:latin typeface="Times New Roman" panose="02020603050405020304" pitchFamily="18" charset="0"/>
              <a:ea typeface="標楷體" pitchFamily="65" charset="-120"/>
              <a:cs typeface="Times New Roman" panose="02020603050405020304" pitchFamily="18" charset="0"/>
            </a:endParaRPr>
          </a:p>
          <a:p>
            <a:pPr marL="357188" indent="-357188">
              <a:spcAft>
                <a:spcPts val="1200"/>
              </a:spcAft>
              <a:buFont typeface="Wingdings" pitchFamily="2" charset="2"/>
              <a:buChar char="l"/>
              <a:defRPr/>
            </a:pPr>
            <a:r>
              <a:rPr lang="zh-TW" altLang="en-US" sz="2600" b="0" dirty="0">
                <a:latin typeface="Times New Roman" panose="02020603050405020304" pitchFamily="18" charset="0"/>
                <a:ea typeface="標楷體" pitchFamily="65" charset="-120"/>
                <a:cs typeface="Times New Roman" panose="02020603050405020304" pitchFamily="18" charset="0"/>
              </a:rPr>
              <a:t>所以我們在設計的時候要</a:t>
            </a:r>
            <a:r>
              <a:rPr lang="zh-TW" altLang="en-US" sz="2600" b="0" dirty="0">
                <a:solidFill>
                  <a:srgbClr val="FF0000"/>
                </a:solidFill>
                <a:latin typeface="Times New Roman" panose="02020603050405020304" pitchFamily="18" charset="0"/>
                <a:ea typeface="標楷體" pitchFamily="65" charset="-120"/>
                <a:cs typeface="Times New Roman" panose="02020603050405020304" pitchFamily="18" charset="0"/>
              </a:rPr>
              <a:t>懂得取捨</a:t>
            </a:r>
            <a:r>
              <a:rPr lang="zh-TW" altLang="en-US" sz="2600" b="0" dirty="0">
                <a:latin typeface="Times New Roman" panose="02020603050405020304" pitchFamily="18" charset="0"/>
                <a:ea typeface="標楷體" pitchFamily="65" charset="-120"/>
                <a:cs typeface="Times New Roman" panose="02020603050405020304" pitchFamily="18" charset="0"/>
              </a:rPr>
              <a:t>，重點關注對應用需求來說比較重要的，而放棄不重要的，在</a:t>
            </a:r>
            <a:r>
              <a:rPr lang="en-US" altLang="zh-TW" sz="2600" b="0" dirty="0">
                <a:latin typeface="Times New Roman" panose="02020603050405020304" pitchFamily="18" charset="0"/>
                <a:ea typeface="標楷體" pitchFamily="65" charset="-120"/>
                <a:cs typeface="Times New Roman" panose="02020603050405020304" pitchFamily="18" charset="0"/>
              </a:rPr>
              <a:t>CAP</a:t>
            </a:r>
            <a:r>
              <a:rPr lang="zh-TW" altLang="en-US" sz="2600" b="0" dirty="0">
                <a:latin typeface="Times New Roman" panose="02020603050405020304" pitchFamily="18" charset="0"/>
                <a:ea typeface="標楷體" pitchFamily="65" charset="-120"/>
                <a:cs typeface="Times New Roman" panose="02020603050405020304" pitchFamily="18" charset="0"/>
              </a:rPr>
              <a:t>這三者之間進行取舍，設計出貼合應用的存儲方案。</a:t>
            </a:r>
            <a:endParaRPr lang="en-US" altLang="zh-TW" sz="2600" b="0" dirty="0">
              <a:latin typeface="Times New Roman" panose="02020603050405020304" pitchFamily="18" charset="0"/>
              <a:ea typeface="標楷體" pitchFamily="65" charset="-120"/>
              <a:cs typeface="Times New Roman" panose="02020603050405020304" pitchFamily="18" charset="0"/>
            </a:endParaRPr>
          </a:p>
          <a:p>
            <a:endParaRPr lang="zh-TW" altLang="en-US" sz="2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7689851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xmlns="" id="{741830E3-E251-C04B-A191-9B423667CEED}"/>
              </a:ext>
            </a:extLst>
          </p:cNvPr>
          <p:cNvSpPr>
            <a:spLocks noGrp="1"/>
          </p:cNvSpPr>
          <p:nvPr>
            <p:ph type="sldNum" sz="quarter" idx="11"/>
          </p:nvPr>
        </p:nvSpPr>
        <p:spPr/>
        <p:txBody>
          <a:bodyPr/>
          <a:lstStyle/>
          <a:p>
            <a:r>
              <a:rPr lang="en-US" altLang="zh-TW">
                <a:latin typeface="微軟正黑體" panose="020B0604030504040204" pitchFamily="34" charset="-120"/>
                <a:ea typeface="微軟正黑體" panose="020B0604030504040204" pitchFamily="34" charset="-120"/>
              </a:rPr>
              <a:t>XXX</a:t>
            </a:r>
            <a:r>
              <a:rPr lang="zh-TW" altLang="en-US">
                <a:latin typeface="微軟正黑體" panose="020B0604030504040204" pitchFamily="34" charset="-120"/>
                <a:ea typeface="微軟正黑體" panose="020B0604030504040204" pitchFamily="34" charset="-120"/>
              </a:rPr>
              <a:t>編著</a:t>
            </a:r>
            <a:r>
              <a:rPr lang="en-US" altLang="zh-TW">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版權所有，不得任意拷貝或引用</a:t>
            </a:r>
            <a:r>
              <a:rPr lang="en-US" altLang="zh-TW">
                <a:latin typeface="微軟正黑體" panose="020B0604030504040204" pitchFamily="34" charset="-120"/>
                <a:ea typeface="微軟正黑體" panose="020B0604030504040204" pitchFamily="34" charset="-120"/>
              </a:rPr>
              <a:t>】 </a:t>
            </a:r>
            <a:endParaRPr lang="zh-TW" altLang="en-US" dirty="0"/>
          </a:p>
        </p:txBody>
      </p:sp>
      <p:sp>
        <p:nvSpPr>
          <p:cNvPr id="4" name="文字版面配置區 3">
            <a:extLst>
              <a:ext uri="{FF2B5EF4-FFF2-40B4-BE49-F238E27FC236}">
                <a16:creationId xmlns:a16="http://schemas.microsoft.com/office/drawing/2014/main" xmlns="" id="{BA89AFBC-24D2-1C48-B511-F8BA5484B4BB}"/>
              </a:ext>
            </a:extLst>
          </p:cNvPr>
          <p:cNvSpPr>
            <a:spLocks noGrp="1"/>
          </p:cNvSpPr>
          <p:nvPr>
            <p:ph type="body" sz="quarter" idx="12"/>
          </p:nvPr>
        </p:nvSpPr>
        <p:spPr>
          <a:xfrm>
            <a:off x="5609328" y="1606262"/>
            <a:ext cx="6724876" cy="4087957"/>
          </a:xfrm>
        </p:spPr>
        <p:txBody>
          <a:bodyPr/>
          <a:lstStyle/>
          <a:p>
            <a:r>
              <a:rPr kumimoji="1" lang="zh-TW" altLang="en-US" dirty="0"/>
              <a:t>模組</a:t>
            </a:r>
            <a:r>
              <a:rPr kumimoji="1" lang="en-US" altLang="zh-TW" dirty="0"/>
              <a:t>1</a:t>
            </a:r>
            <a:r>
              <a:rPr kumimoji="1" lang="zh-TW" altLang="en-US" dirty="0"/>
              <a:t>：</a:t>
            </a:r>
            <a:r>
              <a:rPr kumimoji="1" lang="en-US" altLang="zh-TW" dirty="0"/>
              <a:t>NoSQL</a:t>
            </a:r>
            <a:r>
              <a:rPr kumimoji="1" lang="zh-TW" altLang="en-US" dirty="0"/>
              <a:t>之興起</a:t>
            </a:r>
          </a:p>
          <a:p>
            <a:r>
              <a:rPr kumimoji="1" lang="zh-TW" altLang="en-US" dirty="0"/>
              <a:t>模組</a:t>
            </a:r>
            <a:r>
              <a:rPr kumimoji="1" lang="en-US" altLang="zh-TW" dirty="0"/>
              <a:t>2</a:t>
            </a:r>
            <a:r>
              <a:rPr kumimoji="1" lang="zh-TW" altLang="en-US" dirty="0"/>
              <a:t>：</a:t>
            </a:r>
            <a:r>
              <a:rPr kumimoji="1" lang="en-US" altLang="zh-TW" dirty="0"/>
              <a:t>CAP</a:t>
            </a:r>
            <a:r>
              <a:rPr kumimoji="1" lang="zh-TW" altLang="en-US" dirty="0"/>
              <a:t>及</a:t>
            </a:r>
            <a:r>
              <a:rPr kumimoji="1" lang="en-US" altLang="zh-TW" dirty="0"/>
              <a:t>BASE</a:t>
            </a:r>
            <a:r>
              <a:rPr kumimoji="1" lang="zh-TW" altLang="en-US" dirty="0"/>
              <a:t>定理</a:t>
            </a:r>
          </a:p>
          <a:p>
            <a:r>
              <a:rPr kumimoji="1" lang="zh-TW" altLang="en-US" dirty="0"/>
              <a:t>模組</a:t>
            </a:r>
            <a:r>
              <a:rPr kumimoji="1" lang="en-US" altLang="zh-TW" dirty="0"/>
              <a:t>3</a:t>
            </a:r>
            <a:r>
              <a:rPr kumimoji="1" lang="zh-TW" altLang="en-US" dirty="0"/>
              <a:t>：</a:t>
            </a:r>
            <a:r>
              <a:rPr kumimoji="1" lang="en-US" altLang="zh-TW" dirty="0"/>
              <a:t>NoSQL</a:t>
            </a:r>
            <a:r>
              <a:rPr kumimoji="1" lang="zh-TW" altLang="en-US" dirty="0"/>
              <a:t>之種類與特性</a:t>
            </a:r>
          </a:p>
          <a:p>
            <a:r>
              <a:rPr kumimoji="1" lang="zh-TW" altLang="en-US" dirty="0"/>
              <a:t>模組</a:t>
            </a:r>
            <a:r>
              <a:rPr kumimoji="1" lang="en-US" altLang="zh-TW" dirty="0"/>
              <a:t>4</a:t>
            </a:r>
            <a:r>
              <a:rPr kumimoji="1" lang="zh-TW" altLang="en-US" dirty="0"/>
              <a:t>：</a:t>
            </a:r>
            <a:r>
              <a:rPr kumimoji="1" lang="en-US" altLang="zh-TW" dirty="0"/>
              <a:t>NoSQL</a:t>
            </a:r>
            <a:r>
              <a:rPr kumimoji="1" lang="zh-TW" altLang="en-US" dirty="0"/>
              <a:t>塑模原理</a:t>
            </a:r>
          </a:p>
          <a:p>
            <a:r>
              <a:rPr kumimoji="1" lang="zh-TW" altLang="en-US" dirty="0"/>
              <a:t>模組</a:t>
            </a:r>
            <a:r>
              <a:rPr kumimoji="1" lang="en-US" altLang="zh-TW" dirty="0"/>
              <a:t>5</a:t>
            </a:r>
            <a:r>
              <a:rPr kumimoji="1" lang="zh-TW" altLang="en-US" dirty="0"/>
              <a:t>：</a:t>
            </a:r>
            <a:r>
              <a:rPr kumimoji="1" lang="en-US" altLang="zh-TW" dirty="0"/>
              <a:t>MongoDB</a:t>
            </a:r>
            <a:r>
              <a:rPr kumimoji="1" lang="zh-TW" altLang="en-US" dirty="0"/>
              <a:t>資料庫</a:t>
            </a:r>
          </a:p>
          <a:p>
            <a:r>
              <a:rPr kumimoji="1" lang="zh-TW" altLang="en-US" dirty="0"/>
              <a:t>模組</a:t>
            </a:r>
            <a:r>
              <a:rPr kumimoji="1" lang="en-US" altLang="zh-TW" dirty="0"/>
              <a:t>6</a:t>
            </a:r>
            <a:r>
              <a:rPr kumimoji="1" lang="zh-TW" altLang="en-US" dirty="0"/>
              <a:t>：</a:t>
            </a:r>
            <a:r>
              <a:rPr kumimoji="1" lang="en-US" altLang="zh-TW" dirty="0"/>
              <a:t>Redis</a:t>
            </a:r>
            <a:r>
              <a:rPr kumimoji="1" lang="zh-TW" altLang="en-US" dirty="0"/>
              <a:t>資料庫</a:t>
            </a:r>
          </a:p>
        </p:txBody>
      </p:sp>
      <p:sp>
        <p:nvSpPr>
          <p:cNvPr id="5" name="文字版面配置區 4">
            <a:extLst>
              <a:ext uri="{FF2B5EF4-FFF2-40B4-BE49-F238E27FC236}">
                <a16:creationId xmlns:a16="http://schemas.microsoft.com/office/drawing/2014/main" xmlns="" id="{D251A721-62DB-8348-A691-0798432137D3}"/>
              </a:ext>
            </a:extLst>
          </p:cNvPr>
          <p:cNvSpPr>
            <a:spLocks noGrp="1"/>
          </p:cNvSpPr>
          <p:nvPr>
            <p:ph type="body" sz="quarter" idx="13"/>
          </p:nvPr>
        </p:nvSpPr>
        <p:spPr/>
        <p:txBody>
          <a:bodyPr/>
          <a:lstStyle/>
          <a:p>
            <a:endParaRPr kumimoji="1" lang="zh-TW" altLang="en-US"/>
          </a:p>
        </p:txBody>
      </p:sp>
    </p:spTree>
    <p:extLst>
      <p:ext uri="{BB962C8B-B14F-4D97-AF65-F5344CB8AC3E}">
        <p14:creationId xmlns:p14="http://schemas.microsoft.com/office/powerpoint/2010/main" xmlns="" val="25629288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r>
              <a:rPr lang="en-US" altLang="zh-TW" dirty="0"/>
              <a:t>2-2 BASE</a:t>
            </a:r>
            <a:r>
              <a:rPr lang="zh-TW" altLang="en-US" dirty="0"/>
              <a:t>定理 </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BASE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定理</a:t>
            </a: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49723" y="2134939"/>
            <a:ext cx="10301981" cy="821611"/>
          </a:xfrm>
        </p:spPr>
        <p:txBody>
          <a:bodyPr/>
          <a:lstStyle/>
          <a:p>
            <a:pPr marL="357188" indent="-357188">
              <a:spcBef>
                <a:spcPts val="600"/>
              </a:spcBef>
              <a:spcAft>
                <a:spcPts val="600"/>
              </a:spcAft>
              <a:buFont typeface="Wingdings" pitchFamily="2" charset="2"/>
              <a:buChar char="l"/>
              <a:defRPr/>
            </a:pPr>
            <a:r>
              <a:rPr lang="en-US" altLang="zh-TW" sz="2600" b="0" dirty="0">
                <a:latin typeface="Arial" panose="020B0604020202020204" pitchFamily="34" charset="0"/>
                <a:ea typeface="標楷體" panose="03000509000000000000" pitchFamily="65" charset="-120"/>
                <a:cs typeface="Arial" panose="020B0604020202020204" pitchFamily="34" charset="0"/>
              </a:rPr>
              <a:t>BASE(Basically Available, Soft-state</a:t>
            </a:r>
            <a:r>
              <a:rPr lang="zh-TW" altLang="en-US" sz="2600" b="0" dirty="0">
                <a:latin typeface="Arial" panose="020B0604020202020204" pitchFamily="34" charset="0"/>
                <a:ea typeface="標楷體" panose="03000509000000000000" pitchFamily="65" charset="-120"/>
                <a:cs typeface="Arial" panose="020B0604020202020204" pitchFamily="34" charset="0"/>
              </a:rPr>
              <a:t> </a:t>
            </a:r>
            <a:r>
              <a:rPr lang="en-US" altLang="zh-TW" sz="2600" b="0" dirty="0">
                <a:latin typeface="Arial" panose="020B0604020202020204" pitchFamily="34" charset="0"/>
                <a:ea typeface="標楷體" panose="03000509000000000000" pitchFamily="65" charset="-120"/>
                <a:cs typeface="Arial" panose="020B0604020202020204" pitchFamily="34" charset="0"/>
              </a:rPr>
              <a:t>Eventually</a:t>
            </a:r>
            <a:r>
              <a:rPr lang="zh-TW" altLang="en-US" sz="2600" b="0" dirty="0">
                <a:latin typeface="Arial" panose="020B0604020202020204" pitchFamily="34" charset="0"/>
                <a:ea typeface="標楷體" panose="03000509000000000000" pitchFamily="65" charset="-120"/>
                <a:cs typeface="Arial" panose="020B0604020202020204" pitchFamily="34" charset="0"/>
              </a:rPr>
              <a:t> </a:t>
            </a:r>
            <a:r>
              <a:rPr lang="en-US" altLang="zh-TW" sz="2600" b="0" dirty="0">
                <a:latin typeface="Arial" panose="020B0604020202020204" pitchFamily="34" charset="0"/>
                <a:ea typeface="標楷體" panose="03000509000000000000" pitchFamily="65" charset="-120"/>
                <a:cs typeface="Arial" panose="020B0604020202020204" pitchFamily="34" charset="0"/>
              </a:rPr>
              <a:t>consistent)</a:t>
            </a:r>
          </a:p>
          <a:p>
            <a:pPr marL="357188" indent="-357188">
              <a:spcBef>
                <a:spcPts val="600"/>
              </a:spcBef>
              <a:spcAft>
                <a:spcPts val="600"/>
              </a:spcAft>
              <a:buFont typeface="Wingdings" pitchFamily="2" charset="2"/>
              <a:buChar char="l"/>
              <a:defRPr/>
            </a:pPr>
            <a:r>
              <a:rPr lang="zh-TW" altLang="en-US" sz="2600" b="0" dirty="0">
                <a:solidFill>
                  <a:srgbClr val="FF0000"/>
                </a:solidFill>
                <a:latin typeface="Arial" panose="020B0604020202020204" pitchFamily="34" charset="0"/>
                <a:ea typeface="標楷體" panose="03000509000000000000" pitchFamily="65" charset="-120"/>
                <a:cs typeface="Arial" panose="020B0604020202020204" pitchFamily="34" charset="0"/>
              </a:rPr>
              <a:t>基本可用</a:t>
            </a:r>
            <a:r>
              <a:rPr lang="en-US" altLang="zh-TW" sz="2600" b="0" dirty="0">
                <a:solidFill>
                  <a:srgbClr val="FF0000"/>
                </a:solidFill>
                <a:latin typeface="Arial" panose="020B0604020202020204" pitchFamily="34" charset="0"/>
                <a:ea typeface="標楷體" panose="03000509000000000000" pitchFamily="65" charset="-120"/>
                <a:cs typeface="Arial" panose="020B0604020202020204" pitchFamily="34" charset="0"/>
              </a:rPr>
              <a:t>(Basically Available) </a:t>
            </a:r>
            <a:r>
              <a:rPr lang="en-US" altLang="zh-TW" sz="2600" b="0" dirty="0">
                <a:latin typeface="Arial" panose="020B0604020202020204" pitchFamily="34" charset="0"/>
                <a:ea typeface="標楷體" panose="03000509000000000000" pitchFamily="65" charset="-120"/>
                <a:cs typeface="Arial" panose="020B0604020202020204" pitchFamily="34" charset="0"/>
              </a:rPr>
              <a:t>– </a:t>
            </a:r>
            <a:r>
              <a:rPr lang="zh-TW" altLang="en-US" sz="2600" b="0" dirty="0">
                <a:latin typeface="Arial" panose="020B0604020202020204" pitchFamily="34" charset="0"/>
                <a:ea typeface="標楷體" panose="03000509000000000000" pitchFamily="65" charset="-120"/>
                <a:cs typeface="Arial" panose="020B0604020202020204" pitchFamily="34" charset="0"/>
              </a:rPr>
              <a:t>意指資料會是可獲得的，但有可能資料庫系統對資料讀取的回應是失敗，或是讀取到的資料是不一致的。</a:t>
            </a:r>
            <a:endParaRPr lang="en-US" altLang="zh-TW" sz="2600" b="0" dirty="0">
              <a:latin typeface="Arial" panose="020B0604020202020204" pitchFamily="34" charset="0"/>
              <a:ea typeface="標楷體" panose="03000509000000000000" pitchFamily="65" charset="-120"/>
              <a:cs typeface="Arial" panose="020B0604020202020204" pitchFamily="34" charset="0"/>
            </a:endParaRPr>
          </a:p>
          <a:p>
            <a:pPr marL="357188" indent="-357188">
              <a:spcBef>
                <a:spcPts val="600"/>
              </a:spcBef>
              <a:spcAft>
                <a:spcPts val="600"/>
              </a:spcAft>
              <a:buFont typeface="Wingdings" pitchFamily="2" charset="2"/>
              <a:buChar char="l"/>
              <a:defRPr/>
            </a:pPr>
            <a:r>
              <a:rPr lang="zh-TW" altLang="en-US" sz="2600" b="0" dirty="0">
                <a:solidFill>
                  <a:srgbClr val="FF0000"/>
                </a:solidFill>
                <a:latin typeface="Arial" panose="020B0604020202020204" pitchFamily="34" charset="0"/>
                <a:ea typeface="標楷體" panose="03000509000000000000" pitchFamily="65" charset="-120"/>
                <a:cs typeface="Arial" panose="020B0604020202020204" pitchFamily="34" charset="0"/>
              </a:rPr>
              <a:t>軟狀態</a:t>
            </a:r>
            <a:r>
              <a:rPr lang="en-US" altLang="zh-TW" sz="2600" b="0" dirty="0">
                <a:solidFill>
                  <a:srgbClr val="FF0000"/>
                </a:solidFill>
                <a:latin typeface="Arial" panose="020B0604020202020204" pitchFamily="34" charset="0"/>
                <a:ea typeface="標楷體" panose="03000509000000000000" pitchFamily="65" charset="-120"/>
                <a:cs typeface="Arial" panose="020B0604020202020204" pitchFamily="34" charset="0"/>
              </a:rPr>
              <a:t>(Soft state) </a:t>
            </a:r>
            <a:r>
              <a:rPr lang="en-US" altLang="zh-TW" sz="2600" b="0" dirty="0">
                <a:latin typeface="Arial" panose="020B0604020202020204" pitchFamily="34" charset="0"/>
                <a:ea typeface="標楷體" panose="03000509000000000000" pitchFamily="65" charset="-120"/>
                <a:cs typeface="Arial" panose="020B0604020202020204" pitchFamily="34" charset="0"/>
              </a:rPr>
              <a:t>–</a:t>
            </a:r>
            <a:r>
              <a:rPr lang="zh-TW" altLang="en-US" sz="2600" b="0" dirty="0">
                <a:latin typeface="Arial" panose="020B0604020202020204" pitchFamily="34" charset="0"/>
                <a:ea typeface="標楷體" panose="03000509000000000000" pitchFamily="65" charset="-120"/>
                <a:cs typeface="Arial" panose="020B0604020202020204" pitchFamily="34" charset="0"/>
              </a:rPr>
              <a:t>意指資料庫系統在尋求一致性時，這段期間資料可能還在變動。</a:t>
            </a:r>
            <a:endParaRPr lang="en-US" altLang="zh-TW" sz="2600" b="0" dirty="0">
              <a:latin typeface="Arial" panose="020B0604020202020204" pitchFamily="34" charset="0"/>
              <a:ea typeface="標楷體" panose="03000509000000000000" pitchFamily="65" charset="-120"/>
              <a:cs typeface="Arial" panose="020B0604020202020204" pitchFamily="34" charset="0"/>
            </a:endParaRPr>
          </a:p>
          <a:p>
            <a:pPr marL="357188" indent="-357188">
              <a:spcBef>
                <a:spcPts val="600"/>
              </a:spcBef>
              <a:spcAft>
                <a:spcPts val="600"/>
              </a:spcAft>
              <a:buFont typeface="Wingdings" pitchFamily="2" charset="2"/>
              <a:buChar char="l"/>
              <a:defRPr/>
            </a:pPr>
            <a:r>
              <a:rPr lang="zh-TW" altLang="en-US" sz="2600" b="0" dirty="0">
                <a:solidFill>
                  <a:srgbClr val="FF0000"/>
                </a:solidFill>
                <a:latin typeface="Arial" panose="020B0604020202020204" pitchFamily="34" charset="0"/>
                <a:ea typeface="標楷體" panose="03000509000000000000" pitchFamily="65" charset="-120"/>
                <a:cs typeface="Arial" panose="020B0604020202020204" pitchFamily="34" charset="0"/>
              </a:rPr>
              <a:t>最終一致性</a:t>
            </a:r>
            <a:r>
              <a:rPr lang="en-US" altLang="zh-TW" sz="2600" b="0" dirty="0">
                <a:solidFill>
                  <a:srgbClr val="FF0000"/>
                </a:solidFill>
                <a:latin typeface="Arial" panose="020B0604020202020204" pitchFamily="34" charset="0"/>
                <a:ea typeface="標楷體" panose="03000509000000000000" pitchFamily="65" charset="-120"/>
                <a:cs typeface="Arial" panose="020B0604020202020204" pitchFamily="34" charset="0"/>
              </a:rPr>
              <a:t>(Eventual consistency) </a:t>
            </a:r>
            <a:r>
              <a:rPr lang="en-US" altLang="zh-TW" sz="2600" b="0" dirty="0">
                <a:latin typeface="Arial" panose="020B0604020202020204" pitchFamily="34" charset="0"/>
                <a:ea typeface="標楷體" panose="03000509000000000000" pitchFamily="65" charset="-120"/>
                <a:cs typeface="Arial" panose="020B0604020202020204" pitchFamily="34" charset="0"/>
              </a:rPr>
              <a:t>–</a:t>
            </a:r>
            <a:r>
              <a:rPr lang="zh-TW" altLang="en-US" sz="2600" b="0" dirty="0">
                <a:latin typeface="Arial" panose="020B0604020202020204" pitchFamily="34" charset="0"/>
                <a:ea typeface="標楷體" panose="03000509000000000000" pitchFamily="65" charset="-120"/>
                <a:cs typeface="Arial" panose="020B0604020202020204" pitchFamily="34" charset="0"/>
              </a:rPr>
              <a:t>意指或快或慢，資料庫系統最終還是會達到一致性。</a:t>
            </a:r>
            <a:endParaRPr lang="en-US" altLang="zh-TW" sz="2600" b="0" dirty="0">
              <a:latin typeface="Arial" panose="020B0604020202020204" pitchFamily="34" charset="0"/>
              <a:ea typeface="標楷體" panose="03000509000000000000" pitchFamily="65" charset="-120"/>
              <a:cs typeface="Arial" panose="020B0604020202020204" pitchFamily="34" charset="0"/>
            </a:endParaRPr>
          </a:p>
          <a:p>
            <a:pPr marL="357188" indent="-357188">
              <a:spcBef>
                <a:spcPts val="600"/>
              </a:spcBef>
              <a:spcAft>
                <a:spcPts val="600"/>
              </a:spcAft>
              <a:buFont typeface="Wingdings" pitchFamily="2" charset="2"/>
              <a:buChar char="l"/>
              <a:defRPr/>
            </a:pPr>
            <a:r>
              <a:rPr lang="en-US" altLang="zh-TW" sz="2600" b="0" dirty="0">
                <a:latin typeface="Arial" panose="020B0604020202020204" pitchFamily="34" charset="0"/>
                <a:ea typeface="標楷體" panose="03000509000000000000" pitchFamily="65" charset="-120"/>
                <a:cs typeface="Arial" panose="020B0604020202020204" pitchFamily="34" charset="0"/>
              </a:rPr>
              <a:t>The tradeoff between ACID and BASE as </a:t>
            </a:r>
            <a:r>
              <a:rPr lang="en-US" altLang="zh-TW" sz="2600" b="0" dirty="0">
                <a:solidFill>
                  <a:srgbClr val="FF0000"/>
                </a:solidFill>
                <a:latin typeface="Arial" panose="020B0604020202020204" pitchFamily="34" charset="0"/>
                <a:ea typeface="標楷體" panose="03000509000000000000" pitchFamily="65" charset="-120"/>
                <a:cs typeface="Arial" panose="020B0604020202020204" pitchFamily="34" charset="0"/>
              </a:rPr>
              <a:t>a spectrum, not a binary choice</a:t>
            </a:r>
            <a:r>
              <a:rPr lang="en-US" altLang="zh-TW" sz="2600" b="0" dirty="0">
                <a:latin typeface="Arial" panose="020B0604020202020204" pitchFamily="34" charset="0"/>
                <a:ea typeface="標楷體" panose="03000509000000000000" pitchFamily="65" charset="-120"/>
                <a:cs typeface="Arial" panose="020B0604020202020204" pitchFamily="34" charset="0"/>
              </a:rPr>
              <a:t>.</a:t>
            </a:r>
          </a:p>
          <a:p>
            <a:endParaRPr lang="zh-TW" altLang="en-US" sz="2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7864600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r>
              <a:rPr lang="en-US" altLang="zh-TW" dirty="0"/>
              <a:t>2-2 BASE</a:t>
            </a:r>
            <a:r>
              <a:rPr lang="zh-TW" altLang="en-US" dirty="0"/>
              <a:t>定理 </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最終一致性</a:t>
            </a: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49723" y="2134939"/>
            <a:ext cx="11156747" cy="821611"/>
          </a:xfrm>
        </p:spPr>
        <p:txBody>
          <a:bodyPr/>
          <a:lstStyle/>
          <a:p>
            <a:pPr>
              <a:lnSpc>
                <a:spcPct val="100000"/>
              </a:lnSpc>
              <a:defRPr/>
            </a:pPr>
            <a:r>
              <a:rPr lang="zh-TW" altLang="en-US" sz="2400" b="0" dirty="0">
                <a:latin typeface="Times New Roman" panose="02020603050405020304" pitchFamily="18" charset="0"/>
                <a:ea typeface="標楷體" pitchFamily="65" charset="-120"/>
                <a:cs typeface="Times New Roman" panose="02020603050405020304" pitchFamily="18" charset="0"/>
              </a:rPr>
              <a:t>兩個節點數據冗餘，第一個節點先有一個寫操作，第二個節點後有一個讀操作。下面的圖中</a:t>
            </a:r>
            <a:r>
              <a:rPr lang="en-US" altLang="zh-TW" sz="2400" b="0" dirty="0">
                <a:latin typeface="Times New Roman" panose="02020603050405020304" pitchFamily="18" charset="0"/>
                <a:ea typeface="標楷體" pitchFamily="65" charset="-120"/>
                <a:cs typeface="Times New Roman" panose="02020603050405020304" pitchFamily="18" charset="0"/>
              </a:rPr>
              <a:t>a</a:t>
            </a:r>
            <a:r>
              <a:rPr lang="zh-TW" altLang="en-US" sz="2400" b="0" dirty="0">
                <a:latin typeface="Times New Roman" panose="02020603050405020304" pitchFamily="18" charset="0"/>
                <a:ea typeface="標楷體" pitchFamily="65" charset="-120"/>
                <a:cs typeface="Times New Roman" panose="02020603050405020304" pitchFamily="18" charset="0"/>
              </a:rPr>
              <a:t>是整個過程，要具有一致性的話需要等待</a:t>
            </a:r>
            <a:r>
              <a:rPr lang="en-US" altLang="zh-TW" sz="2400" b="0" dirty="0">
                <a:latin typeface="Times New Roman" panose="02020603050405020304" pitchFamily="18" charset="0"/>
                <a:ea typeface="標楷體" pitchFamily="65" charset="-120"/>
                <a:cs typeface="Times New Roman" panose="02020603050405020304" pitchFamily="18" charset="0"/>
              </a:rPr>
              <a:t>a1</a:t>
            </a:r>
            <a:r>
              <a:rPr lang="zh-TW" altLang="en-US" sz="2400" b="0" dirty="0">
                <a:latin typeface="Times New Roman" panose="02020603050405020304" pitchFamily="18" charset="0"/>
                <a:ea typeface="標楷體" pitchFamily="65" charset="-120"/>
                <a:cs typeface="Times New Roman" panose="02020603050405020304" pitchFamily="18" charset="0"/>
              </a:rPr>
              <a:t>進行</a:t>
            </a:r>
            <a:r>
              <a:rPr lang="en-US" altLang="zh-TW" sz="2400" b="0" dirty="0">
                <a:latin typeface="Times New Roman" panose="02020603050405020304" pitchFamily="18" charset="0"/>
                <a:ea typeface="標楷體" pitchFamily="65" charset="-120"/>
                <a:cs typeface="Times New Roman" panose="02020603050405020304" pitchFamily="18" charset="0"/>
              </a:rPr>
              <a:t>write</a:t>
            </a:r>
            <a:r>
              <a:rPr lang="zh-TW" altLang="en-US" sz="2400" b="0" dirty="0">
                <a:latin typeface="Times New Roman" panose="02020603050405020304" pitchFamily="18" charset="0"/>
                <a:ea typeface="標楷體" pitchFamily="65" charset="-120"/>
                <a:cs typeface="Times New Roman" panose="02020603050405020304" pitchFamily="18" charset="0"/>
              </a:rPr>
              <a:t>，然後同步到</a:t>
            </a:r>
            <a:r>
              <a:rPr lang="en-US" altLang="zh-TW" sz="2400" b="0" dirty="0">
                <a:latin typeface="Times New Roman" panose="02020603050405020304" pitchFamily="18" charset="0"/>
                <a:ea typeface="標楷體" pitchFamily="65" charset="-120"/>
                <a:cs typeface="Times New Roman" panose="02020603050405020304" pitchFamily="18" charset="0"/>
              </a:rPr>
              <a:t>a2</a:t>
            </a:r>
            <a:r>
              <a:rPr lang="zh-TW" altLang="en-US" sz="2400" b="0" dirty="0">
                <a:latin typeface="Times New Roman" panose="02020603050405020304" pitchFamily="18" charset="0"/>
                <a:ea typeface="標楷體" pitchFamily="65" charset="-120"/>
                <a:cs typeface="Times New Roman" panose="02020603050405020304" pitchFamily="18" charset="0"/>
              </a:rPr>
              <a:t>，然後</a:t>
            </a:r>
            <a:r>
              <a:rPr lang="en-US" altLang="zh-TW" sz="2400" b="0" dirty="0">
                <a:latin typeface="Times New Roman" panose="02020603050405020304" pitchFamily="18" charset="0"/>
                <a:ea typeface="標楷體" pitchFamily="65" charset="-120"/>
                <a:cs typeface="Times New Roman" panose="02020603050405020304" pitchFamily="18" charset="0"/>
              </a:rPr>
              <a:t>a2</a:t>
            </a:r>
            <a:r>
              <a:rPr lang="zh-TW" altLang="en-US" sz="2400" b="0" dirty="0">
                <a:latin typeface="Times New Roman" panose="02020603050405020304" pitchFamily="18" charset="0"/>
                <a:ea typeface="標楷體" pitchFamily="65" charset="-120"/>
                <a:cs typeface="Times New Roman" panose="02020603050405020304" pitchFamily="18" charset="0"/>
              </a:rPr>
              <a:t>再進行</a:t>
            </a:r>
            <a:r>
              <a:rPr lang="en-US" altLang="zh-TW" sz="2400" b="0" dirty="0">
                <a:latin typeface="Times New Roman" panose="02020603050405020304" pitchFamily="18" charset="0"/>
                <a:ea typeface="標楷體" pitchFamily="65" charset="-120"/>
                <a:cs typeface="Times New Roman" panose="02020603050405020304" pitchFamily="18" charset="0"/>
              </a:rPr>
              <a:t>write</a:t>
            </a:r>
            <a:r>
              <a:rPr lang="zh-TW" altLang="en-US" sz="2400" b="0" dirty="0">
                <a:latin typeface="Times New Roman" panose="02020603050405020304" pitchFamily="18" charset="0"/>
                <a:ea typeface="標楷體" pitchFamily="65" charset="-120"/>
                <a:cs typeface="Times New Roman" panose="02020603050405020304" pitchFamily="18" charset="0"/>
              </a:rPr>
              <a:t>，只有整個事務完成以後，</a:t>
            </a:r>
            <a:r>
              <a:rPr lang="en-US" altLang="zh-TW" sz="2400" b="0" dirty="0">
                <a:latin typeface="Times New Roman" panose="02020603050405020304" pitchFamily="18" charset="0"/>
                <a:ea typeface="標楷體" pitchFamily="65" charset="-120"/>
                <a:cs typeface="Times New Roman" panose="02020603050405020304" pitchFamily="18" charset="0"/>
              </a:rPr>
              <a:t>a2</a:t>
            </a:r>
            <a:r>
              <a:rPr lang="zh-TW" altLang="en-US" sz="2400" b="0" dirty="0">
                <a:latin typeface="Times New Roman" panose="02020603050405020304" pitchFamily="18" charset="0"/>
                <a:ea typeface="標楷體" pitchFamily="65" charset="-120"/>
                <a:cs typeface="Times New Roman" panose="02020603050405020304" pitchFamily="18" charset="0"/>
              </a:rPr>
              <a:t>才能夠進行</a:t>
            </a:r>
            <a:r>
              <a:rPr lang="en-US" altLang="zh-TW" sz="2400" b="0" dirty="0">
                <a:latin typeface="Times New Roman" panose="02020603050405020304" pitchFamily="18" charset="0"/>
                <a:ea typeface="標楷體" pitchFamily="65" charset="-120"/>
                <a:cs typeface="Times New Roman" panose="02020603050405020304" pitchFamily="18" charset="0"/>
              </a:rPr>
              <a:t>read</a:t>
            </a:r>
            <a:r>
              <a:rPr lang="zh-TW" altLang="en-US" sz="2400" b="0" dirty="0">
                <a:latin typeface="Times New Roman" panose="02020603050405020304" pitchFamily="18" charset="0"/>
                <a:ea typeface="標楷體" pitchFamily="65" charset="-120"/>
                <a:cs typeface="Times New Roman" panose="02020603050405020304" pitchFamily="18" charset="0"/>
              </a:rPr>
              <a:t>。但是這樣的話使得整個系統的可用性下降，</a:t>
            </a:r>
            <a:r>
              <a:rPr lang="en-US" altLang="zh-TW" sz="2400" b="0" dirty="0">
                <a:latin typeface="Times New Roman" panose="02020603050405020304" pitchFamily="18" charset="0"/>
                <a:ea typeface="標楷體" pitchFamily="65" charset="-120"/>
                <a:cs typeface="Times New Roman" panose="02020603050405020304" pitchFamily="18" charset="0"/>
              </a:rPr>
              <a:t>a2</a:t>
            </a:r>
            <a:r>
              <a:rPr lang="zh-TW" altLang="en-US" sz="2400" b="0" dirty="0">
                <a:latin typeface="Times New Roman" panose="02020603050405020304" pitchFamily="18" charset="0"/>
                <a:ea typeface="標楷體" pitchFamily="65" charset="-120"/>
                <a:cs typeface="Times New Roman" panose="02020603050405020304" pitchFamily="18" charset="0"/>
              </a:rPr>
              <a:t>一直阻塞在那裏等待</a:t>
            </a:r>
            <a:r>
              <a:rPr lang="en-US" altLang="zh-TW" sz="2400" b="0" dirty="0">
                <a:latin typeface="Times New Roman" panose="02020603050405020304" pitchFamily="18" charset="0"/>
                <a:ea typeface="標楷體" pitchFamily="65" charset="-120"/>
                <a:cs typeface="Times New Roman" panose="02020603050405020304" pitchFamily="18" charset="0"/>
              </a:rPr>
              <a:t>a1</a:t>
            </a:r>
            <a:r>
              <a:rPr lang="zh-TW" altLang="en-US" sz="2400" b="0" dirty="0">
                <a:latin typeface="Times New Roman" panose="02020603050405020304" pitchFamily="18" charset="0"/>
                <a:ea typeface="標楷體" pitchFamily="65" charset="-120"/>
                <a:cs typeface="Times New Roman" panose="02020603050405020304" pitchFamily="18" charset="0"/>
              </a:rPr>
              <a:t>同步到</a:t>
            </a:r>
            <a:r>
              <a:rPr lang="en-US" altLang="zh-TW" sz="2400" b="0" dirty="0">
                <a:latin typeface="Times New Roman" panose="02020603050405020304" pitchFamily="18" charset="0"/>
                <a:ea typeface="標楷體" pitchFamily="65" charset="-120"/>
                <a:cs typeface="Times New Roman" panose="02020603050405020304" pitchFamily="18" charset="0"/>
              </a:rPr>
              <a:t>a2</a:t>
            </a:r>
            <a:r>
              <a:rPr lang="zh-TW" altLang="en-US" sz="2400" b="0" dirty="0">
                <a:latin typeface="Times New Roman" panose="02020603050405020304" pitchFamily="18" charset="0"/>
                <a:ea typeface="標楷體" pitchFamily="65" charset="-120"/>
                <a:cs typeface="Times New Roman" panose="02020603050405020304" pitchFamily="18" charset="0"/>
              </a:rPr>
              <a:t>。這個時候如果對一致性要求不高的話，</a:t>
            </a:r>
            <a:r>
              <a:rPr lang="en-US" altLang="zh-TW" sz="2400" b="0" dirty="0">
                <a:latin typeface="Times New Roman" panose="02020603050405020304" pitchFamily="18" charset="0"/>
                <a:ea typeface="標楷體" pitchFamily="65" charset="-120"/>
                <a:cs typeface="Times New Roman" panose="02020603050405020304" pitchFamily="18" charset="0"/>
              </a:rPr>
              <a:t>a2</a:t>
            </a:r>
            <a:r>
              <a:rPr lang="zh-TW" altLang="en-US" sz="2400" b="0" dirty="0">
                <a:latin typeface="Times New Roman" panose="02020603050405020304" pitchFamily="18" charset="0"/>
                <a:ea typeface="標楷體" pitchFamily="65" charset="-120"/>
                <a:cs typeface="Times New Roman" panose="02020603050405020304" pitchFamily="18" charset="0"/>
              </a:rPr>
              <a:t>可以不等待</a:t>
            </a:r>
            <a:r>
              <a:rPr lang="en-US" altLang="zh-TW" sz="2400" b="0" dirty="0">
                <a:latin typeface="Times New Roman" panose="02020603050405020304" pitchFamily="18" charset="0"/>
                <a:ea typeface="標楷體" pitchFamily="65" charset="-120"/>
                <a:cs typeface="Times New Roman" panose="02020603050405020304" pitchFamily="18" charset="0"/>
              </a:rPr>
              <a:t>a1</a:t>
            </a:r>
            <a:r>
              <a:rPr lang="zh-TW" altLang="en-US" sz="2400" b="0" dirty="0">
                <a:latin typeface="Times New Roman" panose="02020603050405020304" pitchFamily="18" charset="0"/>
                <a:ea typeface="標楷體" pitchFamily="65" charset="-120"/>
                <a:cs typeface="Times New Roman" panose="02020603050405020304" pitchFamily="18" charset="0"/>
              </a:rPr>
              <a:t>數據對於</a:t>
            </a:r>
            <a:r>
              <a:rPr lang="en-US" altLang="zh-TW" sz="2400" b="0" dirty="0">
                <a:latin typeface="Times New Roman" panose="02020603050405020304" pitchFamily="18" charset="0"/>
                <a:ea typeface="標楷體" pitchFamily="65" charset="-120"/>
                <a:cs typeface="Times New Roman" panose="02020603050405020304" pitchFamily="18" charset="0"/>
              </a:rPr>
              <a:t>a2</a:t>
            </a:r>
            <a:r>
              <a:rPr lang="zh-TW" altLang="en-US" sz="2400" b="0" dirty="0">
                <a:latin typeface="Times New Roman" panose="02020603050405020304" pitchFamily="18" charset="0"/>
                <a:ea typeface="標楷體" pitchFamily="65" charset="-120"/>
                <a:cs typeface="Times New Roman" panose="02020603050405020304" pitchFamily="18" charset="0"/>
              </a:rPr>
              <a:t>的寫同步，直接讀取，這樣雖然此時的讀寫不具有一致性，但是在後面可以通過非同步的方式使得</a:t>
            </a:r>
            <a:r>
              <a:rPr lang="en-US" altLang="zh-TW" sz="2400" b="0" dirty="0">
                <a:latin typeface="Times New Roman" panose="02020603050405020304" pitchFamily="18" charset="0"/>
                <a:ea typeface="標楷體" pitchFamily="65" charset="-120"/>
                <a:cs typeface="Times New Roman" panose="02020603050405020304" pitchFamily="18" charset="0"/>
              </a:rPr>
              <a:t>a1</a:t>
            </a:r>
            <a:r>
              <a:rPr lang="zh-TW" altLang="en-US" sz="2400" b="0" dirty="0">
                <a:latin typeface="Times New Roman" panose="02020603050405020304" pitchFamily="18" charset="0"/>
                <a:ea typeface="標楷體" pitchFamily="65" charset="-120"/>
                <a:cs typeface="Times New Roman" panose="02020603050405020304" pitchFamily="18" charset="0"/>
              </a:rPr>
              <a:t>和</a:t>
            </a:r>
            <a:r>
              <a:rPr lang="en-US" altLang="zh-TW" sz="2400" b="0" dirty="0">
                <a:latin typeface="Times New Roman" panose="02020603050405020304" pitchFamily="18" charset="0"/>
                <a:ea typeface="標楷體" pitchFamily="65" charset="-120"/>
                <a:cs typeface="Times New Roman" panose="02020603050405020304" pitchFamily="18" charset="0"/>
              </a:rPr>
              <a:t>a2</a:t>
            </a:r>
            <a:r>
              <a:rPr lang="zh-TW" altLang="en-US" sz="2400" b="0" dirty="0">
                <a:latin typeface="Times New Roman" panose="02020603050405020304" pitchFamily="18" charset="0"/>
                <a:ea typeface="標楷體" pitchFamily="65" charset="-120"/>
                <a:cs typeface="Times New Roman" panose="02020603050405020304" pitchFamily="18" charset="0"/>
              </a:rPr>
              <a:t>的數據最終一致，達到最終一致性。</a:t>
            </a:r>
          </a:p>
          <a:p>
            <a:endParaRPr lang="zh-TW" altLang="en-US" sz="2800" b="0" dirty="0">
              <a:latin typeface="Times New Roman" panose="02020603050405020304" pitchFamily="18" charset="0"/>
              <a:cs typeface="Times New Roman" panose="02020603050405020304" pitchFamily="18" charset="0"/>
            </a:endParaRPr>
          </a:p>
        </p:txBody>
      </p:sp>
      <p:pic>
        <p:nvPicPr>
          <p:cNvPr id="8" name="Picture 2" descr="http://4.bp.blogspot.com/-7BecHXsHmWw/UDRMrxUCBHI/AAAAAAAACGo/RZeecRZv7eA/s1600/0_1315316497oD4R.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82680" y="5092171"/>
            <a:ext cx="6372225" cy="1698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2477396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r>
              <a:rPr lang="en-US" altLang="zh-TW" dirty="0"/>
              <a:t>2-3 NoSQL</a:t>
            </a:r>
            <a:r>
              <a:rPr lang="zh-TW" altLang="en-US" dirty="0"/>
              <a:t>使用時機</a:t>
            </a:r>
          </a:p>
          <a:p>
            <a:pPr algn="l"/>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為什麼要用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NoSQL</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49723" y="2134939"/>
            <a:ext cx="10301981" cy="821611"/>
          </a:xfrm>
        </p:spPr>
        <p:txBody>
          <a:bodyPr/>
          <a:lstStyle/>
          <a:p>
            <a:pPr marL="266700" indent="-266700">
              <a:lnSpc>
                <a:spcPct val="100000"/>
              </a:lnSpc>
              <a:spcAft>
                <a:spcPts val="1200"/>
              </a:spcAft>
              <a:buFont typeface="Wingdings" pitchFamily="2" charset="2"/>
              <a:buChar char="l"/>
              <a:defRPr/>
            </a:pPr>
            <a:r>
              <a:rPr lang="zh-TW" altLang="en-US" sz="2400" b="0" dirty="0">
                <a:solidFill>
                  <a:srgbClr val="FF0000"/>
                </a:solidFill>
                <a:latin typeface="Times New Roman" panose="02020603050405020304" pitchFamily="18" charset="0"/>
                <a:ea typeface="標楷體" pitchFamily="65" charset="-120"/>
                <a:cs typeface="Times New Roman" panose="02020603050405020304" pitchFamily="18" charset="0"/>
              </a:rPr>
              <a:t>管理大規模資料：</a:t>
            </a:r>
            <a:r>
              <a:rPr lang="en-US" altLang="zh-TW" sz="2400" b="0" dirty="0">
                <a:latin typeface="Times New Roman" panose="02020603050405020304" pitchFamily="18" charset="0"/>
                <a:ea typeface="標楷體" pitchFamily="65" charset="-120"/>
                <a:cs typeface="Times New Roman" panose="02020603050405020304" pitchFamily="18" charset="0"/>
              </a:rPr>
              <a:t>NoSQL </a:t>
            </a:r>
            <a:r>
              <a:rPr lang="zh-TW" altLang="en-US" sz="2400" b="0" dirty="0">
                <a:latin typeface="Times New Roman" panose="02020603050405020304" pitchFamily="18" charset="0"/>
                <a:ea typeface="標楷體" pitchFamily="65" charset="-120"/>
                <a:cs typeface="Times New Roman" panose="02020603050405020304" pitchFamily="18" charset="0"/>
              </a:rPr>
              <a:t>資料庫能輕易處理大量的讀寫週期、眾多用戶，以及數以 </a:t>
            </a:r>
            <a:r>
              <a:rPr lang="en-US" altLang="zh-TW" sz="2400" b="0" dirty="0">
                <a:latin typeface="Times New Roman" panose="02020603050405020304" pitchFamily="18" charset="0"/>
                <a:ea typeface="標楷體" pitchFamily="65" charset="-120"/>
                <a:cs typeface="Times New Roman" panose="02020603050405020304" pitchFamily="18" charset="0"/>
              </a:rPr>
              <a:t>petabytes </a:t>
            </a:r>
            <a:r>
              <a:rPr lang="zh-TW" altLang="en-US" sz="2400" b="0" dirty="0">
                <a:latin typeface="Times New Roman" panose="02020603050405020304" pitchFamily="18" charset="0"/>
                <a:ea typeface="標楷體" pitchFamily="65" charset="-120"/>
                <a:cs typeface="Times New Roman" panose="02020603050405020304" pitchFamily="18" charset="0"/>
              </a:rPr>
              <a:t>計的資料。</a:t>
            </a:r>
            <a:endParaRPr lang="en-US" altLang="zh-TW" sz="2400" b="0" dirty="0">
              <a:latin typeface="Times New Roman" panose="02020603050405020304" pitchFamily="18" charset="0"/>
              <a:ea typeface="標楷體" pitchFamily="65" charset="-120"/>
              <a:cs typeface="Times New Roman" panose="02020603050405020304" pitchFamily="18" charset="0"/>
            </a:endParaRPr>
          </a:p>
          <a:p>
            <a:pPr marL="266700" indent="-266700">
              <a:lnSpc>
                <a:spcPct val="100000"/>
              </a:lnSpc>
              <a:spcAft>
                <a:spcPts val="1200"/>
              </a:spcAft>
              <a:buFont typeface="Wingdings" pitchFamily="2" charset="2"/>
              <a:buChar char="l"/>
              <a:defRPr/>
            </a:pPr>
            <a:r>
              <a:rPr lang="zh-TW" altLang="en-US" sz="2400" b="0" dirty="0">
                <a:solidFill>
                  <a:srgbClr val="FF0000"/>
                </a:solidFill>
                <a:latin typeface="Times New Roman" panose="02020603050405020304" pitchFamily="18" charset="0"/>
                <a:ea typeface="標楷體" pitchFamily="65" charset="-120"/>
                <a:cs typeface="Times New Roman" panose="02020603050405020304" pitchFamily="18" charset="0"/>
              </a:rPr>
              <a:t>資料庫綱要 </a:t>
            </a:r>
            <a:r>
              <a:rPr lang="en-US" altLang="zh-TW" sz="2400" b="0" dirty="0">
                <a:solidFill>
                  <a:srgbClr val="FF0000"/>
                </a:solidFill>
                <a:latin typeface="Times New Roman" panose="02020603050405020304" pitchFamily="18" charset="0"/>
                <a:ea typeface="標楷體" pitchFamily="65" charset="-120"/>
                <a:cs typeface="Times New Roman" panose="02020603050405020304" pitchFamily="18" charset="0"/>
              </a:rPr>
              <a:t>(Schema)</a:t>
            </a:r>
            <a:r>
              <a:rPr lang="zh-TW" altLang="en-US" sz="2400" b="0" dirty="0">
                <a:solidFill>
                  <a:srgbClr val="FF0000"/>
                </a:solidFill>
                <a:latin typeface="Times New Roman" panose="02020603050405020304" pitchFamily="18" charset="0"/>
                <a:ea typeface="標楷體" pitchFamily="65" charset="-120"/>
                <a:cs typeface="Times New Roman" panose="02020603050405020304" pitchFamily="18" charset="0"/>
              </a:rPr>
              <a:t>？不需要</a:t>
            </a:r>
            <a:r>
              <a:rPr lang="zh-TW" altLang="en-US" sz="2400" b="0" dirty="0">
                <a:latin typeface="Times New Roman" panose="02020603050405020304" pitchFamily="18" charset="0"/>
                <a:ea typeface="標楷體" pitchFamily="65" charset="-120"/>
                <a:cs typeface="Times New Roman" panose="02020603050405020304" pitchFamily="18" charset="0"/>
              </a:rPr>
              <a:t>：多數 </a:t>
            </a:r>
            <a:r>
              <a:rPr lang="en-US" altLang="zh-TW" sz="2400" b="0" dirty="0">
                <a:latin typeface="Times New Roman" panose="02020603050405020304" pitchFamily="18" charset="0"/>
                <a:ea typeface="標楷體" pitchFamily="65" charset="-120"/>
                <a:cs typeface="Times New Roman" panose="02020603050405020304" pitchFamily="18" charset="0"/>
              </a:rPr>
              <a:t>NoSQL </a:t>
            </a:r>
            <a:r>
              <a:rPr lang="zh-TW" altLang="en-US" sz="2400" b="0" dirty="0">
                <a:latin typeface="Times New Roman" panose="02020603050405020304" pitchFamily="18" charset="0"/>
                <a:ea typeface="標楷體" pitchFamily="65" charset="-120"/>
                <a:cs typeface="Times New Roman" panose="02020603050405020304" pitchFamily="18" charset="0"/>
              </a:rPr>
              <a:t>資料庫沒有綱要，所以相當彈性。當涉及到綱要建構之時，它們提供了相當廣泛的選擇空間，能輕易地和物件相對應。這表示再也看不到像是正規化與複雜資料連接 </a:t>
            </a:r>
            <a:r>
              <a:rPr lang="en-US" altLang="zh-TW" sz="2400" b="0" dirty="0">
                <a:latin typeface="Times New Roman" panose="02020603050405020304" pitchFamily="18" charset="0"/>
                <a:ea typeface="標楷體" pitchFamily="65" charset="-120"/>
                <a:cs typeface="Times New Roman" panose="02020603050405020304" pitchFamily="18" charset="0"/>
              </a:rPr>
              <a:t>(complex joins) </a:t>
            </a:r>
            <a:r>
              <a:rPr lang="zh-TW" altLang="en-US" sz="2400" b="0" dirty="0">
                <a:latin typeface="Times New Roman" panose="02020603050405020304" pitchFamily="18" charset="0"/>
                <a:ea typeface="標楷體" pitchFamily="65" charset="-120"/>
                <a:cs typeface="Times New Roman" panose="02020603050405020304" pitchFamily="18" charset="0"/>
              </a:rPr>
              <a:t>等字眼。</a:t>
            </a:r>
            <a:endParaRPr lang="en-US" altLang="zh-TW" sz="2400" b="0" dirty="0">
              <a:latin typeface="Times New Roman" panose="02020603050405020304" pitchFamily="18" charset="0"/>
              <a:ea typeface="標楷體" pitchFamily="65" charset="-120"/>
              <a:cs typeface="Times New Roman" panose="02020603050405020304" pitchFamily="18" charset="0"/>
            </a:endParaRPr>
          </a:p>
          <a:p>
            <a:pPr marL="266700" indent="-266700">
              <a:lnSpc>
                <a:spcPct val="100000"/>
              </a:lnSpc>
              <a:spcAft>
                <a:spcPts val="1200"/>
              </a:spcAft>
              <a:buFont typeface="Wingdings" pitchFamily="2" charset="2"/>
              <a:buChar char="l"/>
              <a:defRPr/>
            </a:pPr>
            <a:r>
              <a:rPr lang="zh-TW" altLang="en-US" sz="2400" b="0" dirty="0">
                <a:solidFill>
                  <a:srgbClr val="FF0000"/>
                </a:solidFill>
                <a:latin typeface="Times New Roman" panose="02020603050405020304" pitchFamily="18" charset="0"/>
                <a:ea typeface="標楷體" pitchFamily="65" charset="-120"/>
                <a:cs typeface="Times New Roman" panose="02020603050405020304" pitchFamily="18" charset="0"/>
              </a:rPr>
              <a:t>開發者親和性</a:t>
            </a:r>
            <a:r>
              <a:rPr lang="zh-TW" altLang="en-US" sz="2400" b="0" dirty="0">
                <a:latin typeface="Times New Roman" panose="02020603050405020304" pitchFamily="18" charset="0"/>
                <a:ea typeface="標楷體" pitchFamily="65" charset="-120"/>
                <a:cs typeface="Times New Roman" panose="02020603050405020304" pitchFamily="18" charset="0"/>
              </a:rPr>
              <a:t>：</a:t>
            </a:r>
            <a:r>
              <a:rPr lang="en-US" altLang="zh-TW" sz="2400" b="0" dirty="0">
                <a:latin typeface="Times New Roman" panose="02020603050405020304" pitchFamily="18" charset="0"/>
                <a:ea typeface="標楷體" pitchFamily="65" charset="-120"/>
                <a:cs typeface="Times New Roman" panose="02020603050405020304" pitchFamily="18" charset="0"/>
              </a:rPr>
              <a:t>NoSQL </a:t>
            </a:r>
            <a:r>
              <a:rPr lang="zh-TW" altLang="en-US" sz="2400" b="0" dirty="0">
                <a:latin typeface="Times New Roman" panose="02020603050405020304" pitchFamily="18" charset="0"/>
                <a:ea typeface="標楷體" pitchFamily="65" charset="-120"/>
                <a:cs typeface="Times New Roman" panose="02020603050405020304" pitchFamily="18" charset="0"/>
              </a:rPr>
              <a:t>資料庫對各主要程式語言提供了簡單的 </a:t>
            </a:r>
            <a:r>
              <a:rPr lang="en-US" altLang="zh-TW" sz="2400" b="0" dirty="0">
                <a:latin typeface="Times New Roman" panose="02020603050405020304" pitchFamily="18" charset="0"/>
                <a:ea typeface="標楷體" pitchFamily="65" charset="-120"/>
                <a:cs typeface="Times New Roman" panose="02020603050405020304" pitchFamily="18" charset="0"/>
              </a:rPr>
              <a:t>API</a:t>
            </a:r>
            <a:r>
              <a:rPr lang="zh-TW" altLang="en-US" sz="2400" b="0" dirty="0">
                <a:latin typeface="Times New Roman" panose="02020603050405020304" pitchFamily="18" charset="0"/>
                <a:ea typeface="標楷體" pitchFamily="65" charset="-120"/>
                <a:cs typeface="Times New Roman" panose="02020603050405020304" pitchFamily="18" charset="0"/>
              </a:rPr>
              <a:t>，因此再也用不著複雜的 </a:t>
            </a:r>
            <a:r>
              <a:rPr lang="en-US" altLang="zh-TW" sz="2400" b="0" dirty="0">
                <a:latin typeface="Times New Roman" panose="02020603050405020304" pitchFamily="18" charset="0"/>
                <a:ea typeface="標楷體" pitchFamily="65" charset="-120"/>
                <a:cs typeface="Times New Roman" panose="02020603050405020304" pitchFamily="18" charset="0"/>
              </a:rPr>
              <a:t>ORM </a:t>
            </a:r>
            <a:r>
              <a:rPr lang="zh-TW" altLang="en-US" sz="2400" b="0" dirty="0">
                <a:latin typeface="Times New Roman" panose="02020603050405020304" pitchFamily="18" charset="0"/>
                <a:ea typeface="標楷體" pitchFamily="65" charset="-120"/>
                <a:cs typeface="Times New Roman" panose="02020603050405020304" pitchFamily="18" charset="0"/>
              </a:rPr>
              <a:t>框架。如果特定程式語言沒有 </a:t>
            </a:r>
            <a:r>
              <a:rPr lang="en-US" altLang="zh-TW" sz="2400" b="0" dirty="0">
                <a:latin typeface="Times New Roman" panose="02020603050405020304" pitchFamily="18" charset="0"/>
                <a:ea typeface="標楷體" pitchFamily="65" charset="-120"/>
                <a:cs typeface="Times New Roman" panose="02020603050405020304" pitchFamily="18" charset="0"/>
              </a:rPr>
              <a:t>API </a:t>
            </a:r>
            <a:r>
              <a:rPr lang="zh-TW" altLang="en-US" sz="2400" b="0" dirty="0">
                <a:latin typeface="Times New Roman" panose="02020603050405020304" pitchFamily="18" charset="0"/>
                <a:ea typeface="標楷體" pitchFamily="65" charset="-120"/>
                <a:cs typeface="Times New Roman" panose="02020603050405020304" pitchFamily="18" charset="0"/>
              </a:rPr>
              <a:t>可用時，還是可以透過簡單的 </a:t>
            </a:r>
            <a:r>
              <a:rPr lang="en-US" altLang="zh-TW" sz="2400" b="0" dirty="0">
                <a:latin typeface="Times New Roman" panose="02020603050405020304" pitchFamily="18" charset="0"/>
                <a:ea typeface="標楷體" pitchFamily="65" charset="-120"/>
                <a:cs typeface="Times New Roman" panose="02020603050405020304" pitchFamily="18" charset="0"/>
              </a:rPr>
              <a:t>RESTful API</a:t>
            </a:r>
            <a:r>
              <a:rPr lang="zh-TW" altLang="en-US" sz="2400" b="0" dirty="0">
                <a:latin typeface="Times New Roman" panose="02020603050405020304" pitchFamily="18" charset="0"/>
                <a:ea typeface="標楷體" pitchFamily="65" charset="-120"/>
                <a:cs typeface="Times New Roman" panose="02020603050405020304" pitchFamily="18" charset="0"/>
              </a:rPr>
              <a:t>，使用 </a:t>
            </a:r>
            <a:r>
              <a:rPr lang="en-US" altLang="zh-TW" sz="2400" b="0" dirty="0">
                <a:latin typeface="Times New Roman" panose="02020603050405020304" pitchFamily="18" charset="0"/>
                <a:ea typeface="標楷體" pitchFamily="65" charset="-120"/>
                <a:cs typeface="Times New Roman" panose="02020603050405020304" pitchFamily="18" charset="0"/>
              </a:rPr>
              <a:t>XML </a:t>
            </a:r>
            <a:r>
              <a:rPr lang="zh-TW" altLang="en-US" sz="2400" b="0" dirty="0">
                <a:latin typeface="Times New Roman" panose="02020603050405020304" pitchFamily="18" charset="0"/>
                <a:ea typeface="標楷體" pitchFamily="65" charset="-120"/>
                <a:cs typeface="Times New Roman" panose="02020603050405020304" pitchFamily="18" charset="0"/>
              </a:rPr>
              <a:t>以及 </a:t>
            </a:r>
            <a:r>
              <a:rPr lang="en-US" altLang="zh-TW" sz="2400" b="0" dirty="0">
                <a:latin typeface="Times New Roman" panose="02020603050405020304" pitchFamily="18" charset="0"/>
                <a:ea typeface="標楷體" pitchFamily="65" charset="-120"/>
                <a:cs typeface="Times New Roman" panose="02020603050405020304" pitchFamily="18" charset="0"/>
              </a:rPr>
              <a:t>JSON </a:t>
            </a:r>
            <a:r>
              <a:rPr lang="zh-TW" altLang="en-US" sz="2400" b="0" dirty="0">
                <a:latin typeface="Times New Roman" panose="02020603050405020304" pitchFamily="18" charset="0"/>
                <a:ea typeface="標楷體" pitchFamily="65" charset="-120"/>
                <a:cs typeface="Times New Roman" panose="02020603050405020304" pitchFamily="18" charset="0"/>
              </a:rPr>
              <a:t>格式經由 </a:t>
            </a:r>
            <a:r>
              <a:rPr lang="en-US" altLang="zh-TW" sz="2400" b="0" dirty="0">
                <a:latin typeface="Times New Roman" panose="02020603050405020304" pitchFamily="18" charset="0"/>
                <a:ea typeface="標楷體" pitchFamily="65" charset="-120"/>
                <a:cs typeface="Times New Roman" panose="02020603050405020304" pitchFamily="18" charset="0"/>
              </a:rPr>
              <a:t>HTTP </a:t>
            </a:r>
            <a:r>
              <a:rPr lang="zh-TW" altLang="en-US" sz="2400" b="0" dirty="0">
                <a:latin typeface="Times New Roman" panose="02020603050405020304" pitchFamily="18" charset="0"/>
                <a:ea typeface="標楷體" pitchFamily="65" charset="-120"/>
                <a:cs typeface="Times New Roman" panose="02020603050405020304" pitchFamily="18" charset="0"/>
              </a:rPr>
              <a:t>存取資料。</a:t>
            </a:r>
          </a:p>
          <a:p>
            <a:endParaRPr lang="zh-TW" altLang="en-US" sz="2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6067349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r>
              <a:rPr lang="en-US" altLang="zh-TW" dirty="0"/>
              <a:t>2-3 NoSQL</a:t>
            </a:r>
            <a:r>
              <a:rPr lang="zh-TW" altLang="en-US" dirty="0"/>
              <a:t>使用時機</a:t>
            </a:r>
          </a:p>
          <a:p>
            <a:pPr algn="l"/>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為什麼要用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NoSQL</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49723" y="2134939"/>
            <a:ext cx="10301981" cy="821611"/>
          </a:xfrm>
        </p:spPr>
        <p:txBody>
          <a:bodyPr/>
          <a:lstStyle/>
          <a:p>
            <a:pPr marL="266700" indent="-266700">
              <a:lnSpc>
                <a:spcPct val="100000"/>
              </a:lnSpc>
              <a:spcAft>
                <a:spcPts val="1200"/>
              </a:spcAft>
              <a:buFont typeface="Wingdings" pitchFamily="2" charset="2"/>
              <a:buChar char="l"/>
              <a:defRPr/>
            </a:pPr>
            <a:r>
              <a:rPr lang="zh-TW" altLang="en-US" sz="2400" b="0" dirty="0">
                <a:solidFill>
                  <a:srgbClr val="FF0000"/>
                </a:solidFill>
                <a:latin typeface="Times New Roman" panose="02020603050405020304" pitchFamily="18" charset="0"/>
                <a:ea typeface="標楷體" pitchFamily="65" charset="-120"/>
                <a:cs typeface="Times New Roman" panose="02020603050405020304" pitchFamily="18" charset="0"/>
              </a:rPr>
              <a:t>可用性：</a:t>
            </a:r>
            <a:r>
              <a:rPr lang="zh-TW" altLang="en-US" sz="2400" b="0" dirty="0">
                <a:latin typeface="Times New Roman" panose="02020603050405020304" pitchFamily="18" charset="0"/>
                <a:ea typeface="標楷體" pitchFamily="65" charset="-120"/>
                <a:cs typeface="Times New Roman" panose="02020603050405020304" pitchFamily="18" charset="0"/>
              </a:rPr>
              <a:t>多數分散式 </a:t>
            </a:r>
            <a:r>
              <a:rPr lang="en-US" altLang="zh-TW" sz="2400" b="0" dirty="0">
                <a:latin typeface="Times New Roman" panose="02020603050405020304" pitchFamily="18" charset="0"/>
                <a:ea typeface="標楷體" pitchFamily="65" charset="-120"/>
                <a:cs typeface="Times New Roman" panose="02020603050405020304" pitchFamily="18" charset="0"/>
              </a:rPr>
              <a:t>NoSQL </a:t>
            </a:r>
            <a:r>
              <a:rPr lang="zh-TW" altLang="en-US" sz="2400" b="0" dirty="0">
                <a:latin typeface="Times New Roman" panose="02020603050405020304" pitchFamily="18" charset="0"/>
                <a:ea typeface="標楷體" pitchFamily="65" charset="-120"/>
                <a:cs typeface="Times New Roman" panose="02020603050405020304" pitchFamily="18" charset="0"/>
              </a:rPr>
              <a:t>資料庫都提供簡易的資料複製，單一節點的毀損不會過分地影響資料的可用性。</a:t>
            </a:r>
            <a:endParaRPr lang="en-US" altLang="zh-TW" sz="2400" b="0" dirty="0">
              <a:latin typeface="Times New Roman" panose="02020603050405020304" pitchFamily="18" charset="0"/>
              <a:ea typeface="標楷體" pitchFamily="65" charset="-120"/>
              <a:cs typeface="Times New Roman" panose="02020603050405020304" pitchFamily="18" charset="0"/>
            </a:endParaRPr>
          </a:p>
          <a:p>
            <a:pPr marL="266700" indent="-266700">
              <a:lnSpc>
                <a:spcPct val="100000"/>
              </a:lnSpc>
              <a:spcAft>
                <a:spcPts val="1200"/>
              </a:spcAft>
              <a:buFont typeface="Wingdings" pitchFamily="2" charset="2"/>
              <a:buChar char="l"/>
              <a:defRPr/>
            </a:pPr>
            <a:r>
              <a:rPr lang="zh-TW" altLang="en-US" sz="2400" b="0" dirty="0">
                <a:solidFill>
                  <a:srgbClr val="FF0000"/>
                </a:solidFill>
                <a:latin typeface="Times New Roman" panose="02020603050405020304" pitchFamily="18" charset="0"/>
                <a:ea typeface="標楷體" pitchFamily="65" charset="-120"/>
                <a:cs typeface="Times New Roman" panose="02020603050405020304" pitchFamily="18" charset="0"/>
              </a:rPr>
              <a:t>延展性：</a:t>
            </a:r>
            <a:r>
              <a:rPr lang="en-US" altLang="zh-TW" sz="2400" b="0" dirty="0">
                <a:latin typeface="Times New Roman" panose="02020603050405020304" pitchFamily="18" charset="0"/>
                <a:ea typeface="標楷體" pitchFamily="65" charset="-120"/>
                <a:cs typeface="Times New Roman" panose="02020603050405020304" pitchFamily="18" charset="0"/>
              </a:rPr>
              <a:t>NoSQL </a:t>
            </a:r>
            <a:r>
              <a:rPr lang="zh-TW" altLang="en-US" sz="2400" b="0" dirty="0">
                <a:latin typeface="Times New Roman" panose="02020603050405020304" pitchFamily="18" charset="0"/>
                <a:ea typeface="標楷體" pitchFamily="65" charset="-120"/>
                <a:cs typeface="Times New Roman" panose="02020603050405020304" pitchFamily="18" charset="0"/>
              </a:rPr>
              <a:t>資料庫不需要專用的高效能伺服器。事實上，它們可以輕易地運行在一般硬體組成的叢集上，只要增加新節點就可輕易向外延展。</a:t>
            </a:r>
            <a:endParaRPr lang="en-US" altLang="zh-TW" sz="2400" b="0" dirty="0">
              <a:latin typeface="Times New Roman" panose="02020603050405020304" pitchFamily="18" charset="0"/>
              <a:ea typeface="標楷體" pitchFamily="65" charset="-120"/>
              <a:cs typeface="Times New Roman" panose="02020603050405020304" pitchFamily="18" charset="0"/>
            </a:endParaRPr>
          </a:p>
          <a:p>
            <a:pPr marL="266700" indent="-266700">
              <a:lnSpc>
                <a:spcPct val="100000"/>
              </a:lnSpc>
              <a:spcAft>
                <a:spcPts val="1200"/>
              </a:spcAft>
              <a:buFont typeface="Wingdings" pitchFamily="2" charset="2"/>
              <a:buChar char="l"/>
              <a:defRPr/>
            </a:pPr>
            <a:r>
              <a:rPr lang="zh-TW" altLang="en-US" sz="2400" b="0" dirty="0">
                <a:solidFill>
                  <a:srgbClr val="FF0000"/>
                </a:solidFill>
                <a:latin typeface="Times New Roman" panose="02020603050405020304" pitchFamily="18" charset="0"/>
                <a:ea typeface="標楷體" pitchFamily="65" charset="-120"/>
                <a:cs typeface="Times New Roman" panose="02020603050405020304" pitchFamily="18" charset="0"/>
              </a:rPr>
              <a:t>低延遲：</a:t>
            </a:r>
            <a:r>
              <a:rPr lang="zh-TW" altLang="en-US" sz="2400" b="0" dirty="0">
                <a:latin typeface="Times New Roman" panose="02020603050405020304" pitchFamily="18" charset="0"/>
                <a:ea typeface="標楷體" pitchFamily="65" charset="-120"/>
                <a:cs typeface="Times New Roman" panose="02020603050405020304" pitchFamily="18" charset="0"/>
              </a:rPr>
              <a:t>除非執行是 </a:t>
            </a:r>
            <a:r>
              <a:rPr lang="en-US" altLang="zh-TW" sz="2400" b="0" dirty="0">
                <a:latin typeface="Times New Roman" panose="02020603050405020304" pitchFamily="18" charset="0"/>
                <a:ea typeface="標楷體" pitchFamily="65" charset="-120"/>
                <a:cs typeface="Times New Roman" panose="02020603050405020304" pitchFamily="18" charset="0"/>
              </a:rPr>
              <a:t>Trillion </a:t>
            </a:r>
            <a:r>
              <a:rPr lang="zh-TW" altLang="en-US" sz="2400" b="0" dirty="0">
                <a:latin typeface="Times New Roman" panose="02020603050405020304" pitchFamily="18" charset="0"/>
                <a:ea typeface="標楷體" pitchFamily="65" charset="-120"/>
                <a:cs typeface="Times New Roman" panose="02020603050405020304" pitchFamily="18" charset="0"/>
              </a:rPr>
              <a:t>等級資料伺服器組成的叢集，否則 </a:t>
            </a:r>
            <a:r>
              <a:rPr lang="en-US" altLang="zh-TW" sz="2400" b="0" dirty="0">
                <a:latin typeface="Times New Roman" panose="02020603050405020304" pitchFamily="18" charset="0"/>
                <a:ea typeface="標楷體" pitchFamily="65" charset="-120"/>
                <a:cs typeface="Times New Roman" panose="02020603050405020304" pitchFamily="18" charset="0"/>
              </a:rPr>
              <a:t>NoSQL </a:t>
            </a:r>
            <a:r>
              <a:rPr lang="zh-TW" altLang="en-US" sz="2400" b="0" dirty="0">
                <a:latin typeface="Times New Roman" panose="02020603050405020304" pitchFamily="18" charset="0"/>
                <a:ea typeface="標楷體" pitchFamily="65" charset="-120"/>
                <a:cs typeface="Times New Roman" panose="02020603050405020304" pitchFamily="18" charset="0"/>
              </a:rPr>
              <a:t>應該可以協助你達成絕佳的低延遲性。當然，延遲本身與可成功載入記憶體中的資料量有關。</a:t>
            </a:r>
          </a:p>
          <a:p>
            <a:endParaRPr lang="zh-TW" altLang="en-US" sz="2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086729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60497F5A-B5B0-E547-862C-67797491ECFD}"/>
              </a:ext>
            </a:extLst>
          </p:cNvPr>
          <p:cNvSpPr>
            <a:spLocks noGrp="1"/>
          </p:cNvSpPr>
          <p:nvPr>
            <p:ph type="dt" sz="half" idx="10"/>
          </p:nvPr>
        </p:nvSpPr>
        <p:spPr/>
        <p:txBody>
          <a:bodyPr/>
          <a:lstStyle/>
          <a:p>
            <a:r>
              <a:rPr lang="zh-TW" altLang="en-US">
                <a:latin typeface="微軟正黑體" panose="020B0604030504040204" pitchFamily="34" charset="-120"/>
                <a:ea typeface="微軟正黑體" panose="020B0604030504040204" pitchFamily="34" charset="-120"/>
              </a:rPr>
              <a:t>資料庫設計</a:t>
            </a:r>
            <a:r>
              <a:rPr lang="en-US" altLang="zh-TW">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1C6F2716-EA1A-C940-A03F-7D573A9B8263}"/>
              </a:ext>
            </a:extLst>
          </p:cNvPr>
          <p:cNvSpPr>
            <a:spLocks noGrp="1"/>
          </p:cNvSpPr>
          <p:nvPr>
            <p:ph type="sldNum" sz="quarter" idx="11"/>
          </p:nvPr>
        </p:nvSpPr>
        <p:spPr/>
        <p:txBody>
          <a:bodyPr/>
          <a:lstStyle/>
          <a:p>
            <a:r>
              <a:rPr lang="zh-TW" altLang="en-US">
                <a:latin typeface="微軟正黑體" panose="020B0604030504040204" pitchFamily="34" charset="-120"/>
                <a:ea typeface="微軟正黑體" panose="020B0604030504040204" pitchFamily="34" charset="-120"/>
              </a:rPr>
              <a:t>郭惠民編著</a:t>
            </a:r>
            <a:r>
              <a:rPr lang="en-US" altLang="zh-TW">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版權所有，不得任意拷貝或引用</a:t>
            </a:r>
            <a:r>
              <a:rPr lang="en-US" altLang="zh-TW">
                <a:latin typeface="微軟正黑體" panose="020B0604030504040204" pitchFamily="34" charset="-120"/>
                <a:ea typeface="微軟正黑體" panose="020B0604030504040204" pitchFamily="34" charset="-120"/>
              </a:rPr>
              <a:t>】 </a:t>
            </a:r>
            <a:endParaRPr lang="zh-TW" altLang="en-US" dirty="0"/>
          </a:p>
        </p:txBody>
      </p:sp>
      <p:sp>
        <p:nvSpPr>
          <p:cNvPr id="4" name="文字版面配置區 3">
            <a:extLst>
              <a:ext uri="{FF2B5EF4-FFF2-40B4-BE49-F238E27FC236}">
                <a16:creationId xmlns:a16="http://schemas.microsoft.com/office/drawing/2014/main" xmlns="" id="{DBA71CBD-F8AF-3240-AC0B-D5C874F718B3}"/>
              </a:ext>
            </a:extLst>
          </p:cNvPr>
          <p:cNvSpPr>
            <a:spLocks noGrp="1"/>
          </p:cNvSpPr>
          <p:nvPr>
            <p:ph type="body" sz="quarter" idx="13"/>
          </p:nvPr>
        </p:nvSpPr>
        <p:spPr>
          <a:xfrm>
            <a:off x="2910320" y="3534070"/>
            <a:ext cx="7619136" cy="3272748"/>
          </a:xfrm>
        </p:spPr>
        <p:txBody>
          <a:bodyPr/>
          <a:lstStyle/>
          <a:p>
            <a:pPr algn="l"/>
            <a:r>
              <a:rPr kumimoji="1" lang="en-US" altLang="zh-TW" dirty="0"/>
              <a:t>3-1 NoSQL</a:t>
            </a:r>
            <a:r>
              <a:rPr kumimoji="1" lang="zh-TW" altLang="en-US" dirty="0"/>
              <a:t>之種類</a:t>
            </a:r>
          </a:p>
          <a:p>
            <a:pPr algn="l"/>
            <a:r>
              <a:rPr kumimoji="1" lang="en-US" altLang="zh-TW" dirty="0"/>
              <a:t>3-2 </a:t>
            </a:r>
            <a:r>
              <a:rPr kumimoji="1" lang="zh-TW" altLang="en-US" dirty="0"/>
              <a:t>鍵值資料庫與列導向資料庫特性</a:t>
            </a:r>
          </a:p>
          <a:p>
            <a:pPr algn="l"/>
            <a:r>
              <a:rPr kumimoji="1" lang="en-US" altLang="zh-TW" dirty="0"/>
              <a:t>3-3 </a:t>
            </a:r>
            <a:r>
              <a:rPr kumimoji="1" lang="zh-TW" altLang="en-US" dirty="0"/>
              <a:t>文檔資料庫與圖形資料庫特性</a:t>
            </a:r>
          </a:p>
        </p:txBody>
      </p:sp>
      <p:sp>
        <p:nvSpPr>
          <p:cNvPr id="5" name="文字版面配置區 4">
            <a:extLst>
              <a:ext uri="{FF2B5EF4-FFF2-40B4-BE49-F238E27FC236}">
                <a16:creationId xmlns:a16="http://schemas.microsoft.com/office/drawing/2014/main" xmlns="" id="{8CD670EE-4FA1-5F47-A486-7D93D75A6084}"/>
              </a:ext>
            </a:extLst>
          </p:cNvPr>
          <p:cNvSpPr>
            <a:spLocks noGrp="1"/>
          </p:cNvSpPr>
          <p:nvPr>
            <p:ph type="body" sz="quarter" idx="12"/>
          </p:nvPr>
        </p:nvSpPr>
        <p:spPr>
          <a:xfrm>
            <a:off x="2148321" y="1251628"/>
            <a:ext cx="9143134" cy="1666469"/>
          </a:xfrm>
        </p:spPr>
        <p:txBody>
          <a:bodyPr anchor="ctr"/>
          <a:lstStyle/>
          <a:p>
            <a:r>
              <a:rPr kumimoji="1" lang="zh-TW" altLang="en-US" dirty="0"/>
              <a:t>模組</a:t>
            </a:r>
            <a:r>
              <a:rPr kumimoji="1" lang="en-US" altLang="zh-TW" dirty="0"/>
              <a:t>3 : NoSQL</a:t>
            </a:r>
            <a:r>
              <a:rPr kumimoji="1" lang="zh-TW" altLang="en-US" dirty="0"/>
              <a:t>之種類與特性</a:t>
            </a:r>
          </a:p>
        </p:txBody>
      </p:sp>
    </p:spTree>
    <p:extLst>
      <p:ext uri="{BB962C8B-B14F-4D97-AF65-F5344CB8AC3E}">
        <p14:creationId xmlns:p14="http://schemas.microsoft.com/office/powerpoint/2010/main" xmlns="" val="23081321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r>
              <a:rPr lang="en-US" altLang="zh-TW" dirty="0"/>
              <a:t>3-1 NoSQL</a:t>
            </a:r>
            <a:r>
              <a:rPr lang="zh-TW" altLang="en-US" dirty="0"/>
              <a:t>之種類</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NoSQL</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種類</a:t>
            </a: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49723" y="2134939"/>
            <a:ext cx="10301981" cy="821611"/>
          </a:xfrm>
        </p:spPr>
        <p:txBody>
          <a:bodyPr/>
          <a:lstStyle/>
          <a:p>
            <a:pPr>
              <a:spcBef>
                <a:spcPct val="0"/>
              </a:spcBef>
              <a:spcAft>
                <a:spcPts val="600"/>
              </a:spcAft>
              <a:buFont typeface="Wingdings" panose="05000000000000000000" pitchFamily="2" charset="2"/>
              <a:buChar char="l"/>
            </a:pPr>
            <a:r>
              <a:rPr lang="zh-TW" altLang="en-US" sz="2400" b="0" dirty="0">
                <a:latin typeface="Arial" panose="020B0604020202020204" pitchFamily="34" charset="0"/>
                <a:ea typeface="標楷體" panose="03000509000000000000" pitchFamily="65" charset="-120"/>
                <a:cs typeface="Arial" panose="020B0604020202020204" pitchFamily="34" charset="0"/>
              </a:rPr>
              <a:t>鍵值資料庫</a:t>
            </a:r>
            <a:r>
              <a:rPr lang="en-US" altLang="zh-TW" sz="2400" b="0" dirty="0">
                <a:latin typeface="Arial" panose="020B0604020202020204" pitchFamily="34" charset="0"/>
                <a:ea typeface="標楷體" panose="03000509000000000000" pitchFamily="65" charset="-120"/>
                <a:cs typeface="Arial" panose="020B0604020202020204" pitchFamily="34" charset="0"/>
              </a:rPr>
              <a:t>(Key-Value Database)</a:t>
            </a:r>
          </a:p>
          <a:p>
            <a:pPr marL="1252538" lvl="2" indent="-246063">
              <a:spcBef>
                <a:spcPct val="0"/>
              </a:spcBef>
              <a:spcAft>
                <a:spcPts val="600"/>
              </a:spcAft>
              <a:buFont typeface="Times New Roman" panose="02020603050405020304" pitchFamily="18" charset="0"/>
              <a:buChar char="−"/>
            </a:pPr>
            <a:r>
              <a:rPr lang="en-US" altLang="zh-TW" sz="2200" dirty="0" err="1" smtClean="0">
                <a:latin typeface="Arial" panose="020B0604020202020204" pitchFamily="34" charset="0"/>
                <a:ea typeface="標楷體" panose="03000509000000000000" pitchFamily="65" charset="-120"/>
                <a:cs typeface="Arial" panose="020B0604020202020204" pitchFamily="34" charset="0"/>
              </a:rPr>
              <a:t>Redis</a:t>
            </a:r>
            <a:r>
              <a:rPr lang="en-US" altLang="zh-TW" sz="2200" dirty="0">
                <a:latin typeface="Arial" panose="020B0604020202020204" pitchFamily="34" charset="0"/>
                <a:ea typeface="標楷體" panose="03000509000000000000" pitchFamily="65" charset="-120"/>
                <a:cs typeface="Arial" panose="020B0604020202020204" pitchFamily="34" charset="0"/>
              </a:rPr>
              <a:t>, Amazon </a:t>
            </a:r>
            <a:r>
              <a:rPr lang="en-US" altLang="zh-TW" sz="2200" dirty="0" err="1">
                <a:latin typeface="Arial" panose="020B0604020202020204" pitchFamily="34" charset="0"/>
                <a:ea typeface="標楷體" panose="03000509000000000000" pitchFamily="65" charset="-120"/>
                <a:cs typeface="Arial" panose="020B0604020202020204" pitchFamily="34" charset="0"/>
              </a:rPr>
              <a:t>DynamoDB</a:t>
            </a:r>
            <a:r>
              <a:rPr lang="en-US" altLang="zh-TW" sz="2200" dirty="0">
                <a:latin typeface="Arial" panose="020B0604020202020204" pitchFamily="34" charset="0"/>
                <a:ea typeface="標楷體" panose="03000509000000000000" pitchFamily="65" charset="-120"/>
                <a:cs typeface="Arial" panose="020B0604020202020204" pitchFamily="34" charset="0"/>
              </a:rPr>
              <a:t>, </a:t>
            </a:r>
            <a:r>
              <a:rPr lang="en-US" altLang="zh-TW" sz="2200" dirty="0" err="1">
                <a:latin typeface="Arial" panose="020B0604020202020204" pitchFamily="34" charset="0"/>
                <a:ea typeface="標楷體" panose="03000509000000000000" pitchFamily="65" charset="-120"/>
                <a:cs typeface="Arial" panose="020B0604020202020204" pitchFamily="34" charset="0"/>
              </a:rPr>
              <a:t>Memcached</a:t>
            </a:r>
            <a:r>
              <a:rPr lang="en-US" altLang="zh-TW" sz="2200" dirty="0">
                <a:latin typeface="Arial" panose="020B0604020202020204" pitchFamily="34" charset="0"/>
                <a:ea typeface="標楷體" panose="03000509000000000000" pitchFamily="65" charset="-120"/>
                <a:cs typeface="Arial" panose="020B0604020202020204" pitchFamily="34" charset="0"/>
              </a:rPr>
              <a:t>, </a:t>
            </a:r>
            <a:r>
              <a:rPr lang="en-US" altLang="zh-TW" sz="2200" dirty="0" err="1">
                <a:latin typeface="Arial" panose="020B0604020202020204" pitchFamily="34" charset="0"/>
                <a:ea typeface="標楷體" panose="03000509000000000000" pitchFamily="65" charset="-120"/>
                <a:cs typeface="Arial" panose="020B0604020202020204" pitchFamily="34" charset="0"/>
              </a:rPr>
              <a:t>Riak</a:t>
            </a:r>
            <a:r>
              <a:rPr lang="en-US" altLang="zh-TW" sz="2200" dirty="0">
                <a:latin typeface="Arial" panose="020B0604020202020204" pitchFamily="34" charset="0"/>
                <a:ea typeface="標楷體" panose="03000509000000000000" pitchFamily="65" charset="-120"/>
                <a:cs typeface="Arial" panose="020B0604020202020204" pitchFamily="34" charset="0"/>
              </a:rPr>
              <a:t> KV</a:t>
            </a:r>
            <a:endParaRPr lang="zh-TW" altLang="en-US" sz="2200" dirty="0">
              <a:latin typeface="Arial" panose="020B0604020202020204" pitchFamily="34" charset="0"/>
              <a:ea typeface="標楷體" panose="03000509000000000000" pitchFamily="65" charset="-120"/>
              <a:cs typeface="Arial" panose="020B0604020202020204" pitchFamily="34" charset="0"/>
            </a:endParaRPr>
          </a:p>
          <a:p>
            <a:pPr>
              <a:spcBef>
                <a:spcPts val="1200"/>
              </a:spcBef>
              <a:spcAft>
                <a:spcPts val="600"/>
              </a:spcAft>
              <a:buFont typeface="Wingdings" panose="05000000000000000000" pitchFamily="2" charset="2"/>
              <a:buChar char="l"/>
            </a:pPr>
            <a:r>
              <a:rPr lang="zh-TW" altLang="en-US" sz="2400" b="0" dirty="0">
                <a:latin typeface="Arial" panose="020B0604020202020204" pitchFamily="34" charset="0"/>
                <a:ea typeface="標楷體" panose="03000509000000000000" pitchFamily="65" charset="-120"/>
                <a:cs typeface="Arial" panose="020B0604020202020204" pitchFamily="34" charset="0"/>
              </a:rPr>
              <a:t>列導向資料庫</a:t>
            </a:r>
            <a:r>
              <a:rPr lang="en-US" altLang="zh-TW" sz="2400" b="0" dirty="0">
                <a:latin typeface="Arial" panose="020B0604020202020204" pitchFamily="34" charset="0"/>
                <a:ea typeface="標楷體" panose="03000509000000000000" pitchFamily="65" charset="-120"/>
                <a:cs typeface="Arial" panose="020B0604020202020204" pitchFamily="34" charset="0"/>
              </a:rPr>
              <a:t>(Column-Oriented Database)</a:t>
            </a:r>
          </a:p>
          <a:p>
            <a:pPr marL="1252538" lvl="2" indent="-246063">
              <a:spcBef>
                <a:spcPct val="0"/>
              </a:spcBef>
              <a:spcAft>
                <a:spcPts val="600"/>
              </a:spcAft>
              <a:buFont typeface="Times New Roman" panose="02020603050405020304" pitchFamily="18" charset="0"/>
              <a:buChar char="−"/>
            </a:pPr>
            <a:r>
              <a:rPr lang="en-US" altLang="zh-TW" sz="2200" dirty="0">
                <a:latin typeface="Arial" panose="020B0604020202020204" pitchFamily="34" charset="0"/>
                <a:ea typeface="標楷體" panose="03000509000000000000" pitchFamily="65" charset="-120"/>
                <a:cs typeface="Arial" panose="020B0604020202020204" pitchFamily="34" charset="0"/>
              </a:rPr>
              <a:t>Cassandra, </a:t>
            </a:r>
            <a:r>
              <a:rPr lang="en-US" altLang="zh-TW" sz="2200" dirty="0" err="1">
                <a:latin typeface="Arial" panose="020B0604020202020204" pitchFamily="34" charset="0"/>
                <a:ea typeface="標楷體" panose="03000509000000000000" pitchFamily="65" charset="-120"/>
                <a:cs typeface="Arial" panose="020B0604020202020204" pitchFamily="34" charset="0"/>
              </a:rPr>
              <a:t>Hbase</a:t>
            </a:r>
            <a:r>
              <a:rPr lang="en-US" altLang="zh-TW" sz="2200" dirty="0">
                <a:latin typeface="Arial" panose="020B0604020202020204" pitchFamily="34" charset="0"/>
                <a:ea typeface="標楷體" panose="03000509000000000000" pitchFamily="65" charset="-120"/>
                <a:cs typeface="Arial" panose="020B0604020202020204" pitchFamily="34" charset="0"/>
              </a:rPr>
              <a:t>, Google Cloud </a:t>
            </a:r>
            <a:r>
              <a:rPr lang="en-US" altLang="zh-TW" sz="2200" dirty="0" err="1">
                <a:latin typeface="Arial" panose="020B0604020202020204" pitchFamily="34" charset="0"/>
                <a:ea typeface="標楷體" panose="03000509000000000000" pitchFamily="65" charset="-120"/>
                <a:cs typeface="Arial" panose="020B0604020202020204" pitchFamily="34" charset="0"/>
              </a:rPr>
              <a:t>Bigtable</a:t>
            </a:r>
            <a:endParaRPr lang="en-US" altLang="zh-TW" sz="2200" dirty="0">
              <a:latin typeface="Arial" panose="020B0604020202020204" pitchFamily="34" charset="0"/>
              <a:ea typeface="標楷體" panose="03000509000000000000" pitchFamily="65" charset="-120"/>
              <a:cs typeface="Arial" panose="020B0604020202020204" pitchFamily="34" charset="0"/>
            </a:endParaRPr>
          </a:p>
          <a:p>
            <a:pPr>
              <a:spcBef>
                <a:spcPts val="1200"/>
              </a:spcBef>
              <a:spcAft>
                <a:spcPts val="600"/>
              </a:spcAft>
              <a:buFont typeface="Wingdings" panose="05000000000000000000" pitchFamily="2" charset="2"/>
              <a:buChar char="l"/>
            </a:pPr>
            <a:r>
              <a:rPr lang="zh-TW" altLang="en-US" sz="2400" b="0" dirty="0">
                <a:latin typeface="Arial" panose="020B0604020202020204" pitchFamily="34" charset="0"/>
                <a:ea typeface="標楷體" panose="03000509000000000000" pitchFamily="65" charset="-120"/>
                <a:cs typeface="Arial" panose="020B0604020202020204" pitchFamily="34" charset="0"/>
              </a:rPr>
              <a:t>文檔資料庫</a:t>
            </a:r>
            <a:r>
              <a:rPr lang="en-US" altLang="zh-TW" sz="2400" b="0" dirty="0">
                <a:latin typeface="Arial" panose="020B0604020202020204" pitchFamily="34" charset="0"/>
                <a:ea typeface="標楷體" panose="03000509000000000000" pitchFamily="65" charset="-120"/>
                <a:cs typeface="Arial" panose="020B0604020202020204" pitchFamily="34" charset="0"/>
              </a:rPr>
              <a:t>(Document-Oriented Database)</a:t>
            </a:r>
          </a:p>
          <a:p>
            <a:pPr marL="1252538" lvl="2" indent="-246063">
              <a:spcBef>
                <a:spcPct val="0"/>
              </a:spcBef>
              <a:spcAft>
                <a:spcPts val="600"/>
              </a:spcAft>
              <a:buFont typeface="Times New Roman" panose="02020603050405020304" pitchFamily="18" charset="0"/>
              <a:buChar char="−"/>
            </a:pPr>
            <a:r>
              <a:rPr lang="en-US" altLang="zh-TW" sz="2200" dirty="0">
                <a:latin typeface="Arial" panose="020B0604020202020204" pitchFamily="34" charset="0"/>
                <a:ea typeface="標楷體" panose="03000509000000000000" pitchFamily="65" charset="-120"/>
                <a:cs typeface="Arial" panose="020B0604020202020204" pitchFamily="34" charset="0"/>
              </a:rPr>
              <a:t>MongoDB, Amazon </a:t>
            </a:r>
            <a:r>
              <a:rPr lang="en-US" altLang="zh-TW" sz="2200" dirty="0" err="1">
                <a:latin typeface="Arial" panose="020B0604020202020204" pitchFamily="34" charset="0"/>
                <a:ea typeface="標楷體" panose="03000509000000000000" pitchFamily="65" charset="-120"/>
                <a:cs typeface="Arial" panose="020B0604020202020204" pitchFamily="34" charset="0"/>
              </a:rPr>
              <a:t>DynamoDB</a:t>
            </a:r>
            <a:r>
              <a:rPr lang="en-US" altLang="zh-TW" sz="2200" dirty="0">
                <a:latin typeface="Arial" panose="020B0604020202020204" pitchFamily="34" charset="0"/>
                <a:ea typeface="標楷體" panose="03000509000000000000" pitchFamily="65" charset="-120"/>
                <a:cs typeface="Arial" panose="020B0604020202020204" pitchFamily="34" charset="0"/>
              </a:rPr>
              <a:t>, </a:t>
            </a:r>
            <a:r>
              <a:rPr lang="en-US" altLang="zh-TW" sz="2200" dirty="0" err="1">
                <a:latin typeface="Arial" panose="020B0604020202020204" pitchFamily="34" charset="0"/>
                <a:ea typeface="標楷體" panose="03000509000000000000" pitchFamily="65" charset="-120"/>
                <a:cs typeface="Arial" panose="020B0604020202020204" pitchFamily="34" charset="0"/>
              </a:rPr>
              <a:t>CouchDB</a:t>
            </a:r>
            <a:endParaRPr lang="en-US" altLang="zh-TW" sz="2200" dirty="0">
              <a:latin typeface="Arial" panose="020B0604020202020204" pitchFamily="34" charset="0"/>
              <a:ea typeface="標楷體" panose="03000509000000000000" pitchFamily="65" charset="-120"/>
              <a:cs typeface="Arial" panose="020B0604020202020204" pitchFamily="34" charset="0"/>
            </a:endParaRPr>
          </a:p>
          <a:p>
            <a:pPr>
              <a:spcBef>
                <a:spcPts val="1200"/>
              </a:spcBef>
              <a:spcAft>
                <a:spcPts val="600"/>
              </a:spcAft>
              <a:buFont typeface="Wingdings" panose="05000000000000000000" pitchFamily="2" charset="2"/>
              <a:buChar char="l"/>
            </a:pPr>
            <a:r>
              <a:rPr lang="zh-TW" altLang="en-US" sz="2400" b="0" dirty="0">
                <a:latin typeface="Arial" panose="020B0604020202020204" pitchFamily="34" charset="0"/>
                <a:ea typeface="標楷體" panose="03000509000000000000" pitchFamily="65" charset="-120"/>
                <a:cs typeface="Arial" panose="020B0604020202020204" pitchFamily="34" charset="0"/>
              </a:rPr>
              <a:t>圖形資料庫 </a:t>
            </a:r>
            <a:r>
              <a:rPr lang="en-US" altLang="zh-TW" sz="2400" b="0" dirty="0">
                <a:latin typeface="Arial" panose="020B0604020202020204" pitchFamily="34" charset="0"/>
                <a:ea typeface="標楷體" panose="03000509000000000000" pitchFamily="65" charset="-120"/>
                <a:cs typeface="Arial" panose="020B0604020202020204" pitchFamily="34" charset="0"/>
              </a:rPr>
              <a:t>(Graph Database)</a:t>
            </a:r>
          </a:p>
          <a:p>
            <a:pPr marL="1252538" lvl="2" indent="-246063">
              <a:spcBef>
                <a:spcPct val="0"/>
              </a:spcBef>
              <a:spcAft>
                <a:spcPts val="600"/>
              </a:spcAft>
              <a:buFont typeface="Times New Roman" panose="02020603050405020304" pitchFamily="18" charset="0"/>
              <a:buChar char="−"/>
            </a:pPr>
            <a:r>
              <a:rPr lang="en-US" altLang="zh-TW" sz="2200" dirty="0">
                <a:latin typeface="Arial" panose="020B0604020202020204" pitchFamily="34" charset="0"/>
                <a:ea typeface="標楷體" panose="03000509000000000000" pitchFamily="65" charset="-120"/>
                <a:cs typeface="Arial" panose="020B0604020202020204" pitchFamily="34" charset="0"/>
              </a:rPr>
              <a:t>Neo4j, </a:t>
            </a:r>
            <a:r>
              <a:rPr lang="en-US" altLang="zh-TW" sz="2200" dirty="0" err="1">
                <a:latin typeface="Arial" panose="020B0604020202020204" pitchFamily="34" charset="0"/>
                <a:ea typeface="標楷體" panose="03000509000000000000" pitchFamily="65" charset="-120"/>
                <a:cs typeface="Arial" panose="020B0604020202020204" pitchFamily="34" charset="0"/>
              </a:rPr>
              <a:t>Giraph</a:t>
            </a:r>
            <a:endParaRPr lang="zh-TW" altLang="en-US" sz="2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7657832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cstate="print"/>
          <a:stretch>
            <a:fillRect/>
          </a:stretch>
        </p:blipFill>
        <p:spPr>
          <a:xfrm>
            <a:off x="1435696" y="1761634"/>
            <a:ext cx="8652521" cy="5363599"/>
          </a:xfrm>
          <a:prstGeom prst="rect">
            <a:avLst/>
          </a:prstGeom>
        </p:spPr>
      </p:pic>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r>
              <a:rPr lang="en-US" altLang="zh-TW" dirty="0"/>
              <a:t>3-1 NoSQL</a:t>
            </a:r>
            <a:r>
              <a:rPr lang="zh-TW" altLang="en-US" dirty="0"/>
              <a:t>之種類</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常用資料庫排名</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xmlns="" val="30595242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341418" y="284973"/>
            <a:ext cx="9961418" cy="633413"/>
          </a:xfrm>
        </p:spPr>
        <p:txBody>
          <a:bodyPr/>
          <a:lstStyle/>
          <a:p>
            <a:r>
              <a:rPr lang="en-US" altLang="zh-TW" dirty="0"/>
              <a:t>3-2 </a:t>
            </a:r>
            <a:r>
              <a:rPr lang="zh-TW" altLang="en-US" dirty="0"/>
              <a:t>鍵值資料庫與列導向資料庫特性</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鍵值資料庫</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(Key-Value Database)</a:t>
            </a: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8" name="表格 7"/>
          <p:cNvGraphicFramePr>
            <a:graphicFrameLocks noGrp="1"/>
          </p:cNvGraphicFramePr>
          <p:nvPr>
            <p:extLst>
              <p:ext uri="{D42A27DB-BD31-4B8C-83A1-F6EECF244321}">
                <p14:modId xmlns:p14="http://schemas.microsoft.com/office/powerpoint/2010/main" xmlns="" val="1525532390"/>
              </p:ext>
            </p:extLst>
          </p:nvPr>
        </p:nvGraphicFramePr>
        <p:xfrm>
          <a:off x="954778" y="2101644"/>
          <a:ext cx="5783952" cy="1006475"/>
        </p:xfrm>
        <a:graphic>
          <a:graphicData uri="http://schemas.openxmlformats.org/drawingml/2006/table">
            <a:tbl>
              <a:tblPr firstRow="1" bandRow="1">
                <a:tableStyleId>{5C22544A-7EE6-4342-B048-85BDC9FD1C3A}</a:tableStyleId>
              </a:tblPr>
              <a:tblGrid>
                <a:gridCol w="937825">
                  <a:extLst>
                    <a:ext uri="{9D8B030D-6E8A-4147-A177-3AD203B41FA5}">
                      <a16:colId xmlns:a16="http://schemas.microsoft.com/office/drawing/2014/main" xmlns="" val="20000"/>
                    </a:ext>
                  </a:extLst>
                </a:gridCol>
                <a:gridCol w="1031608">
                  <a:extLst>
                    <a:ext uri="{9D8B030D-6E8A-4147-A177-3AD203B41FA5}">
                      <a16:colId xmlns:a16="http://schemas.microsoft.com/office/drawing/2014/main" xmlns="" val="20001"/>
                    </a:ext>
                  </a:extLst>
                </a:gridCol>
                <a:gridCol w="1379432">
                  <a:extLst>
                    <a:ext uri="{9D8B030D-6E8A-4147-A177-3AD203B41FA5}">
                      <a16:colId xmlns:a16="http://schemas.microsoft.com/office/drawing/2014/main" xmlns="" val="20002"/>
                    </a:ext>
                  </a:extLst>
                </a:gridCol>
                <a:gridCol w="874644">
                  <a:extLst>
                    <a:ext uri="{9D8B030D-6E8A-4147-A177-3AD203B41FA5}">
                      <a16:colId xmlns:a16="http://schemas.microsoft.com/office/drawing/2014/main" xmlns="" val="20003"/>
                    </a:ext>
                  </a:extLst>
                </a:gridCol>
                <a:gridCol w="1560443">
                  <a:extLst>
                    <a:ext uri="{9D8B030D-6E8A-4147-A177-3AD203B41FA5}">
                      <a16:colId xmlns:a16="http://schemas.microsoft.com/office/drawing/2014/main" xmlns="" val="20004"/>
                    </a:ext>
                  </a:extLst>
                </a:gridCol>
              </a:tblGrid>
              <a:tr h="365991">
                <a:tc>
                  <a:txBody>
                    <a:bodyPr/>
                    <a:lstStyle/>
                    <a:p>
                      <a:pPr algn="ctr"/>
                      <a:r>
                        <a:rPr lang="zh-TW" altLang="en-US" sz="1800" b="0" dirty="0">
                          <a:solidFill>
                            <a:schemeClr val="tx1"/>
                          </a:solidFill>
                          <a:latin typeface="標楷體" pitchFamily="65" charset="-120"/>
                          <a:ea typeface="標楷體" pitchFamily="65" charset="-120"/>
                        </a:rPr>
                        <a:t>編號</a:t>
                      </a:r>
                    </a:p>
                  </a:txBody>
                  <a:tcPr marL="91438" marR="91438"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0" algn="ctr" defTabSz="914400" rtl="0" eaLnBrk="1" latinLnBrk="0" hangingPunct="1"/>
                      <a:r>
                        <a:rPr lang="zh-TW" altLang="en-US" sz="1800" b="0" kern="1200" dirty="0">
                          <a:solidFill>
                            <a:schemeClr val="tx1"/>
                          </a:solidFill>
                          <a:latin typeface="標楷體" pitchFamily="65" charset="-120"/>
                          <a:ea typeface="標楷體" pitchFamily="65" charset="-120"/>
                          <a:cs typeface="+mn-cs"/>
                        </a:rPr>
                        <a:t>姓名</a:t>
                      </a:r>
                    </a:p>
                  </a:txBody>
                  <a:tcPr marL="91438" marR="91438"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0" algn="ctr" defTabSz="914400" rtl="0" eaLnBrk="1" latinLnBrk="0" hangingPunct="1"/>
                      <a:r>
                        <a:rPr lang="zh-TW" altLang="en-US" sz="1800" b="0" kern="1200" dirty="0">
                          <a:solidFill>
                            <a:schemeClr val="tx1"/>
                          </a:solidFill>
                          <a:latin typeface="標楷體" pitchFamily="65" charset="-120"/>
                          <a:ea typeface="標楷體" pitchFamily="65" charset="-120"/>
                          <a:cs typeface="+mn-cs"/>
                        </a:rPr>
                        <a:t>生日</a:t>
                      </a:r>
                    </a:p>
                  </a:txBody>
                  <a:tcPr marL="91438" marR="91438"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0" algn="ctr" defTabSz="914400" rtl="0" eaLnBrk="1" latinLnBrk="0" hangingPunct="1"/>
                      <a:r>
                        <a:rPr lang="zh-TW" altLang="en-US" sz="1800" b="0" kern="1200" dirty="0">
                          <a:solidFill>
                            <a:schemeClr val="tx1"/>
                          </a:solidFill>
                          <a:latin typeface="標楷體" pitchFamily="65" charset="-120"/>
                          <a:ea typeface="標楷體" pitchFamily="65" charset="-120"/>
                          <a:cs typeface="+mn-cs"/>
                        </a:rPr>
                        <a:t>薪水</a:t>
                      </a:r>
                    </a:p>
                  </a:txBody>
                  <a:tcPr marL="91438" marR="91438"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0" algn="ctr" defTabSz="914400" rtl="0" eaLnBrk="1" latinLnBrk="0" hangingPunct="1"/>
                      <a:r>
                        <a:rPr lang="zh-TW" altLang="en-US" sz="1800" b="0" kern="1200" dirty="0">
                          <a:solidFill>
                            <a:schemeClr val="tx1"/>
                          </a:solidFill>
                          <a:latin typeface="標楷體" pitchFamily="65" charset="-120"/>
                          <a:ea typeface="標楷體" pitchFamily="65" charset="-120"/>
                          <a:cs typeface="+mn-cs"/>
                        </a:rPr>
                        <a:t>語言</a:t>
                      </a:r>
                    </a:p>
                  </a:txBody>
                  <a:tcPr marL="91438" marR="91438"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xmlns="" val="10000"/>
                  </a:ext>
                </a:extLst>
              </a:tr>
              <a:tr h="640484">
                <a:tc>
                  <a:txBody>
                    <a:bodyPr/>
                    <a:lstStyle/>
                    <a:p>
                      <a:pPr algn="ctr"/>
                      <a:r>
                        <a:rPr lang="en-US" altLang="zh-TW" sz="1800" dirty="0"/>
                        <a:t>130412</a:t>
                      </a:r>
                      <a:endParaRPr lang="zh-TW" altLang="en-US" sz="1800" dirty="0"/>
                    </a:p>
                  </a:txBody>
                  <a:tcPr marL="91438" marR="91438"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800" dirty="0">
                          <a:latin typeface="標楷體" pitchFamily="65" charset="-120"/>
                          <a:ea typeface="標楷體" pitchFamily="65" charset="-120"/>
                        </a:rPr>
                        <a:t>王小明</a:t>
                      </a:r>
                    </a:p>
                  </a:txBody>
                  <a:tcPr marL="91438" marR="91438"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dirty="0"/>
                        <a:t>1980/01/01</a:t>
                      </a:r>
                      <a:endParaRPr lang="zh-TW" altLang="en-US" sz="1800" dirty="0"/>
                    </a:p>
                  </a:txBody>
                  <a:tcPr marL="91438" marR="91438"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dirty="0"/>
                        <a:t>38000</a:t>
                      </a:r>
                      <a:endParaRPr lang="zh-TW" altLang="en-US" sz="1800" dirty="0"/>
                    </a:p>
                  </a:txBody>
                  <a:tcPr marL="91438" marR="91438"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TW" altLang="en-US" sz="1800" b="0" kern="1200" dirty="0">
                          <a:solidFill>
                            <a:schemeClr val="tx1"/>
                          </a:solidFill>
                          <a:latin typeface="標楷體" pitchFamily="65" charset="-120"/>
                          <a:ea typeface="標楷體" pitchFamily="65" charset="-120"/>
                          <a:cs typeface="+mn-cs"/>
                        </a:rPr>
                        <a:t>英</a:t>
                      </a:r>
                      <a:r>
                        <a:rPr lang="en-US" altLang="zh-TW" sz="1800" b="0" kern="1200" dirty="0">
                          <a:solidFill>
                            <a:schemeClr val="tx1"/>
                          </a:solidFill>
                          <a:latin typeface="標楷體" pitchFamily="65" charset="-120"/>
                          <a:ea typeface="標楷體" pitchFamily="65" charset="-120"/>
                          <a:cs typeface="+mn-cs"/>
                        </a:rPr>
                        <a:t>:</a:t>
                      </a:r>
                      <a:r>
                        <a:rPr lang="zh-TW" altLang="en-US" sz="1800" b="0" kern="1200" dirty="0">
                          <a:solidFill>
                            <a:schemeClr val="tx1"/>
                          </a:solidFill>
                          <a:latin typeface="標楷體" pitchFamily="65" charset="-120"/>
                          <a:ea typeface="標楷體" pitchFamily="65" charset="-120"/>
                          <a:cs typeface="+mn-cs"/>
                        </a:rPr>
                        <a:t>讀寫</a:t>
                      </a:r>
                      <a:endParaRPr lang="en-US" altLang="zh-TW" sz="1800" b="0" kern="1200" dirty="0">
                        <a:solidFill>
                          <a:schemeClr val="tx1"/>
                        </a:solidFill>
                        <a:latin typeface="標楷體" pitchFamily="65" charset="-120"/>
                        <a:ea typeface="標楷體" pitchFamily="65" charset="-120"/>
                        <a:cs typeface="+mn-cs"/>
                      </a:endParaRPr>
                    </a:p>
                    <a:p>
                      <a:r>
                        <a:rPr lang="zh-TW" altLang="en-US" sz="1800" b="0" kern="1200" dirty="0">
                          <a:solidFill>
                            <a:schemeClr val="tx1"/>
                          </a:solidFill>
                          <a:latin typeface="標楷體" pitchFamily="65" charset="-120"/>
                          <a:ea typeface="標楷體" pitchFamily="65" charset="-120"/>
                          <a:cs typeface="+mn-cs"/>
                        </a:rPr>
                        <a:t>日</a:t>
                      </a:r>
                      <a:r>
                        <a:rPr lang="en-US" altLang="zh-TW" sz="1800" b="0" kern="1200" dirty="0">
                          <a:solidFill>
                            <a:schemeClr val="tx1"/>
                          </a:solidFill>
                          <a:latin typeface="標楷體" pitchFamily="65" charset="-120"/>
                          <a:ea typeface="標楷體" pitchFamily="65" charset="-120"/>
                          <a:cs typeface="+mn-cs"/>
                        </a:rPr>
                        <a:t>:</a:t>
                      </a:r>
                      <a:r>
                        <a:rPr lang="zh-TW" altLang="en-US" sz="1800" b="0" kern="1200" dirty="0">
                          <a:solidFill>
                            <a:schemeClr val="tx1"/>
                          </a:solidFill>
                          <a:latin typeface="標楷體" pitchFamily="65" charset="-120"/>
                          <a:ea typeface="標楷體" pitchFamily="65" charset="-120"/>
                          <a:cs typeface="+mn-cs"/>
                        </a:rPr>
                        <a:t>聽說讀寫</a:t>
                      </a:r>
                      <a:endParaRPr lang="zh-TW" altLang="en-US" sz="1800" dirty="0"/>
                    </a:p>
                  </a:txBody>
                  <a:tcPr marL="91438" marR="91438" marT="45749" marB="457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xmlns="" val="3749270392"/>
              </p:ext>
            </p:extLst>
          </p:nvPr>
        </p:nvGraphicFramePr>
        <p:xfrm>
          <a:off x="942078" y="3406569"/>
          <a:ext cx="6154737" cy="741364"/>
        </p:xfrm>
        <a:graphic>
          <a:graphicData uri="http://schemas.openxmlformats.org/drawingml/2006/table">
            <a:tbl>
              <a:tblPr firstRow="1" bandRow="1">
                <a:tableStyleId>{5C22544A-7EE6-4342-B048-85BDC9FD1C3A}</a:tableStyleId>
              </a:tblPr>
              <a:tblGrid>
                <a:gridCol w="902694">
                  <a:extLst>
                    <a:ext uri="{9D8B030D-6E8A-4147-A177-3AD203B41FA5}">
                      <a16:colId xmlns:a16="http://schemas.microsoft.com/office/drawing/2014/main" xmlns="" val="20000"/>
                    </a:ext>
                  </a:extLst>
                </a:gridCol>
                <a:gridCol w="5252043">
                  <a:extLst>
                    <a:ext uri="{9D8B030D-6E8A-4147-A177-3AD203B41FA5}">
                      <a16:colId xmlns:a16="http://schemas.microsoft.com/office/drawing/2014/main" xmlns="" val="20001"/>
                    </a:ext>
                  </a:extLst>
                </a:gridCol>
              </a:tblGrid>
              <a:tr h="370682">
                <a:tc>
                  <a:txBody>
                    <a:bodyPr/>
                    <a:lstStyle/>
                    <a:p>
                      <a:pPr marL="0" algn="ctr" defTabSz="914400" rtl="0" eaLnBrk="1" latinLnBrk="0" hangingPunct="1"/>
                      <a:r>
                        <a:rPr lang="en-US" altLang="zh-TW" sz="1800" b="0" kern="1200" dirty="0">
                          <a:solidFill>
                            <a:schemeClr val="tx1"/>
                          </a:solidFill>
                          <a:latin typeface="標楷體" pitchFamily="65" charset="-120"/>
                          <a:ea typeface="標楷體" pitchFamily="65" charset="-120"/>
                          <a:cs typeface="+mn-cs"/>
                        </a:rPr>
                        <a:t>key</a:t>
                      </a:r>
                      <a:endParaRPr lang="zh-TW" altLang="en-US" sz="1800" b="0" kern="1200" dirty="0">
                        <a:solidFill>
                          <a:schemeClr val="tx1"/>
                        </a:solidFill>
                        <a:latin typeface="標楷體" pitchFamily="65" charset="-120"/>
                        <a:ea typeface="標楷體" pitchFamily="65" charset="-120"/>
                        <a:cs typeface="+mn-cs"/>
                      </a:endParaRPr>
                    </a:p>
                  </a:txBody>
                  <a:tcPr marL="91442" marR="91442"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algn="l" defTabSz="914400" rtl="0" eaLnBrk="1" latinLnBrk="0" hangingPunct="1"/>
                      <a:r>
                        <a:rPr lang="en-US" altLang="zh-TW" sz="1800" b="0" kern="1200" dirty="0">
                          <a:solidFill>
                            <a:schemeClr val="tx1"/>
                          </a:solidFill>
                          <a:latin typeface="標楷體" pitchFamily="65" charset="-120"/>
                          <a:ea typeface="標楷體" pitchFamily="65" charset="-120"/>
                          <a:cs typeface="+mn-cs"/>
                        </a:rPr>
                        <a:t>value</a:t>
                      </a:r>
                      <a:endParaRPr lang="zh-TW" altLang="en-US" sz="1800" b="0" kern="1200" dirty="0">
                        <a:solidFill>
                          <a:schemeClr val="tx1"/>
                        </a:solidFill>
                        <a:latin typeface="標楷體" pitchFamily="65" charset="-120"/>
                        <a:ea typeface="標楷體" pitchFamily="65" charset="-120"/>
                        <a:cs typeface="+mn-cs"/>
                      </a:endParaRPr>
                    </a:p>
                  </a:txBody>
                  <a:tcPr marL="91442" marR="91442"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xmlns="" val="10000"/>
                  </a:ext>
                </a:extLst>
              </a:tr>
              <a:tr h="3706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t>130412</a:t>
                      </a:r>
                      <a:endParaRPr lang="zh-TW" altLang="en-US" sz="1800" dirty="0"/>
                    </a:p>
                  </a:txBody>
                  <a:tcPr marL="91442" marR="91442"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a:latin typeface="標楷體" pitchFamily="65" charset="-120"/>
                          <a:ea typeface="標楷體" pitchFamily="65" charset="-120"/>
                        </a:rPr>
                        <a:t>王小明</a:t>
                      </a:r>
                      <a:r>
                        <a:rPr lang="en-US" altLang="zh-TW" sz="1800" dirty="0">
                          <a:latin typeface="標楷體" pitchFamily="65" charset="-120"/>
                          <a:ea typeface="標楷體" pitchFamily="65" charset="-120"/>
                        </a:rPr>
                        <a:t>,</a:t>
                      </a:r>
                      <a:r>
                        <a:rPr lang="en-US" altLang="zh-TW" sz="1800" dirty="0"/>
                        <a:t>1980/01/01, 38000,</a:t>
                      </a:r>
                      <a:r>
                        <a:rPr lang="zh-TW" altLang="en-US" sz="1800" b="0" kern="1200" dirty="0">
                          <a:solidFill>
                            <a:schemeClr val="tx1"/>
                          </a:solidFill>
                          <a:latin typeface="標楷體" pitchFamily="65" charset="-120"/>
                          <a:ea typeface="標楷體" pitchFamily="65" charset="-120"/>
                          <a:cs typeface="+mn-cs"/>
                        </a:rPr>
                        <a:t>英</a:t>
                      </a:r>
                      <a:r>
                        <a:rPr lang="en-US" altLang="zh-TW" sz="1800" b="0" kern="1200" dirty="0">
                          <a:solidFill>
                            <a:schemeClr val="tx1"/>
                          </a:solidFill>
                          <a:latin typeface="標楷體" pitchFamily="65" charset="-120"/>
                          <a:ea typeface="標楷體" pitchFamily="65" charset="-120"/>
                          <a:cs typeface="+mn-cs"/>
                        </a:rPr>
                        <a:t>:</a:t>
                      </a:r>
                      <a:r>
                        <a:rPr lang="zh-TW" altLang="en-US" sz="1800" b="0" kern="1200" dirty="0">
                          <a:solidFill>
                            <a:schemeClr val="tx1"/>
                          </a:solidFill>
                          <a:latin typeface="標楷體" pitchFamily="65" charset="-120"/>
                          <a:ea typeface="標楷體" pitchFamily="65" charset="-120"/>
                          <a:cs typeface="+mn-cs"/>
                        </a:rPr>
                        <a:t>讀寫</a:t>
                      </a:r>
                      <a:r>
                        <a:rPr lang="en-US" altLang="zh-TW" sz="1800" b="0" kern="1200" dirty="0">
                          <a:solidFill>
                            <a:schemeClr val="tx1"/>
                          </a:solidFill>
                          <a:latin typeface="標楷體" pitchFamily="65" charset="-120"/>
                          <a:ea typeface="標楷體" pitchFamily="65" charset="-120"/>
                          <a:cs typeface="+mn-cs"/>
                        </a:rPr>
                        <a:t>,</a:t>
                      </a:r>
                      <a:r>
                        <a:rPr lang="zh-TW" altLang="en-US" sz="1800" b="0" kern="1200" dirty="0">
                          <a:solidFill>
                            <a:schemeClr val="tx1"/>
                          </a:solidFill>
                          <a:latin typeface="標楷體" pitchFamily="65" charset="-120"/>
                          <a:ea typeface="標楷體" pitchFamily="65" charset="-120"/>
                          <a:cs typeface="+mn-cs"/>
                        </a:rPr>
                        <a:t>日</a:t>
                      </a:r>
                      <a:r>
                        <a:rPr lang="en-US" altLang="zh-TW" sz="1800" b="0" kern="1200" dirty="0">
                          <a:solidFill>
                            <a:schemeClr val="tx1"/>
                          </a:solidFill>
                          <a:latin typeface="標楷體" pitchFamily="65" charset="-120"/>
                          <a:ea typeface="標楷體" pitchFamily="65" charset="-120"/>
                          <a:cs typeface="+mn-cs"/>
                        </a:rPr>
                        <a:t>:</a:t>
                      </a:r>
                      <a:r>
                        <a:rPr lang="zh-TW" altLang="en-US" sz="1800" b="0" kern="1200" dirty="0">
                          <a:solidFill>
                            <a:schemeClr val="tx1"/>
                          </a:solidFill>
                          <a:latin typeface="標楷體" pitchFamily="65" charset="-120"/>
                          <a:ea typeface="標楷體" pitchFamily="65" charset="-120"/>
                          <a:cs typeface="+mn-cs"/>
                        </a:rPr>
                        <a:t>聽說讀寫</a:t>
                      </a:r>
                      <a:endParaRPr lang="zh-TW" altLang="en-US" sz="1800" dirty="0"/>
                    </a:p>
                  </a:txBody>
                  <a:tcPr marL="91442" marR="91442"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xmlns="" val="134383375"/>
              </p:ext>
            </p:extLst>
          </p:nvPr>
        </p:nvGraphicFramePr>
        <p:xfrm>
          <a:off x="978590" y="4497182"/>
          <a:ext cx="3282950" cy="2225676"/>
        </p:xfrm>
        <a:graphic>
          <a:graphicData uri="http://schemas.openxmlformats.org/drawingml/2006/table">
            <a:tbl>
              <a:tblPr firstRow="1" bandRow="1">
                <a:tableStyleId>{5C22544A-7EE6-4342-B048-85BDC9FD1C3A}</a:tableStyleId>
              </a:tblPr>
              <a:tblGrid>
                <a:gridCol w="647952">
                  <a:extLst>
                    <a:ext uri="{9D8B030D-6E8A-4147-A177-3AD203B41FA5}">
                      <a16:colId xmlns:a16="http://schemas.microsoft.com/office/drawing/2014/main" xmlns="" val="20000"/>
                    </a:ext>
                  </a:extLst>
                </a:gridCol>
                <a:gridCol w="2634998">
                  <a:extLst>
                    <a:ext uri="{9D8B030D-6E8A-4147-A177-3AD203B41FA5}">
                      <a16:colId xmlns:a16="http://schemas.microsoft.com/office/drawing/2014/main" xmlns="" val="20001"/>
                    </a:ext>
                  </a:extLst>
                </a:gridCol>
              </a:tblGrid>
              <a:tr h="370946">
                <a:tc>
                  <a:txBody>
                    <a:bodyPr/>
                    <a:lstStyle/>
                    <a:p>
                      <a:pPr marL="0" algn="ctr" defTabSz="914400" rtl="0" eaLnBrk="1" latinLnBrk="0" hangingPunct="1"/>
                      <a:r>
                        <a:rPr lang="en-US" altLang="zh-TW" sz="1800" b="0" kern="1200" dirty="0">
                          <a:solidFill>
                            <a:schemeClr val="tx1"/>
                          </a:solidFill>
                          <a:latin typeface="標楷體" pitchFamily="65" charset="-120"/>
                          <a:ea typeface="標楷體" pitchFamily="65" charset="-120"/>
                          <a:cs typeface="+mn-cs"/>
                        </a:rPr>
                        <a:t>key</a:t>
                      </a:r>
                      <a:endParaRPr lang="zh-TW" altLang="en-US" sz="1800" b="0" kern="1200" dirty="0">
                        <a:solidFill>
                          <a:schemeClr val="tx1"/>
                        </a:solidFill>
                        <a:latin typeface="標楷體" pitchFamily="65" charset="-120"/>
                        <a:ea typeface="標楷體" pitchFamily="65" charset="-120"/>
                        <a:cs typeface="+mn-cs"/>
                      </a:endParaRPr>
                    </a:p>
                  </a:txBody>
                  <a:tcPr marL="91454" marR="91454"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algn="ctr" defTabSz="914400" rtl="0" eaLnBrk="1" latinLnBrk="0" hangingPunct="1"/>
                      <a:r>
                        <a:rPr lang="en-US" altLang="zh-TW" sz="1800" b="0" kern="1200" dirty="0">
                          <a:solidFill>
                            <a:schemeClr val="tx1"/>
                          </a:solidFill>
                          <a:latin typeface="標楷體" pitchFamily="65" charset="-120"/>
                          <a:ea typeface="標楷體" pitchFamily="65" charset="-120"/>
                          <a:cs typeface="+mn-cs"/>
                        </a:rPr>
                        <a:t>value</a:t>
                      </a:r>
                      <a:endParaRPr lang="zh-TW" altLang="en-US" sz="1800" b="0" kern="1200" dirty="0">
                        <a:solidFill>
                          <a:schemeClr val="tx1"/>
                        </a:solidFill>
                        <a:latin typeface="標楷體" pitchFamily="65" charset="-120"/>
                        <a:ea typeface="標楷體" pitchFamily="65" charset="-120"/>
                        <a:cs typeface="+mn-cs"/>
                      </a:endParaRPr>
                    </a:p>
                  </a:txBody>
                  <a:tcPr marL="91454" marR="91454"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xmlns="" val="10000"/>
                  </a:ext>
                </a:extLst>
              </a:tr>
              <a:tr h="370946">
                <a:tc>
                  <a:txBody>
                    <a:bodyPr/>
                    <a:lstStyle/>
                    <a:p>
                      <a:pPr algn="ctr"/>
                      <a:r>
                        <a:rPr lang="zh-TW" altLang="en-US" sz="1800" b="0" dirty="0">
                          <a:solidFill>
                            <a:schemeClr val="tx1"/>
                          </a:solidFill>
                          <a:latin typeface="標楷體" pitchFamily="65" charset="-120"/>
                          <a:ea typeface="標楷體" pitchFamily="65" charset="-120"/>
                        </a:rPr>
                        <a:t>編號</a:t>
                      </a:r>
                    </a:p>
                  </a:txBody>
                  <a:tcPr marL="91454" marR="91454"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t>130412</a:t>
                      </a:r>
                      <a:endParaRPr lang="zh-TW" altLang="en-US" sz="1800" dirty="0"/>
                    </a:p>
                  </a:txBody>
                  <a:tcPr marL="91454" marR="91454"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9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標楷體" pitchFamily="65" charset="-120"/>
                          <a:ea typeface="標楷體" pitchFamily="65" charset="-120"/>
                          <a:cs typeface="+mn-cs"/>
                        </a:rPr>
                        <a:t>姓名</a:t>
                      </a:r>
                      <a:endParaRPr lang="zh-TW" altLang="en-US" sz="1800" dirty="0"/>
                    </a:p>
                  </a:txBody>
                  <a:tcPr marL="91454" marR="91454"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a:latin typeface="標楷體" pitchFamily="65" charset="-120"/>
                          <a:ea typeface="標楷體" pitchFamily="65" charset="-120"/>
                        </a:rPr>
                        <a:t>王小明</a:t>
                      </a:r>
                      <a:endParaRPr lang="zh-TW" altLang="en-US" sz="1800" dirty="0"/>
                    </a:p>
                  </a:txBody>
                  <a:tcPr marL="91454" marR="91454"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9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標楷體" pitchFamily="65" charset="-120"/>
                          <a:ea typeface="標楷體" pitchFamily="65" charset="-120"/>
                          <a:cs typeface="+mn-cs"/>
                        </a:rPr>
                        <a:t>生日</a:t>
                      </a:r>
                      <a:endParaRPr lang="zh-TW" altLang="en-US" sz="1800" dirty="0"/>
                    </a:p>
                  </a:txBody>
                  <a:tcPr marL="91454" marR="91454"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t>1980/01/01</a:t>
                      </a:r>
                      <a:endParaRPr lang="zh-TW" altLang="en-US" sz="1800" dirty="0"/>
                    </a:p>
                  </a:txBody>
                  <a:tcPr marL="91454" marR="91454"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709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標楷體" pitchFamily="65" charset="-120"/>
                          <a:ea typeface="標楷體" pitchFamily="65" charset="-120"/>
                          <a:cs typeface="+mn-cs"/>
                        </a:rPr>
                        <a:t>薪水</a:t>
                      </a:r>
                      <a:endParaRPr lang="zh-TW" altLang="en-US" sz="1800" dirty="0"/>
                    </a:p>
                  </a:txBody>
                  <a:tcPr marL="91454" marR="91454"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t>38000</a:t>
                      </a:r>
                      <a:endParaRPr lang="zh-TW" altLang="en-US" sz="1800" dirty="0"/>
                    </a:p>
                  </a:txBody>
                  <a:tcPr marL="91454" marR="91454"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709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標楷體" pitchFamily="65" charset="-120"/>
                          <a:ea typeface="標楷體" pitchFamily="65" charset="-120"/>
                          <a:cs typeface="+mn-cs"/>
                        </a:rPr>
                        <a:t>語言</a:t>
                      </a:r>
                      <a:endParaRPr lang="zh-TW" altLang="en-US" sz="1800" dirty="0"/>
                    </a:p>
                  </a:txBody>
                  <a:tcPr marL="91454" marR="91454"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標楷體" pitchFamily="65" charset="-120"/>
                          <a:ea typeface="標楷體" pitchFamily="65" charset="-120"/>
                          <a:cs typeface="+mn-cs"/>
                        </a:rPr>
                        <a:t>英</a:t>
                      </a:r>
                      <a:r>
                        <a:rPr lang="en-US" altLang="zh-TW" sz="1800" b="0" kern="1200" dirty="0">
                          <a:solidFill>
                            <a:schemeClr val="tx1"/>
                          </a:solidFill>
                          <a:latin typeface="標楷體" pitchFamily="65" charset="-120"/>
                          <a:ea typeface="標楷體" pitchFamily="65" charset="-120"/>
                          <a:cs typeface="+mn-cs"/>
                        </a:rPr>
                        <a:t>:</a:t>
                      </a:r>
                      <a:r>
                        <a:rPr lang="zh-TW" altLang="en-US" sz="1800" b="0" kern="1200" dirty="0">
                          <a:solidFill>
                            <a:schemeClr val="tx1"/>
                          </a:solidFill>
                          <a:latin typeface="標楷體" pitchFamily="65" charset="-120"/>
                          <a:ea typeface="標楷體" pitchFamily="65" charset="-120"/>
                          <a:cs typeface="+mn-cs"/>
                        </a:rPr>
                        <a:t>讀寫</a:t>
                      </a:r>
                      <a:r>
                        <a:rPr lang="en-US" altLang="zh-TW" sz="1800" b="0" kern="1200" dirty="0">
                          <a:solidFill>
                            <a:schemeClr val="tx1"/>
                          </a:solidFill>
                          <a:latin typeface="標楷體" pitchFamily="65" charset="-120"/>
                          <a:ea typeface="標楷體" pitchFamily="65" charset="-120"/>
                          <a:cs typeface="+mn-cs"/>
                        </a:rPr>
                        <a:t>,</a:t>
                      </a:r>
                      <a:r>
                        <a:rPr lang="zh-TW" altLang="en-US" sz="1800" b="0" kern="1200" dirty="0">
                          <a:solidFill>
                            <a:schemeClr val="tx1"/>
                          </a:solidFill>
                          <a:latin typeface="標楷體" pitchFamily="65" charset="-120"/>
                          <a:ea typeface="標楷體" pitchFamily="65" charset="-120"/>
                          <a:cs typeface="+mn-cs"/>
                        </a:rPr>
                        <a:t>日</a:t>
                      </a:r>
                      <a:r>
                        <a:rPr lang="en-US" altLang="zh-TW" sz="1800" b="0" kern="1200" dirty="0">
                          <a:solidFill>
                            <a:schemeClr val="tx1"/>
                          </a:solidFill>
                          <a:latin typeface="標楷體" pitchFamily="65" charset="-120"/>
                          <a:ea typeface="標楷體" pitchFamily="65" charset="-120"/>
                          <a:cs typeface="+mn-cs"/>
                        </a:rPr>
                        <a:t>:</a:t>
                      </a:r>
                      <a:r>
                        <a:rPr lang="zh-TW" altLang="en-US" sz="1800" b="0" kern="1200" dirty="0">
                          <a:solidFill>
                            <a:schemeClr val="tx1"/>
                          </a:solidFill>
                          <a:latin typeface="標楷體" pitchFamily="65" charset="-120"/>
                          <a:ea typeface="標楷體" pitchFamily="65" charset="-120"/>
                          <a:cs typeface="+mn-cs"/>
                        </a:rPr>
                        <a:t>聽說讀寫</a:t>
                      </a:r>
                      <a:endParaRPr lang="zh-TW" altLang="en-US" sz="1800" dirty="0"/>
                    </a:p>
                  </a:txBody>
                  <a:tcPr marL="91454" marR="91454"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xmlns="" val="916580772"/>
              </p:ext>
            </p:extLst>
          </p:nvPr>
        </p:nvGraphicFramePr>
        <p:xfrm>
          <a:off x="5160479" y="4497184"/>
          <a:ext cx="4639503" cy="2055399"/>
        </p:xfrm>
        <a:graphic>
          <a:graphicData uri="http://schemas.openxmlformats.org/drawingml/2006/table">
            <a:tbl>
              <a:tblPr firstRow="1" bandRow="1">
                <a:tableStyleId>{5C22544A-7EE6-4342-B048-85BDC9FD1C3A}</a:tableStyleId>
              </a:tblPr>
              <a:tblGrid>
                <a:gridCol w="1578251">
                  <a:extLst>
                    <a:ext uri="{9D8B030D-6E8A-4147-A177-3AD203B41FA5}">
                      <a16:colId xmlns:a16="http://schemas.microsoft.com/office/drawing/2014/main" xmlns="" val="20000"/>
                    </a:ext>
                  </a:extLst>
                </a:gridCol>
                <a:gridCol w="3061252">
                  <a:extLst>
                    <a:ext uri="{9D8B030D-6E8A-4147-A177-3AD203B41FA5}">
                      <a16:colId xmlns:a16="http://schemas.microsoft.com/office/drawing/2014/main" xmlns="" val="20001"/>
                    </a:ext>
                  </a:extLst>
                </a:gridCol>
              </a:tblGrid>
              <a:tr h="406563">
                <a:tc>
                  <a:txBody>
                    <a:bodyPr/>
                    <a:lstStyle/>
                    <a:p>
                      <a:pPr marL="0" algn="ctr" defTabSz="914400" rtl="0" eaLnBrk="1" latinLnBrk="0" hangingPunct="1"/>
                      <a:r>
                        <a:rPr lang="en-US" altLang="zh-TW" sz="1800" b="0" kern="1200" dirty="0">
                          <a:solidFill>
                            <a:schemeClr val="tx1"/>
                          </a:solidFill>
                          <a:latin typeface="標楷體" pitchFamily="65" charset="-120"/>
                          <a:ea typeface="標楷體" pitchFamily="65" charset="-120"/>
                          <a:cs typeface="+mn-cs"/>
                        </a:rPr>
                        <a:t>key</a:t>
                      </a:r>
                      <a:endParaRPr lang="zh-TW" altLang="en-US" sz="1800" b="0" kern="1200" dirty="0">
                        <a:solidFill>
                          <a:schemeClr val="tx1"/>
                        </a:solidFill>
                        <a:latin typeface="標楷體" pitchFamily="65" charset="-120"/>
                        <a:ea typeface="標楷體" pitchFamily="65" charset="-120"/>
                        <a:cs typeface="+mn-cs"/>
                      </a:endParaRPr>
                    </a:p>
                  </a:txBody>
                  <a:tcPr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algn="ctr" defTabSz="914400" rtl="0" eaLnBrk="1" latinLnBrk="0" hangingPunct="1"/>
                      <a:r>
                        <a:rPr lang="en-US" altLang="zh-TW" sz="1800" b="0" kern="1200" dirty="0">
                          <a:solidFill>
                            <a:schemeClr val="tx1"/>
                          </a:solidFill>
                          <a:latin typeface="標楷體" pitchFamily="65" charset="-120"/>
                          <a:ea typeface="標楷體" pitchFamily="65" charset="-120"/>
                          <a:cs typeface="+mn-cs"/>
                        </a:rPr>
                        <a:t>value</a:t>
                      </a:r>
                      <a:endParaRPr lang="zh-TW" altLang="en-US" sz="1800" b="0" kern="1200" dirty="0">
                        <a:solidFill>
                          <a:schemeClr val="tx1"/>
                        </a:solidFill>
                        <a:latin typeface="標楷體" pitchFamily="65" charset="-120"/>
                        <a:ea typeface="標楷體" pitchFamily="65" charset="-120"/>
                        <a:cs typeface="+mn-cs"/>
                      </a:endParaRPr>
                    </a:p>
                  </a:txBody>
                  <a:tcPr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xmlns="" val="10000"/>
                  </a:ext>
                </a:extLst>
              </a:tr>
              <a:tr h="4122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a:solidFill>
                            <a:schemeClr val="dk1"/>
                          </a:solidFill>
                          <a:latin typeface="+mn-lt"/>
                          <a:ea typeface="+mn-ea"/>
                          <a:cs typeface="+mn-cs"/>
                        </a:rPr>
                        <a:t>130412</a:t>
                      </a:r>
                      <a:r>
                        <a:rPr lang="en-US" altLang="zh-TW" sz="1800" b="0" kern="1200" dirty="0">
                          <a:solidFill>
                            <a:schemeClr val="tx1"/>
                          </a:solidFill>
                          <a:latin typeface="標楷體" pitchFamily="65" charset="-120"/>
                          <a:ea typeface="標楷體" pitchFamily="65" charset="-120"/>
                          <a:cs typeface="+mn-cs"/>
                        </a:rPr>
                        <a:t>-</a:t>
                      </a:r>
                      <a:r>
                        <a:rPr lang="zh-TW" altLang="en-US" sz="1800" b="0" kern="1200" dirty="0">
                          <a:solidFill>
                            <a:schemeClr val="tx1"/>
                          </a:solidFill>
                          <a:latin typeface="標楷體" pitchFamily="65" charset="-120"/>
                          <a:ea typeface="標楷體" pitchFamily="65" charset="-120"/>
                          <a:cs typeface="+mn-cs"/>
                        </a:rPr>
                        <a:t>姓名</a:t>
                      </a:r>
                      <a:endParaRPr lang="zh-TW" altLang="en-US" sz="1800" dirty="0"/>
                    </a:p>
                  </a:txBody>
                  <a:tcPr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a:latin typeface="標楷體" pitchFamily="65" charset="-120"/>
                          <a:ea typeface="標楷體" pitchFamily="65" charset="-120"/>
                        </a:rPr>
                        <a:t>王小明</a:t>
                      </a:r>
                      <a:endParaRPr lang="zh-TW" altLang="en-US" sz="1800" dirty="0"/>
                    </a:p>
                  </a:txBody>
                  <a:tcPr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4122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a:solidFill>
                            <a:schemeClr val="dk1"/>
                          </a:solidFill>
                          <a:latin typeface="+mn-lt"/>
                          <a:ea typeface="+mn-ea"/>
                          <a:cs typeface="+mn-cs"/>
                        </a:rPr>
                        <a:t>130412</a:t>
                      </a:r>
                      <a:r>
                        <a:rPr lang="en-US" altLang="zh-TW" sz="1800" b="0" kern="1200" dirty="0">
                          <a:solidFill>
                            <a:schemeClr val="tx1"/>
                          </a:solidFill>
                          <a:latin typeface="標楷體" pitchFamily="65" charset="-120"/>
                          <a:ea typeface="標楷體" pitchFamily="65" charset="-120"/>
                          <a:cs typeface="+mn-cs"/>
                        </a:rPr>
                        <a:t>-</a:t>
                      </a:r>
                      <a:r>
                        <a:rPr lang="zh-TW" altLang="en-US" sz="1800" b="0" kern="1200" dirty="0">
                          <a:solidFill>
                            <a:schemeClr val="tx1"/>
                          </a:solidFill>
                          <a:latin typeface="標楷體" pitchFamily="65" charset="-120"/>
                          <a:ea typeface="標楷體" pitchFamily="65" charset="-120"/>
                          <a:cs typeface="+mn-cs"/>
                        </a:rPr>
                        <a:t>生日</a:t>
                      </a:r>
                      <a:endParaRPr lang="zh-TW" altLang="en-US" sz="1800" dirty="0"/>
                    </a:p>
                  </a:txBody>
                  <a:tcPr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t>1980/01/01</a:t>
                      </a:r>
                      <a:endParaRPr lang="zh-TW" altLang="en-US" sz="1800" dirty="0"/>
                    </a:p>
                  </a:txBody>
                  <a:tcPr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4122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a:solidFill>
                            <a:schemeClr val="dk1"/>
                          </a:solidFill>
                          <a:latin typeface="+mn-lt"/>
                          <a:ea typeface="+mn-ea"/>
                          <a:cs typeface="+mn-cs"/>
                        </a:rPr>
                        <a:t>130412</a:t>
                      </a:r>
                      <a:r>
                        <a:rPr lang="en-US" altLang="zh-TW" sz="1800" b="0" kern="1200" dirty="0">
                          <a:solidFill>
                            <a:schemeClr val="tx1"/>
                          </a:solidFill>
                          <a:latin typeface="標楷體" pitchFamily="65" charset="-120"/>
                          <a:ea typeface="標楷體" pitchFamily="65" charset="-120"/>
                          <a:cs typeface="+mn-cs"/>
                        </a:rPr>
                        <a:t>-</a:t>
                      </a:r>
                      <a:r>
                        <a:rPr lang="zh-TW" altLang="en-US" sz="1800" b="0" kern="1200" dirty="0">
                          <a:solidFill>
                            <a:schemeClr val="tx1"/>
                          </a:solidFill>
                          <a:latin typeface="標楷體" pitchFamily="65" charset="-120"/>
                          <a:ea typeface="標楷體" pitchFamily="65" charset="-120"/>
                          <a:cs typeface="+mn-cs"/>
                        </a:rPr>
                        <a:t>薪水</a:t>
                      </a:r>
                      <a:endParaRPr lang="zh-TW" altLang="en-US" sz="1800" dirty="0"/>
                    </a:p>
                  </a:txBody>
                  <a:tcPr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t>38000</a:t>
                      </a:r>
                      <a:endParaRPr lang="zh-TW" altLang="en-US" sz="1800" dirty="0"/>
                    </a:p>
                  </a:txBody>
                  <a:tcPr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41220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a:solidFill>
                            <a:schemeClr val="dk1"/>
                          </a:solidFill>
                          <a:latin typeface="+mn-lt"/>
                          <a:ea typeface="+mn-ea"/>
                          <a:cs typeface="+mn-cs"/>
                        </a:rPr>
                        <a:t>130412</a:t>
                      </a:r>
                      <a:r>
                        <a:rPr lang="en-US" altLang="zh-TW" sz="1800" b="0" kern="1200" dirty="0">
                          <a:solidFill>
                            <a:schemeClr val="tx1"/>
                          </a:solidFill>
                          <a:latin typeface="標楷體" pitchFamily="65" charset="-120"/>
                          <a:ea typeface="標楷體" pitchFamily="65" charset="-120"/>
                          <a:cs typeface="+mn-cs"/>
                        </a:rPr>
                        <a:t>-</a:t>
                      </a:r>
                      <a:r>
                        <a:rPr lang="zh-TW" altLang="en-US" sz="1800" b="0" kern="1200" dirty="0">
                          <a:solidFill>
                            <a:schemeClr val="tx1"/>
                          </a:solidFill>
                          <a:latin typeface="標楷體" pitchFamily="65" charset="-120"/>
                          <a:ea typeface="標楷體" pitchFamily="65" charset="-120"/>
                          <a:cs typeface="+mn-cs"/>
                        </a:rPr>
                        <a:t>語言</a:t>
                      </a:r>
                      <a:endParaRPr lang="zh-TW" altLang="en-US" sz="1800" dirty="0"/>
                    </a:p>
                  </a:txBody>
                  <a:tcPr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標楷體" pitchFamily="65" charset="-120"/>
                          <a:ea typeface="標楷體" pitchFamily="65" charset="-120"/>
                          <a:cs typeface="+mn-cs"/>
                        </a:rPr>
                        <a:t>英</a:t>
                      </a:r>
                      <a:r>
                        <a:rPr lang="en-US" altLang="zh-TW" sz="1800" b="0" kern="1200" dirty="0">
                          <a:solidFill>
                            <a:schemeClr val="tx1"/>
                          </a:solidFill>
                          <a:latin typeface="標楷體" pitchFamily="65" charset="-120"/>
                          <a:ea typeface="標楷體" pitchFamily="65" charset="-120"/>
                          <a:cs typeface="+mn-cs"/>
                        </a:rPr>
                        <a:t>:</a:t>
                      </a:r>
                      <a:r>
                        <a:rPr lang="zh-TW" altLang="en-US" sz="1800" b="0" kern="1200" dirty="0">
                          <a:solidFill>
                            <a:schemeClr val="tx1"/>
                          </a:solidFill>
                          <a:latin typeface="標楷體" pitchFamily="65" charset="-120"/>
                          <a:ea typeface="標楷體" pitchFamily="65" charset="-120"/>
                          <a:cs typeface="+mn-cs"/>
                        </a:rPr>
                        <a:t>讀寫</a:t>
                      </a:r>
                      <a:r>
                        <a:rPr lang="en-US" altLang="zh-TW" sz="1800" b="0" kern="1200" dirty="0">
                          <a:solidFill>
                            <a:schemeClr val="tx1"/>
                          </a:solidFill>
                          <a:latin typeface="標楷體" pitchFamily="65" charset="-120"/>
                          <a:ea typeface="標楷體" pitchFamily="65" charset="-120"/>
                          <a:cs typeface="+mn-cs"/>
                        </a:rPr>
                        <a:t>,</a:t>
                      </a:r>
                      <a:r>
                        <a:rPr lang="zh-TW" altLang="en-US" sz="1800" b="0" kern="1200" dirty="0">
                          <a:solidFill>
                            <a:schemeClr val="tx1"/>
                          </a:solidFill>
                          <a:latin typeface="標楷體" pitchFamily="65" charset="-120"/>
                          <a:ea typeface="標楷體" pitchFamily="65" charset="-120"/>
                          <a:cs typeface="+mn-cs"/>
                        </a:rPr>
                        <a:t>日</a:t>
                      </a:r>
                      <a:r>
                        <a:rPr lang="en-US" altLang="zh-TW" sz="1800" b="0" kern="1200" dirty="0">
                          <a:solidFill>
                            <a:schemeClr val="tx1"/>
                          </a:solidFill>
                          <a:latin typeface="標楷體" pitchFamily="65" charset="-120"/>
                          <a:ea typeface="標楷體" pitchFamily="65" charset="-120"/>
                          <a:cs typeface="+mn-cs"/>
                        </a:rPr>
                        <a:t>:</a:t>
                      </a:r>
                      <a:r>
                        <a:rPr lang="zh-TW" altLang="en-US" sz="1800" b="0" kern="1200" dirty="0">
                          <a:solidFill>
                            <a:schemeClr val="tx1"/>
                          </a:solidFill>
                          <a:latin typeface="標楷體" pitchFamily="65" charset="-120"/>
                          <a:ea typeface="標楷體" pitchFamily="65" charset="-120"/>
                          <a:cs typeface="+mn-cs"/>
                        </a:rPr>
                        <a:t>聽說讀寫</a:t>
                      </a:r>
                      <a:endParaRPr lang="zh-TW" altLang="en-US" sz="1800" dirty="0"/>
                    </a:p>
                  </a:txBody>
                  <a:tcPr marT="45728" marB="45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5951940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376933" y="284973"/>
            <a:ext cx="9884340" cy="633413"/>
          </a:xfrm>
        </p:spPr>
        <p:txBody>
          <a:bodyPr/>
          <a:lstStyle/>
          <a:p>
            <a:r>
              <a:rPr lang="en-US" altLang="zh-TW" dirty="0"/>
              <a:t>3-2 </a:t>
            </a:r>
            <a:r>
              <a:rPr lang="zh-TW" altLang="en-US" dirty="0"/>
              <a:t>鍵值資料庫與列導向資料庫特性</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列導向資料庫</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(Column-Oriented Database)</a:t>
            </a: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 name="文字方塊 5"/>
          <p:cNvSpPr txBox="1">
            <a:spLocks noChangeArrowheads="1"/>
          </p:cNvSpPr>
          <p:nvPr/>
        </p:nvSpPr>
        <p:spPr bwMode="auto">
          <a:xfrm>
            <a:off x="4030317" y="2664032"/>
            <a:ext cx="19907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en-US" altLang="zh-TW" sz="2000"/>
              <a:t>Column Family</a:t>
            </a:r>
            <a:endParaRPr lang="zh-TW" altLang="en-US" sz="2000"/>
          </a:p>
        </p:txBody>
      </p:sp>
      <p:graphicFrame>
        <p:nvGraphicFramePr>
          <p:cNvPr id="14" name="表格 13"/>
          <p:cNvGraphicFramePr>
            <a:graphicFrameLocks noGrp="1"/>
          </p:cNvGraphicFramePr>
          <p:nvPr>
            <p:extLst>
              <p:ext uri="{D42A27DB-BD31-4B8C-83A1-F6EECF244321}">
                <p14:modId xmlns:p14="http://schemas.microsoft.com/office/powerpoint/2010/main" xmlns="" val="2885315684"/>
              </p:ext>
            </p:extLst>
          </p:nvPr>
        </p:nvGraphicFramePr>
        <p:xfrm>
          <a:off x="891830" y="3533982"/>
          <a:ext cx="6834186" cy="1101726"/>
        </p:xfrm>
        <a:graphic>
          <a:graphicData uri="http://schemas.openxmlformats.org/drawingml/2006/table">
            <a:tbl>
              <a:tblPr firstRow="1" bandRow="1">
                <a:tableStyleId>{5C22544A-7EE6-4342-B048-85BDC9FD1C3A}</a:tableStyleId>
              </a:tblPr>
              <a:tblGrid>
                <a:gridCol w="1131420">
                  <a:extLst>
                    <a:ext uri="{9D8B030D-6E8A-4147-A177-3AD203B41FA5}">
                      <a16:colId xmlns:a16="http://schemas.microsoft.com/office/drawing/2014/main" xmlns="" val="20000"/>
                    </a:ext>
                  </a:extLst>
                </a:gridCol>
                <a:gridCol w="921466">
                  <a:extLst>
                    <a:ext uri="{9D8B030D-6E8A-4147-A177-3AD203B41FA5}">
                      <a16:colId xmlns:a16="http://schemas.microsoft.com/office/drawing/2014/main" xmlns="" val="20001"/>
                    </a:ext>
                  </a:extLst>
                </a:gridCol>
                <a:gridCol w="1319171">
                  <a:extLst>
                    <a:ext uri="{9D8B030D-6E8A-4147-A177-3AD203B41FA5}">
                      <a16:colId xmlns:a16="http://schemas.microsoft.com/office/drawing/2014/main" xmlns="" val="20002"/>
                    </a:ext>
                  </a:extLst>
                </a:gridCol>
                <a:gridCol w="914400">
                  <a:extLst>
                    <a:ext uri="{9D8B030D-6E8A-4147-A177-3AD203B41FA5}">
                      <a16:colId xmlns:a16="http://schemas.microsoft.com/office/drawing/2014/main" xmlns="" val="20003"/>
                    </a:ext>
                  </a:extLst>
                </a:gridCol>
                <a:gridCol w="1129312">
                  <a:extLst>
                    <a:ext uri="{9D8B030D-6E8A-4147-A177-3AD203B41FA5}">
                      <a16:colId xmlns:a16="http://schemas.microsoft.com/office/drawing/2014/main" xmlns="" val="20004"/>
                    </a:ext>
                  </a:extLst>
                </a:gridCol>
                <a:gridCol w="1418417">
                  <a:extLst>
                    <a:ext uri="{9D8B030D-6E8A-4147-A177-3AD203B41FA5}">
                      <a16:colId xmlns:a16="http://schemas.microsoft.com/office/drawing/2014/main" xmlns="" val="20005"/>
                    </a:ext>
                  </a:extLst>
                </a:gridCol>
              </a:tblGrid>
              <a:tr h="365656">
                <a:tc>
                  <a:txBody>
                    <a:bodyPr/>
                    <a:lstStyle/>
                    <a:p>
                      <a:pPr algn="ctr"/>
                      <a:endParaRPr lang="zh-TW" altLang="en-US" sz="1800" b="0" kern="1200" dirty="0">
                        <a:solidFill>
                          <a:schemeClr val="dk1"/>
                        </a:solidFill>
                        <a:latin typeface="+mn-lt"/>
                        <a:ea typeface="+mn-ea"/>
                        <a:cs typeface="+mn-cs"/>
                      </a:endParaRPr>
                    </a:p>
                  </a:txBody>
                  <a:tcPr marL="91435" marR="91435" marT="45668" marB="4566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zh-TW" altLang="en-US" sz="1800" b="0" kern="1200" dirty="0">
                        <a:solidFill>
                          <a:schemeClr val="tx1"/>
                        </a:solidFill>
                        <a:latin typeface="標楷體" pitchFamily="65" charset="-120"/>
                        <a:ea typeface="標楷體" pitchFamily="65" charset="-120"/>
                        <a:cs typeface="+mn-cs"/>
                      </a:endParaRPr>
                    </a:p>
                  </a:txBody>
                  <a:tcPr marL="91435" marR="91435" marT="45668" marB="4566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0" algn="ctr" defTabSz="914400" rtl="0" eaLnBrk="1" latinLnBrk="0" hangingPunct="1"/>
                      <a:r>
                        <a:rPr lang="en-US" altLang="zh-TW" sz="1800" b="0" kern="1200" dirty="0" err="1">
                          <a:solidFill>
                            <a:schemeClr val="dk1"/>
                          </a:solidFill>
                          <a:latin typeface="+mn-lt"/>
                          <a:ea typeface="+mn-ea"/>
                          <a:cs typeface="+mn-cs"/>
                        </a:rPr>
                        <a:t>BasicInfo</a:t>
                      </a:r>
                      <a:endParaRPr lang="zh-TW" altLang="en-US" sz="1800" b="0" kern="1200" dirty="0">
                        <a:solidFill>
                          <a:schemeClr val="dk1"/>
                        </a:solidFill>
                        <a:latin typeface="+mn-lt"/>
                        <a:ea typeface="+mn-ea"/>
                        <a:cs typeface="+mn-cs"/>
                      </a:endParaRPr>
                    </a:p>
                  </a:txBody>
                  <a:tcPr marL="91435" marR="91435" marT="45668" marB="4566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0" algn="ctr" defTabSz="914400" rtl="0" eaLnBrk="1" latinLnBrk="0" hangingPunct="1"/>
                      <a:endParaRPr lang="zh-TW" altLang="en-US" sz="1800" b="0" kern="1200" dirty="0">
                        <a:solidFill>
                          <a:schemeClr val="tx1"/>
                        </a:solidFill>
                        <a:latin typeface="標楷體" pitchFamily="65" charset="-120"/>
                        <a:ea typeface="標楷體" pitchFamily="65" charset="-120"/>
                        <a:cs typeface="+mn-cs"/>
                      </a:endParaRPr>
                    </a:p>
                  </a:txBody>
                  <a:tcPr marL="91435" marR="91435" marT="45668" marB="4566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0" algn="r" defTabSz="914400" rtl="0" eaLnBrk="1" latinLnBrk="0" hangingPunct="1"/>
                      <a:endParaRPr lang="zh-TW" altLang="en-US" sz="1800" b="0" kern="1200" dirty="0">
                        <a:solidFill>
                          <a:schemeClr val="dk1"/>
                        </a:solidFill>
                        <a:latin typeface="+mn-lt"/>
                        <a:ea typeface="+mn-ea"/>
                        <a:cs typeface="+mn-cs"/>
                      </a:endParaRPr>
                    </a:p>
                  </a:txBody>
                  <a:tcPr marL="91435" marR="91435" marT="45668" marB="45668">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0" algn="ctr" defTabSz="914400" rtl="0" eaLnBrk="1" latinLnBrk="0" hangingPunct="1"/>
                      <a:endParaRPr lang="zh-TW" altLang="en-US" sz="1800" b="0" kern="1200" dirty="0">
                        <a:solidFill>
                          <a:schemeClr val="tx1"/>
                        </a:solidFill>
                        <a:latin typeface="標楷體" pitchFamily="65" charset="-120"/>
                        <a:ea typeface="標楷體" pitchFamily="65" charset="-120"/>
                        <a:cs typeface="+mn-cs"/>
                      </a:endParaRPr>
                    </a:p>
                  </a:txBody>
                  <a:tcPr marL="91435" marR="91435" marT="45668" marB="4566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xmlns="" val="10000"/>
                  </a:ext>
                </a:extLst>
              </a:tr>
              <a:tr h="3656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dk1"/>
                          </a:solidFill>
                          <a:latin typeface="+mn-lt"/>
                          <a:ea typeface="+mn-ea"/>
                          <a:cs typeface="+mn-cs"/>
                        </a:rPr>
                        <a:t>Row-key</a:t>
                      </a:r>
                      <a:endParaRPr lang="zh-TW" altLang="en-US" sz="1800" b="0" kern="1200" dirty="0">
                        <a:solidFill>
                          <a:schemeClr val="dk1"/>
                        </a:solidFill>
                        <a:latin typeface="+mn-lt"/>
                        <a:ea typeface="+mn-ea"/>
                        <a:cs typeface="+mn-cs"/>
                      </a:endParaRPr>
                    </a:p>
                  </a:txBody>
                  <a:tcPr marL="91435" marR="91435" marT="45668" marB="45668">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標楷體" pitchFamily="65" charset="-120"/>
                          <a:ea typeface="標楷體" pitchFamily="65" charset="-120"/>
                          <a:cs typeface="+mn-cs"/>
                        </a:rPr>
                        <a:t>姓名</a:t>
                      </a:r>
                    </a:p>
                  </a:txBody>
                  <a:tcPr marL="91435" marR="91435" marT="45668" marB="456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標楷體" pitchFamily="65" charset="-120"/>
                          <a:ea typeface="標楷體" pitchFamily="65" charset="-120"/>
                          <a:cs typeface="+mn-cs"/>
                        </a:rPr>
                        <a:t>生日</a:t>
                      </a:r>
                    </a:p>
                  </a:txBody>
                  <a:tcPr marL="91435" marR="91435" marT="45668" marB="456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標楷體" pitchFamily="65" charset="-120"/>
                          <a:ea typeface="標楷體" pitchFamily="65" charset="-120"/>
                          <a:cs typeface="+mn-cs"/>
                        </a:rPr>
                        <a:t>薪水</a:t>
                      </a:r>
                    </a:p>
                  </a:txBody>
                  <a:tcPr marL="91435" marR="91435" marT="45668" marB="456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標楷體" pitchFamily="65" charset="-120"/>
                          <a:ea typeface="標楷體" pitchFamily="65" charset="-120"/>
                          <a:cs typeface="+mn-cs"/>
                        </a:rPr>
                        <a:t>英文</a:t>
                      </a:r>
                    </a:p>
                  </a:txBody>
                  <a:tcPr marL="91435" marR="91435" marT="45668" marB="456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b="0" kern="1200" dirty="0">
                          <a:solidFill>
                            <a:schemeClr val="tx1"/>
                          </a:solidFill>
                          <a:latin typeface="標楷體" pitchFamily="65" charset="-120"/>
                          <a:ea typeface="標楷體" pitchFamily="65" charset="-120"/>
                          <a:cs typeface="+mn-cs"/>
                        </a:rPr>
                        <a:t>日文</a:t>
                      </a:r>
                    </a:p>
                  </a:txBody>
                  <a:tcPr marL="91435" marR="91435" marT="45668" marB="456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70414">
                <a:tc>
                  <a:txBody>
                    <a:bodyPr/>
                    <a:lstStyle/>
                    <a:p>
                      <a:pPr algn="ctr"/>
                      <a:r>
                        <a:rPr lang="en-US" altLang="zh-TW" sz="1800" dirty="0"/>
                        <a:t>130412</a:t>
                      </a:r>
                      <a:endParaRPr lang="zh-TW" altLang="en-US" sz="1800" dirty="0"/>
                    </a:p>
                  </a:txBody>
                  <a:tcPr marL="91435" marR="91435" marT="45668" marB="456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zh-TW" altLang="en-US" sz="1800" dirty="0">
                          <a:latin typeface="標楷體" pitchFamily="65" charset="-120"/>
                          <a:ea typeface="標楷體" pitchFamily="65" charset="-120"/>
                        </a:rPr>
                        <a:t>王小明</a:t>
                      </a:r>
                    </a:p>
                  </a:txBody>
                  <a:tcPr marL="91435" marR="91435" marT="45668" marB="456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dirty="0"/>
                        <a:t>1980/01/01</a:t>
                      </a:r>
                      <a:endParaRPr lang="zh-TW" altLang="en-US" sz="1800" dirty="0"/>
                    </a:p>
                  </a:txBody>
                  <a:tcPr marL="91435" marR="91435" marT="45668" marB="456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800" dirty="0"/>
                        <a:t>38000</a:t>
                      </a:r>
                      <a:endParaRPr lang="zh-TW" altLang="en-US" sz="1800" dirty="0"/>
                    </a:p>
                  </a:txBody>
                  <a:tcPr marL="91435" marR="91435" marT="45668" marB="456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800" b="0" kern="1200" dirty="0">
                          <a:solidFill>
                            <a:schemeClr val="tx1"/>
                          </a:solidFill>
                          <a:latin typeface="標楷體" pitchFamily="65" charset="-120"/>
                          <a:ea typeface="標楷體" pitchFamily="65" charset="-120"/>
                          <a:cs typeface="+mn-cs"/>
                        </a:rPr>
                        <a:t>讀寫</a:t>
                      </a:r>
                      <a:endParaRPr lang="zh-TW" altLang="en-US" sz="1800" dirty="0"/>
                    </a:p>
                  </a:txBody>
                  <a:tcPr marL="91435" marR="91435" marT="45668" marB="456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800" b="0" kern="1200" dirty="0">
                          <a:solidFill>
                            <a:schemeClr val="tx1"/>
                          </a:solidFill>
                          <a:latin typeface="標楷體" pitchFamily="65" charset="-120"/>
                          <a:ea typeface="標楷體" pitchFamily="65" charset="-120"/>
                          <a:cs typeface="+mn-cs"/>
                        </a:rPr>
                        <a:t>聽說讀寫</a:t>
                      </a:r>
                      <a:endParaRPr lang="zh-TW" altLang="en-US" sz="1800" dirty="0"/>
                    </a:p>
                  </a:txBody>
                  <a:tcPr marL="91435" marR="91435" marT="45668" marB="456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cxnSp>
        <p:nvCxnSpPr>
          <p:cNvPr id="15" name="直線單箭頭接點 11"/>
          <p:cNvCxnSpPr>
            <a:cxnSpLocks noChangeShapeType="1"/>
          </p:cNvCxnSpPr>
          <p:nvPr/>
        </p:nvCxnSpPr>
        <p:spPr bwMode="auto">
          <a:xfrm flipH="1">
            <a:off x="3557242" y="3067257"/>
            <a:ext cx="1027113" cy="557212"/>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6" name="直線單箭頭接點 17"/>
          <p:cNvCxnSpPr>
            <a:cxnSpLocks noChangeShapeType="1"/>
          </p:cNvCxnSpPr>
          <p:nvPr/>
        </p:nvCxnSpPr>
        <p:spPr bwMode="auto">
          <a:xfrm>
            <a:off x="5147917" y="3072019"/>
            <a:ext cx="960438" cy="534988"/>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7" name="文字方塊 5"/>
          <p:cNvSpPr txBox="1">
            <a:spLocks noChangeArrowheads="1"/>
          </p:cNvSpPr>
          <p:nvPr/>
        </p:nvSpPr>
        <p:spPr bwMode="auto">
          <a:xfrm>
            <a:off x="4089055" y="4984957"/>
            <a:ext cx="19907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en-US" altLang="zh-TW" sz="2000"/>
              <a:t>Column Qualifier</a:t>
            </a:r>
            <a:endParaRPr lang="zh-TW" altLang="en-US" sz="2000"/>
          </a:p>
        </p:txBody>
      </p:sp>
      <p:cxnSp>
        <p:nvCxnSpPr>
          <p:cNvPr id="18" name="直線單箭頭接點 11"/>
          <p:cNvCxnSpPr>
            <a:cxnSpLocks noChangeShapeType="1"/>
          </p:cNvCxnSpPr>
          <p:nvPr/>
        </p:nvCxnSpPr>
        <p:spPr bwMode="auto">
          <a:xfrm flipH="1" flipV="1">
            <a:off x="3868392" y="4110244"/>
            <a:ext cx="809625" cy="914400"/>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9" name="直線單箭頭接點 17"/>
          <p:cNvCxnSpPr>
            <a:cxnSpLocks noChangeShapeType="1"/>
          </p:cNvCxnSpPr>
          <p:nvPr/>
        </p:nvCxnSpPr>
        <p:spPr bwMode="auto">
          <a:xfrm flipV="1">
            <a:off x="5568605" y="4146757"/>
            <a:ext cx="996950" cy="877887"/>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0" name="文字方塊 19"/>
          <p:cNvSpPr txBox="1"/>
          <p:nvPr/>
        </p:nvSpPr>
        <p:spPr>
          <a:xfrm>
            <a:off x="5744817" y="3524457"/>
            <a:ext cx="1095375" cy="369887"/>
          </a:xfrm>
          <a:prstGeom prst="rect">
            <a:avLst/>
          </a:prstGeom>
          <a:noFill/>
        </p:spPr>
        <p:txBody>
          <a:bodyPr wrap="none">
            <a:spAutoFit/>
          </a:bodyPr>
          <a:lstStyle/>
          <a:p>
            <a:pPr>
              <a:defRPr/>
            </a:pPr>
            <a:r>
              <a:rPr lang="en-US" altLang="zh-TW" sz="1800" dirty="0">
                <a:solidFill>
                  <a:schemeClr val="dk1"/>
                </a:solidFill>
                <a:latin typeface="+mn-lt"/>
                <a:ea typeface="+mn-ea"/>
              </a:rPr>
              <a:t>Language</a:t>
            </a:r>
            <a:endParaRPr lang="zh-TW" altLang="en-US" sz="1800" dirty="0">
              <a:solidFill>
                <a:schemeClr val="dk1"/>
              </a:solidFill>
              <a:latin typeface="+mn-lt"/>
              <a:ea typeface="+mn-ea"/>
            </a:endParaRPr>
          </a:p>
        </p:txBody>
      </p:sp>
      <p:sp>
        <p:nvSpPr>
          <p:cNvPr id="21" name="文字方塊 20"/>
          <p:cNvSpPr txBox="1"/>
          <p:nvPr/>
        </p:nvSpPr>
        <p:spPr>
          <a:xfrm>
            <a:off x="2504198" y="6115257"/>
            <a:ext cx="3898375" cy="400110"/>
          </a:xfrm>
          <a:prstGeom prst="rect">
            <a:avLst/>
          </a:prstGeom>
          <a:noFill/>
        </p:spPr>
        <p:txBody>
          <a:bodyPr wrap="none">
            <a:spAutoFit/>
          </a:bodyPr>
          <a:lstStyle/>
          <a:p>
            <a:pPr algn="ctr" eaLnBrk="1" fontAlgn="auto" hangingPunct="1">
              <a:spcBef>
                <a:spcPts val="0"/>
              </a:spcBef>
              <a:spcAft>
                <a:spcPts val="0"/>
              </a:spcAft>
              <a:defRPr/>
            </a:pPr>
            <a:r>
              <a:rPr lang="en-US" altLang="zh-TW" sz="2000" dirty="0">
                <a:solidFill>
                  <a:schemeClr val="dk1"/>
                </a:solidFill>
                <a:latin typeface="+mn-lt"/>
                <a:ea typeface="標楷體" pitchFamily="65" charset="-120"/>
              </a:rPr>
              <a:t>(130212, </a:t>
            </a:r>
            <a:r>
              <a:rPr lang="en-US" altLang="zh-TW" sz="2000" dirty="0" err="1">
                <a:solidFill>
                  <a:schemeClr val="dk1"/>
                </a:solidFill>
                <a:latin typeface="+mn-lt"/>
                <a:ea typeface="標楷體" pitchFamily="65" charset="-120"/>
              </a:rPr>
              <a:t>BasicInfo</a:t>
            </a:r>
            <a:r>
              <a:rPr lang="en-US" altLang="zh-TW" sz="2000" dirty="0">
                <a:solidFill>
                  <a:schemeClr val="dk1"/>
                </a:solidFill>
                <a:latin typeface="+mn-lt"/>
                <a:ea typeface="標楷體" pitchFamily="65" charset="-120"/>
              </a:rPr>
              <a:t>:</a:t>
            </a:r>
            <a:r>
              <a:rPr lang="zh-TW" altLang="en-US" sz="2000" dirty="0">
                <a:solidFill>
                  <a:schemeClr val="dk1"/>
                </a:solidFill>
                <a:latin typeface="+mn-lt"/>
                <a:ea typeface="標楷體" pitchFamily="65" charset="-120"/>
              </a:rPr>
              <a:t>姓名</a:t>
            </a:r>
            <a:r>
              <a:rPr lang="en-US" altLang="zh-TW" sz="2000" dirty="0">
                <a:solidFill>
                  <a:schemeClr val="dk1"/>
                </a:solidFill>
                <a:latin typeface="+mn-lt"/>
                <a:ea typeface="標楷體" pitchFamily="65" charset="-120"/>
              </a:rPr>
              <a:t>)</a:t>
            </a:r>
            <a:r>
              <a:rPr lang="zh-TW" altLang="en-US" sz="2000" dirty="0">
                <a:solidFill>
                  <a:schemeClr val="dk1"/>
                </a:solidFill>
                <a:latin typeface="+mn-lt"/>
                <a:ea typeface="標楷體" pitchFamily="65" charset="-120"/>
              </a:rPr>
              <a:t> </a:t>
            </a:r>
            <a:r>
              <a:rPr lang="zh-TW" altLang="en-US" sz="2000" dirty="0">
                <a:solidFill>
                  <a:schemeClr val="dk1"/>
                </a:solidFill>
                <a:latin typeface="+mn-lt"/>
                <a:ea typeface="標楷體" pitchFamily="65" charset="-120"/>
                <a:sym typeface="Wingdings"/>
              </a:rPr>
              <a:t></a:t>
            </a:r>
            <a:r>
              <a:rPr lang="zh-TW" altLang="en-US" sz="2000" dirty="0">
                <a:latin typeface="+mn-lt"/>
                <a:ea typeface="標楷體" pitchFamily="65" charset="-120"/>
              </a:rPr>
              <a:t>王小明</a:t>
            </a:r>
            <a:r>
              <a:rPr lang="zh-TW" altLang="en-US" sz="2000" dirty="0">
                <a:solidFill>
                  <a:schemeClr val="dk1"/>
                </a:solidFill>
                <a:latin typeface="+mn-lt"/>
                <a:ea typeface="標楷體" pitchFamily="65" charset="-120"/>
                <a:sym typeface="Wingdings"/>
              </a:rPr>
              <a:t> </a:t>
            </a:r>
            <a:endParaRPr lang="zh-TW" altLang="en-US" sz="2000" dirty="0">
              <a:solidFill>
                <a:schemeClr val="dk1"/>
              </a:solidFill>
              <a:latin typeface="+mn-lt"/>
              <a:ea typeface="標楷體" pitchFamily="65" charset="-120"/>
            </a:endParaRPr>
          </a:p>
        </p:txBody>
      </p:sp>
      <p:sp>
        <p:nvSpPr>
          <p:cNvPr id="22" name="文字方塊 27"/>
          <p:cNvSpPr txBox="1">
            <a:spLocks noChangeArrowheads="1"/>
          </p:cNvSpPr>
          <p:nvPr/>
        </p:nvSpPr>
        <p:spPr bwMode="auto">
          <a:xfrm>
            <a:off x="2248348" y="5627627"/>
            <a:ext cx="485933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en-US" altLang="zh-TW" sz="2000" dirty="0">
                <a:solidFill>
                  <a:srgbClr val="000000"/>
                </a:solidFill>
              </a:rPr>
              <a:t>(Row</a:t>
            </a:r>
            <a:r>
              <a:rPr lang="zh-TW" altLang="en-US" sz="2000" dirty="0">
                <a:solidFill>
                  <a:srgbClr val="000000"/>
                </a:solidFill>
              </a:rPr>
              <a:t> </a:t>
            </a:r>
            <a:r>
              <a:rPr lang="en-US" altLang="zh-TW" sz="2000" dirty="0">
                <a:solidFill>
                  <a:srgbClr val="000000"/>
                </a:solidFill>
              </a:rPr>
              <a:t>key,</a:t>
            </a:r>
            <a:r>
              <a:rPr lang="en-US" altLang="zh-TW" sz="2000" dirty="0"/>
              <a:t> Column</a:t>
            </a:r>
            <a:r>
              <a:rPr lang="zh-TW" altLang="en-US" sz="2000" dirty="0"/>
              <a:t> </a:t>
            </a:r>
            <a:r>
              <a:rPr lang="en-US" altLang="zh-TW" sz="2000" dirty="0">
                <a:solidFill>
                  <a:srgbClr val="000000"/>
                </a:solidFill>
              </a:rPr>
              <a:t>key, Timestamp)</a:t>
            </a:r>
            <a:r>
              <a:rPr lang="zh-TW" altLang="en-US" sz="2000" dirty="0">
                <a:solidFill>
                  <a:srgbClr val="000000"/>
                </a:solidFill>
                <a:ea typeface="標楷體" panose="03000509000000000000" pitchFamily="65" charset="-120"/>
              </a:rPr>
              <a:t> </a:t>
            </a:r>
            <a:r>
              <a:rPr lang="zh-TW" altLang="en-US" sz="2000" dirty="0">
                <a:solidFill>
                  <a:srgbClr val="000000"/>
                </a:solidFill>
                <a:ea typeface="標楷體" panose="03000509000000000000" pitchFamily="65" charset="-120"/>
                <a:sym typeface="Wingdings" panose="05000000000000000000" pitchFamily="2" charset="2"/>
              </a:rPr>
              <a:t> </a:t>
            </a:r>
            <a:r>
              <a:rPr lang="en-US" altLang="zh-TW" sz="2000" dirty="0">
                <a:ea typeface="標楷體" panose="03000509000000000000" pitchFamily="65" charset="-120"/>
              </a:rPr>
              <a:t>Value</a:t>
            </a:r>
            <a:endParaRPr lang="zh-TW" altLang="en-US" sz="2000" dirty="0"/>
          </a:p>
        </p:txBody>
      </p:sp>
      <p:sp>
        <p:nvSpPr>
          <p:cNvPr id="23" name="Text Box 13"/>
          <p:cNvSpPr txBox="1">
            <a:spLocks noChangeArrowheads="1"/>
          </p:cNvSpPr>
          <p:nvPr/>
        </p:nvSpPr>
        <p:spPr bwMode="auto">
          <a:xfrm>
            <a:off x="956917" y="1954419"/>
            <a:ext cx="8188325" cy="430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266700" indent="-26670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lvl="1" eaLnBrk="1" hangingPunct="1">
              <a:spcBef>
                <a:spcPct val="50000"/>
              </a:spcBef>
              <a:buFont typeface="Wingdings" panose="05000000000000000000" pitchFamily="2" charset="2"/>
              <a:buChar char="l"/>
            </a:pPr>
            <a:r>
              <a:rPr lang="zh-TW" altLang="en-US" sz="2200" dirty="0">
                <a:latin typeface="Arial" panose="020B0604020202020204" pitchFamily="34" charset="0"/>
                <a:ea typeface="標楷體" panose="03000509000000000000" pitchFamily="65" charset="-120"/>
                <a:cs typeface="Arial" panose="020B0604020202020204" pitchFamily="34" charset="0"/>
              </a:rPr>
              <a:t>以</a:t>
            </a:r>
            <a:r>
              <a:rPr lang="en-US" altLang="zh-TW" sz="2200" dirty="0" err="1">
                <a:latin typeface="Arial" panose="020B0604020202020204" pitchFamily="34" charset="0"/>
                <a:ea typeface="標楷體" panose="03000509000000000000" pitchFamily="65" charset="-120"/>
                <a:cs typeface="Arial" panose="020B0604020202020204" pitchFamily="34" charset="0"/>
              </a:rPr>
              <a:t>Hbase</a:t>
            </a:r>
            <a:r>
              <a:rPr lang="zh-TW" altLang="en-US" sz="2200" dirty="0">
                <a:latin typeface="Arial" panose="020B0604020202020204" pitchFamily="34" charset="0"/>
                <a:ea typeface="標楷體" panose="03000509000000000000" pitchFamily="65" charset="-120"/>
                <a:cs typeface="Arial" panose="020B0604020202020204" pitchFamily="34" charset="0"/>
              </a:rPr>
              <a:t>為例</a:t>
            </a:r>
            <a:endParaRPr lang="en-US" altLang="zh-TW" sz="2200" dirty="0">
              <a:latin typeface="Arial" panose="020B0604020202020204" pitchFamily="34" charset="0"/>
              <a:ea typeface="標楷體" panose="03000509000000000000" pitchFamily="65" charset="-120"/>
              <a:cs typeface="Arial" panose="020B0604020202020204" pitchFamily="34" charset="0"/>
            </a:endParaRPr>
          </a:p>
        </p:txBody>
      </p:sp>
    </p:spTree>
    <p:extLst>
      <p:ext uri="{BB962C8B-B14F-4D97-AF65-F5344CB8AC3E}">
        <p14:creationId xmlns:p14="http://schemas.microsoft.com/office/powerpoint/2010/main" xmlns="" val="38875240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590800" y="284973"/>
            <a:ext cx="9712036" cy="633413"/>
          </a:xfrm>
        </p:spPr>
        <p:txBody>
          <a:bodyPr/>
          <a:lstStyle/>
          <a:p>
            <a:r>
              <a:rPr lang="en-US" altLang="zh-TW" dirty="0"/>
              <a:t>3-3 </a:t>
            </a:r>
            <a:r>
              <a:rPr lang="zh-TW" altLang="en-US" dirty="0"/>
              <a:t>文檔資料庫與圖形資料庫特性</a:t>
            </a:r>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文檔資料庫</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(Document-Oriented Database)</a:t>
            </a: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4" name="文字方塊 1"/>
          <p:cNvSpPr txBox="1">
            <a:spLocks noChangeArrowheads="1"/>
          </p:cNvSpPr>
          <p:nvPr/>
        </p:nvSpPr>
        <p:spPr bwMode="auto">
          <a:xfrm>
            <a:off x="1359590" y="3188390"/>
            <a:ext cx="3551238" cy="2862263"/>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en-US" altLang="zh-TW" sz="2000"/>
              <a:t>{</a:t>
            </a:r>
          </a:p>
          <a:p>
            <a:pPr>
              <a:spcBef>
                <a:spcPct val="0"/>
              </a:spcBef>
              <a:buFontTx/>
              <a:buNone/>
            </a:pPr>
            <a:r>
              <a:rPr lang="en-US" altLang="zh-TW" sz="2000"/>
              <a:t>   id : “130412”,</a:t>
            </a:r>
          </a:p>
          <a:p>
            <a:pPr>
              <a:spcBef>
                <a:spcPct val="0"/>
              </a:spcBef>
              <a:buFontTx/>
              <a:buNone/>
            </a:pPr>
            <a:r>
              <a:rPr lang="zh-TW" altLang="en-US" sz="2000">
                <a:latin typeface="標楷體" panose="03000509000000000000" pitchFamily="65" charset="-120"/>
                <a:ea typeface="標楷體" panose="03000509000000000000" pitchFamily="65" charset="-120"/>
              </a:rPr>
              <a:t> 姓名</a:t>
            </a:r>
            <a:r>
              <a:rPr lang="en-US" altLang="zh-TW" sz="2000"/>
              <a:t>: “</a:t>
            </a:r>
            <a:r>
              <a:rPr lang="zh-TW" altLang="en-US" sz="2000">
                <a:latin typeface="標楷體" panose="03000509000000000000" pitchFamily="65" charset="-120"/>
                <a:ea typeface="標楷體" panose="03000509000000000000" pitchFamily="65" charset="-120"/>
              </a:rPr>
              <a:t>王小明</a:t>
            </a:r>
            <a:r>
              <a:rPr lang="en-US" altLang="zh-TW" sz="2000"/>
              <a:t>”,</a:t>
            </a:r>
          </a:p>
          <a:p>
            <a:pPr>
              <a:spcBef>
                <a:spcPct val="0"/>
              </a:spcBef>
              <a:buFontTx/>
              <a:buNone/>
            </a:pPr>
            <a:r>
              <a:rPr lang="zh-TW" altLang="en-US" sz="2000">
                <a:latin typeface="標楷體" panose="03000509000000000000" pitchFamily="65" charset="-120"/>
                <a:ea typeface="標楷體" panose="03000509000000000000" pitchFamily="65" charset="-120"/>
              </a:rPr>
              <a:t> 生日</a:t>
            </a:r>
            <a:r>
              <a:rPr lang="en-US" altLang="zh-TW" sz="2000"/>
              <a:t>: 1980/01/01,</a:t>
            </a:r>
          </a:p>
          <a:p>
            <a:pPr>
              <a:spcBef>
                <a:spcPct val="0"/>
              </a:spcBef>
              <a:buFontTx/>
              <a:buNone/>
            </a:pPr>
            <a:r>
              <a:rPr lang="en-US" altLang="zh-TW" sz="2000"/>
              <a:t>  </a:t>
            </a:r>
            <a:r>
              <a:rPr lang="zh-TW" altLang="en-US" sz="2000">
                <a:latin typeface="標楷體" panose="03000509000000000000" pitchFamily="65" charset="-120"/>
                <a:ea typeface="標楷體" panose="03000509000000000000" pitchFamily="65" charset="-120"/>
              </a:rPr>
              <a:t>薪水</a:t>
            </a:r>
            <a:r>
              <a:rPr lang="en-US" altLang="zh-TW" sz="2000"/>
              <a:t> : 38000,</a:t>
            </a:r>
          </a:p>
          <a:p>
            <a:pPr>
              <a:spcBef>
                <a:spcPct val="0"/>
              </a:spcBef>
              <a:buFontTx/>
              <a:buNone/>
            </a:pPr>
            <a:r>
              <a:rPr lang="en-US" altLang="zh-TW" sz="2000"/>
              <a:t>  </a:t>
            </a:r>
            <a:r>
              <a:rPr lang="zh-TW" altLang="en-US" sz="2000">
                <a:latin typeface="標楷體" panose="03000509000000000000" pitchFamily="65" charset="-120"/>
                <a:ea typeface="標楷體" panose="03000509000000000000" pitchFamily="65" charset="-120"/>
              </a:rPr>
              <a:t>語言</a:t>
            </a:r>
            <a:r>
              <a:rPr lang="en-US" altLang="zh-TW" sz="2000">
                <a:latin typeface="標楷體" panose="03000509000000000000" pitchFamily="65" charset="-120"/>
                <a:ea typeface="標楷體" panose="03000509000000000000" pitchFamily="65" charset="-120"/>
              </a:rPr>
              <a:t> </a:t>
            </a:r>
            <a:r>
              <a:rPr lang="en-US" altLang="zh-TW" sz="2000"/>
              <a:t>: [{</a:t>
            </a:r>
            <a:r>
              <a:rPr lang="zh-TW" altLang="en-US" sz="2000">
                <a:latin typeface="標楷體" panose="03000509000000000000" pitchFamily="65" charset="-120"/>
                <a:ea typeface="標楷體" panose="03000509000000000000" pitchFamily="65" charset="-120"/>
              </a:rPr>
              <a:t>英文</a:t>
            </a:r>
            <a:r>
              <a:rPr lang="en-US" altLang="zh-TW" sz="2000"/>
              <a:t>: “</a:t>
            </a:r>
            <a:r>
              <a:rPr lang="zh-TW" altLang="en-US" sz="2000">
                <a:latin typeface="標楷體" panose="03000509000000000000" pitchFamily="65" charset="-120"/>
                <a:ea typeface="標楷體" panose="03000509000000000000" pitchFamily="65" charset="-120"/>
              </a:rPr>
              <a:t>讀寫</a:t>
            </a:r>
            <a:r>
              <a:rPr lang="en-US" altLang="zh-TW" sz="2000"/>
              <a:t>”},</a:t>
            </a:r>
          </a:p>
          <a:p>
            <a:pPr>
              <a:spcBef>
                <a:spcPct val="0"/>
              </a:spcBef>
              <a:buFontTx/>
              <a:buNone/>
            </a:pPr>
            <a:r>
              <a:rPr lang="en-US" altLang="zh-TW" sz="2000"/>
              <a:t>               {</a:t>
            </a:r>
            <a:r>
              <a:rPr lang="zh-TW" altLang="en-US" sz="2000">
                <a:latin typeface="標楷體" panose="03000509000000000000" pitchFamily="65" charset="-120"/>
                <a:ea typeface="標楷體" panose="03000509000000000000" pitchFamily="65" charset="-120"/>
              </a:rPr>
              <a:t>日文</a:t>
            </a:r>
            <a:r>
              <a:rPr lang="en-US" altLang="zh-TW" sz="2000">
                <a:latin typeface="標楷體" panose="03000509000000000000" pitchFamily="65" charset="-120"/>
                <a:ea typeface="標楷體" panose="03000509000000000000" pitchFamily="65" charset="-120"/>
              </a:rPr>
              <a:t>:</a:t>
            </a:r>
            <a:r>
              <a:rPr lang="en-US" altLang="zh-TW" sz="2000"/>
              <a:t> “</a:t>
            </a:r>
            <a:r>
              <a:rPr lang="zh-TW" altLang="en-US" sz="2000">
                <a:latin typeface="標楷體" panose="03000509000000000000" pitchFamily="65" charset="-120"/>
                <a:ea typeface="標楷體" panose="03000509000000000000" pitchFamily="65" charset="-120"/>
              </a:rPr>
              <a:t>聽說讀寫</a:t>
            </a:r>
            <a:r>
              <a:rPr lang="en-US" altLang="zh-TW" sz="2000"/>
              <a:t>”</a:t>
            </a:r>
            <a:r>
              <a:rPr lang="en-US" altLang="zh-TW" sz="2000">
                <a:latin typeface="標楷體" panose="03000509000000000000" pitchFamily="65" charset="-120"/>
                <a:ea typeface="標楷體" panose="03000509000000000000" pitchFamily="65" charset="-120"/>
              </a:rPr>
              <a:t>},</a:t>
            </a:r>
            <a:endParaRPr lang="zh-TW" altLang="en-US" sz="2000"/>
          </a:p>
          <a:p>
            <a:pPr>
              <a:spcBef>
                <a:spcPct val="0"/>
              </a:spcBef>
              <a:buFontTx/>
              <a:buNone/>
            </a:pPr>
            <a:r>
              <a:rPr lang="en-US" altLang="zh-TW" sz="2000"/>
              <a:t>              ],</a:t>
            </a:r>
          </a:p>
          <a:p>
            <a:pPr>
              <a:spcBef>
                <a:spcPct val="0"/>
              </a:spcBef>
              <a:buFontTx/>
              <a:buNone/>
            </a:pPr>
            <a:r>
              <a:rPr lang="en-US" altLang="zh-TW" sz="2000"/>
              <a:t>}</a:t>
            </a:r>
            <a:endParaRPr lang="zh-TW" altLang="en-US" sz="2000"/>
          </a:p>
        </p:txBody>
      </p:sp>
      <p:sp>
        <p:nvSpPr>
          <p:cNvPr id="25" name="Text Box 13"/>
          <p:cNvSpPr txBox="1">
            <a:spLocks noChangeArrowheads="1"/>
          </p:cNvSpPr>
          <p:nvPr/>
        </p:nvSpPr>
        <p:spPr bwMode="auto">
          <a:xfrm>
            <a:off x="1096065" y="2004115"/>
            <a:ext cx="8188325" cy="430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266700" indent="-26670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lvl="1" eaLnBrk="1" hangingPunct="1">
              <a:spcBef>
                <a:spcPct val="50000"/>
              </a:spcBef>
              <a:buFont typeface="Wingdings" panose="05000000000000000000" pitchFamily="2" charset="2"/>
              <a:buChar char="l"/>
            </a:pPr>
            <a:r>
              <a:rPr lang="zh-TW" altLang="en-US" sz="2200">
                <a:latin typeface="Arial" panose="020B0604020202020204" pitchFamily="34" charset="0"/>
                <a:ea typeface="標楷體" panose="03000509000000000000" pitchFamily="65" charset="-120"/>
                <a:cs typeface="Arial" panose="020B0604020202020204" pitchFamily="34" charset="0"/>
              </a:rPr>
              <a:t>以</a:t>
            </a:r>
            <a:r>
              <a:rPr lang="en-US" altLang="zh-TW" sz="2200">
                <a:latin typeface="Arial" panose="020B0604020202020204" pitchFamily="34" charset="0"/>
                <a:ea typeface="標楷體" panose="03000509000000000000" pitchFamily="65" charset="-120"/>
                <a:cs typeface="Arial" panose="020B0604020202020204" pitchFamily="34" charset="0"/>
              </a:rPr>
              <a:t>MongoDB</a:t>
            </a:r>
            <a:r>
              <a:rPr lang="zh-TW" altLang="en-US" sz="2200">
                <a:latin typeface="Arial" panose="020B0604020202020204" pitchFamily="34" charset="0"/>
                <a:ea typeface="標楷體" panose="03000509000000000000" pitchFamily="65" charset="-120"/>
                <a:cs typeface="Arial" panose="020B0604020202020204" pitchFamily="34" charset="0"/>
              </a:rPr>
              <a:t>為例</a:t>
            </a:r>
            <a:endParaRPr lang="en-US" altLang="zh-TW" sz="2200">
              <a:latin typeface="Arial" panose="020B0604020202020204" pitchFamily="34" charset="0"/>
              <a:ea typeface="標楷體" panose="03000509000000000000" pitchFamily="65" charset="-120"/>
              <a:cs typeface="Arial" panose="020B0604020202020204" pitchFamily="34" charset="0"/>
            </a:endParaRPr>
          </a:p>
        </p:txBody>
      </p:sp>
      <p:sp>
        <p:nvSpPr>
          <p:cNvPr id="26" name="文字方塊 6"/>
          <p:cNvSpPr txBox="1">
            <a:spLocks noChangeArrowheads="1"/>
          </p:cNvSpPr>
          <p:nvPr/>
        </p:nvSpPr>
        <p:spPr bwMode="auto">
          <a:xfrm>
            <a:off x="1359590" y="2483540"/>
            <a:ext cx="280193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en-US" altLang="zh-TW" sz="2400"/>
              <a:t>collection: Employee</a:t>
            </a:r>
            <a:endParaRPr lang="zh-TW" altLang="en-US" sz="2400"/>
          </a:p>
        </p:txBody>
      </p:sp>
      <p:graphicFrame>
        <p:nvGraphicFramePr>
          <p:cNvPr id="27" name="表格 26"/>
          <p:cNvGraphicFramePr>
            <a:graphicFrameLocks noGrp="1"/>
          </p:cNvGraphicFramePr>
          <p:nvPr>
            <p:extLst>
              <p:ext uri="{D42A27DB-BD31-4B8C-83A1-F6EECF244321}">
                <p14:modId xmlns:p14="http://schemas.microsoft.com/office/powerpoint/2010/main" xmlns="" val="2476306299"/>
              </p:ext>
            </p:extLst>
          </p:nvPr>
        </p:nvGraphicFramePr>
        <p:xfrm>
          <a:off x="5617680" y="3280603"/>
          <a:ext cx="3282950" cy="1981200"/>
        </p:xfrm>
        <a:graphic>
          <a:graphicData uri="http://schemas.openxmlformats.org/drawingml/2006/table">
            <a:tbl>
              <a:tblPr firstRow="1" bandRow="1">
                <a:tableStyleId>{5C22544A-7EE6-4342-B048-85BDC9FD1C3A}</a:tableStyleId>
              </a:tblPr>
              <a:tblGrid>
                <a:gridCol w="1571127">
                  <a:extLst>
                    <a:ext uri="{9D8B030D-6E8A-4147-A177-3AD203B41FA5}">
                      <a16:colId xmlns:a16="http://schemas.microsoft.com/office/drawing/2014/main" xmlns="" val="20000"/>
                    </a:ext>
                  </a:extLst>
                </a:gridCol>
                <a:gridCol w="1711823">
                  <a:extLst>
                    <a:ext uri="{9D8B030D-6E8A-4147-A177-3AD203B41FA5}">
                      <a16:colId xmlns:a16="http://schemas.microsoft.com/office/drawing/2014/main" xmlns="" val="20001"/>
                    </a:ext>
                  </a:extLst>
                </a:gridCol>
              </a:tblGrid>
              <a:tr h="370840">
                <a:tc>
                  <a:txBody>
                    <a:bodyPr/>
                    <a:lstStyle/>
                    <a:p>
                      <a:pPr marL="0" algn="ctr" defTabSz="914400" rtl="0" eaLnBrk="1" latinLnBrk="0" hangingPunct="1"/>
                      <a:r>
                        <a:rPr lang="en-US" altLang="zh-TW" sz="2000" b="0" kern="1200" dirty="0">
                          <a:solidFill>
                            <a:schemeClr val="tx1"/>
                          </a:solidFill>
                          <a:latin typeface="Times New Roman" panose="02020603050405020304" pitchFamily="18" charset="0"/>
                          <a:ea typeface="標楷體" pitchFamily="65" charset="-120"/>
                          <a:cs typeface="Times New Roman" panose="02020603050405020304" pitchFamily="18" charset="0"/>
                        </a:rPr>
                        <a:t>RDB</a:t>
                      </a:r>
                      <a:endParaRPr lang="zh-TW" altLang="en-US" sz="2000" b="0" kern="1200" dirty="0">
                        <a:solidFill>
                          <a:schemeClr val="tx1"/>
                        </a:solidFill>
                        <a:latin typeface="Times New Roman" panose="02020603050405020304" pitchFamily="18" charset="0"/>
                        <a:ea typeface="標楷體" pitchFamily="65" charset="-120"/>
                        <a:cs typeface="Times New Roman" panose="02020603050405020304" pitchFamily="18" charset="0"/>
                      </a:endParaRPr>
                    </a:p>
                  </a:txBody>
                  <a:tcPr marL="91454" marR="914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algn="ctr" defTabSz="914400" rtl="0" eaLnBrk="1" latinLnBrk="0" hangingPunct="1"/>
                      <a:r>
                        <a:rPr lang="en-US" altLang="zh-TW" sz="2000" b="0" kern="1200" dirty="0" err="1">
                          <a:solidFill>
                            <a:schemeClr val="tx1"/>
                          </a:solidFill>
                          <a:latin typeface="Times New Roman" panose="02020603050405020304" pitchFamily="18" charset="0"/>
                          <a:ea typeface="標楷體" pitchFamily="65" charset="-120"/>
                          <a:cs typeface="Times New Roman" panose="02020603050405020304" pitchFamily="18" charset="0"/>
                        </a:rPr>
                        <a:t>MongoDB</a:t>
                      </a:r>
                      <a:endParaRPr lang="zh-TW" altLang="en-US" sz="2000" b="0" kern="1200" dirty="0">
                        <a:solidFill>
                          <a:schemeClr val="tx1"/>
                        </a:solidFill>
                        <a:latin typeface="Times New Roman" panose="02020603050405020304" pitchFamily="18" charset="0"/>
                        <a:ea typeface="標楷體" pitchFamily="65" charset="-120"/>
                        <a:cs typeface="Times New Roman" panose="02020603050405020304" pitchFamily="18" charset="0"/>
                      </a:endParaRPr>
                    </a:p>
                  </a:txBody>
                  <a:tcPr marL="91454" marR="914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xmlns=""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kern="1200" dirty="0">
                          <a:solidFill>
                            <a:schemeClr val="dk1"/>
                          </a:solidFill>
                          <a:latin typeface="Times New Roman" panose="02020603050405020304" pitchFamily="18" charset="0"/>
                          <a:ea typeface="+mn-ea"/>
                          <a:cs typeface="Times New Roman" panose="02020603050405020304" pitchFamily="18" charset="0"/>
                        </a:rPr>
                        <a:t>Database</a:t>
                      </a:r>
                      <a:endParaRPr lang="zh-TW" altLang="en-US" sz="2000" kern="1200" dirty="0">
                        <a:solidFill>
                          <a:schemeClr val="dk1"/>
                        </a:solidFill>
                        <a:latin typeface="Times New Roman" panose="02020603050405020304" pitchFamily="18" charset="0"/>
                        <a:ea typeface="+mn-ea"/>
                        <a:cs typeface="Times New Roman" panose="02020603050405020304" pitchFamily="18" charset="0"/>
                      </a:endParaRPr>
                    </a:p>
                  </a:txBody>
                  <a:tcPr marL="91454" marR="914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kern="1200" dirty="0">
                          <a:solidFill>
                            <a:schemeClr val="dk1"/>
                          </a:solidFill>
                          <a:latin typeface="Times New Roman" panose="02020603050405020304" pitchFamily="18" charset="0"/>
                          <a:ea typeface="+mn-ea"/>
                          <a:cs typeface="Times New Roman" panose="02020603050405020304" pitchFamily="18" charset="0"/>
                        </a:rPr>
                        <a:t>Database</a:t>
                      </a:r>
                      <a:endParaRPr lang="zh-TW" altLang="en-US" sz="2000" kern="1200" dirty="0">
                        <a:solidFill>
                          <a:schemeClr val="dk1"/>
                        </a:solidFill>
                        <a:latin typeface="Times New Roman" panose="02020603050405020304" pitchFamily="18" charset="0"/>
                        <a:ea typeface="+mn-ea"/>
                        <a:cs typeface="Times New Roman" panose="02020603050405020304" pitchFamily="18" charset="0"/>
                      </a:endParaRPr>
                    </a:p>
                  </a:txBody>
                  <a:tcPr marL="91454" marR="914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Times New Roman" panose="02020603050405020304" pitchFamily="18" charset="0"/>
                          <a:cs typeface="Times New Roman" panose="02020603050405020304" pitchFamily="18" charset="0"/>
                        </a:rPr>
                        <a:t>Table</a:t>
                      </a:r>
                      <a:endParaRPr lang="zh-TW" altLang="en-US" sz="2000" dirty="0">
                        <a:latin typeface="Times New Roman" panose="02020603050405020304" pitchFamily="18" charset="0"/>
                        <a:cs typeface="Times New Roman" panose="02020603050405020304" pitchFamily="18" charset="0"/>
                      </a:endParaRPr>
                    </a:p>
                  </a:txBody>
                  <a:tcPr marL="91454" marR="914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Times New Roman" panose="02020603050405020304" pitchFamily="18" charset="0"/>
                          <a:cs typeface="Times New Roman" panose="02020603050405020304" pitchFamily="18" charset="0"/>
                        </a:rPr>
                        <a:t>Collection</a:t>
                      </a:r>
                      <a:endParaRPr lang="zh-TW" altLang="en-US" sz="2000" dirty="0">
                        <a:latin typeface="Times New Roman" panose="02020603050405020304" pitchFamily="18" charset="0"/>
                        <a:cs typeface="Times New Roman" panose="02020603050405020304" pitchFamily="18" charset="0"/>
                      </a:endParaRPr>
                    </a:p>
                  </a:txBody>
                  <a:tcPr marL="91454" marR="914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Times New Roman" panose="02020603050405020304" pitchFamily="18" charset="0"/>
                          <a:cs typeface="Times New Roman" panose="02020603050405020304" pitchFamily="18" charset="0"/>
                        </a:rPr>
                        <a:t>Record</a:t>
                      </a:r>
                      <a:endParaRPr lang="zh-TW" altLang="en-US" sz="2000" dirty="0">
                        <a:latin typeface="Times New Roman" panose="02020603050405020304" pitchFamily="18" charset="0"/>
                        <a:cs typeface="Times New Roman" panose="02020603050405020304" pitchFamily="18" charset="0"/>
                      </a:endParaRPr>
                    </a:p>
                  </a:txBody>
                  <a:tcPr marL="91454" marR="914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Times New Roman" panose="02020603050405020304" pitchFamily="18" charset="0"/>
                          <a:cs typeface="Times New Roman" panose="02020603050405020304" pitchFamily="18" charset="0"/>
                        </a:rPr>
                        <a:t>Document</a:t>
                      </a:r>
                      <a:endParaRPr lang="zh-TW" altLang="en-US" sz="2000" dirty="0">
                        <a:latin typeface="Times New Roman" panose="02020603050405020304" pitchFamily="18" charset="0"/>
                        <a:cs typeface="Times New Roman" panose="02020603050405020304" pitchFamily="18" charset="0"/>
                      </a:endParaRPr>
                    </a:p>
                  </a:txBody>
                  <a:tcPr marL="91454" marR="914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Times New Roman" panose="02020603050405020304" pitchFamily="18" charset="0"/>
                          <a:cs typeface="Times New Roman" panose="02020603050405020304" pitchFamily="18" charset="0"/>
                        </a:rPr>
                        <a:t>Field</a:t>
                      </a:r>
                      <a:endParaRPr lang="zh-TW" altLang="en-US" sz="2000" dirty="0">
                        <a:latin typeface="Times New Roman" panose="02020603050405020304" pitchFamily="18" charset="0"/>
                        <a:cs typeface="Times New Roman" panose="02020603050405020304" pitchFamily="18" charset="0"/>
                      </a:endParaRPr>
                    </a:p>
                  </a:txBody>
                  <a:tcPr marL="91454" marR="914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latin typeface="Times New Roman" panose="02020603050405020304" pitchFamily="18" charset="0"/>
                          <a:cs typeface="Times New Roman" panose="02020603050405020304" pitchFamily="18" charset="0"/>
                        </a:rPr>
                        <a:t>Field</a:t>
                      </a:r>
                      <a:endParaRPr lang="zh-TW" altLang="en-US" sz="2000" dirty="0">
                        <a:latin typeface="Times New Roman" panose="02020603050405020304" pitchFamily="18" charset="0"/>
                        <a:cs typeface="Times New Roman" panose="02020603050405020304" pitchFamily="18" charset="0"/>
                      </a:endParaRPr>
                    </a:p>
                  </a:txBody>
                  <a:tcPr marL="91454" marR="914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16812873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xmlns="" id="{0EA9C85E-D139-FD47-BB29-91FBCC303505}"/>
              </a:ext>
            </a:extLst>
          </p:cNvPr>
          <p:cNvSpPr>
            <a:spLocks noGrp="1"/>
          </p:cNvSpPr>
          <p:nvPr>
            <p:ph type="body" sz="quarter" idx="17"/>
          </p:nvPr>
        </p:nvSpPr>
        <p:spPr>
          <a:xfrm>
            <a:off x="6927274" y="2782016"/>
            <a:ext cx="4932498" cy="3743475"/>
          </a:xfrm>
          <a:ln>
            <a:noFill/>
          </a:ln>
        </p:spPr>
        <p:txBody>
          <a:bodyPr/>
          <a:lstStyle/>
          <a:p>
            <a:endParaRPr kumimoji="1" lang="zh-TW" altLang="en-US" dirty="0"/>
          </a:p>
        </p:txBody>
      </p:sp>
      <p:sp>
        <p:nvSpPr>
          <p:cNvPr id="3" name="文字版面配置區 2">
            <a:extLst>
              <a:ext uri="{FF2B5EF4-FFF2-40B4-BE49-F238E27FC236}">
                <a16:creationId xmlns:a16="http://schemas.microsoft.com/office/drawing/2014/main" xmlns="" id="{91D0A6A2-8232-8648-8AD9-08647B51A158}"/>
              </a:ext>
            </a:extLst>
          </p:cNvPr>
          <p:cNvSpPr>
            <a:spLocks noGrp="1"/>
          </p:cNvSpPr>
          <p:nvPr>
            <p:ph type="body" sz="quarter" idx="18"/>
          </p:nvPr>
        </p:nvSpPr>
        <p:spPr/>
        <p:txBody>
          <a:bodyPr/>
          <a:lstStyle/>
          <a:p>
            <a:r>
              <a:rPr kumimoji="1" lang="zh-TW" altLang="en-US" dirty="0"/>
              <a:t>郭惠民</a:t>
            </a:r>
          </a:p>
        </p:txBody>
      </p:sp>
      <p:sp>
        <p:nvSpPr>
          <p:cNvPr id="4" name="文字版面配置區 3">
            <a:extLst>
              <a:ext uri="{FF2B5EF4-FFF2-40B4-BE49-F238E27FC236}">
                <a16:creationId xmlns:a16="http://schemas.microsoft.com/office/drawing/2014/main" xmlns="" id="{3BE3FBB5-DAD7-884E-AFC3-60EE51486138}"/>
              </a:ext>
            </a:extLst>
          </p:cNvPr>
          <p:cNvSpPr>
            <a:spLocks noGrp="1"/>
          </p:cNvSpPr>
          <p:nvPr>
            <p:ph type="body" sz="quarter" idx="14"/>
          </p:nvPr>
        </p:nvSpPr>
        <p:spPr/>
        <p:txBody>
          <a:bodyPr/>
          <a:lstStyle/>
          <a:p>
            <a:r>
              <a:rPr lang="zh-TW" altLang="en-US" dirty="0"/>
              <a:t>資料庫設計</a:t>
            </a:r>
            <a:r>
              <a:rPr lang="en-US" altLang="zh-TW" dirty="0"/>
              <a:t>(NoSQL)</a:t>
            </a:r>
            <a:endParaRPr lang="zh-TW" altLang="en-US" dirty="0"/>
          </a:p>
        </p:txBody>
      </p:sp>
      <p:sp>
        <p:nvSpPr>
          <p:cNvPr id="6" name="文字方塊 5">
            <a:extLst>
              <a:ext uri="{FF2B5EF4-FFF2-40B4-BE49-F238E27FC236}">
                <a16:creationId xmlns:a16="http://schemas.microsoft.com/office/drawing/2014/main" xmlns="" id="{3D0FF047-0CE6-3648-BE30-C110EC646C89}"/>
              </a:ext>
            </a:extLst>
          </p:cNvPr>
          <p:cNvSpPr txBox="1"/>
          <p:nvPr/>
        </p:nvSpPr>
        <p:spPr>
          <a:xfrm>
            <a:off x="3103418" y="4984067"/>
            <a:ext cx="2473691" cy="369332"/>
          </a:xfrm>
          <a:prstGeom prst="rect">
            <a:avLst/>
          </a:prstGeom>
          <a:noFill/>
        </p:spPr>
        <p:txBody>
          <a:bodyPr wrap="none" rtlCol="0">
            <a:spAutoFit/>
          </a:bodyPr>
          <a:lstStyle/>
          <a:p>
            <a:r>
              <a:rPr kumimoji="1" lang="en-US" altLang="zh-TW" dirty="0" err="1"/>
              <a:t>isaachmkuo@gmail.com</a:t>
            </a:r>
            <a:endParaRPr kumimoji="1" lang="zh-TW" altLang="en-US" dirty="0"/>
          </a:p>
        </p:txBody>
      </p:sp>
      <p:sp>
        <p:nvSpPr>
          <p:cNvPr id="8" name="文字版面配置區 4">
            <a:extLst>
              <a:ext uri="{FF2B5EF4-FFF2-40B4-BE49-F238E27FC236}">
                <a16:creationId xmlns:a16="http://schemas.microsoft.com/office/drawing/2014/main" xmlns="" id="{945E80E7-7EC9-3B4D-9182-7160281F0ECB}"/>
              </a:ext>
            </a:extLst>
          </p:cNvPr>
          <p:cNvSpPr txBox="1">
            <a:spLocks/>
          </p:cNvSpPr>
          <p:nvPr/>
        </p:nvSpPr>
        <p:spPr>
          <a:xfrm>
            <a:off x="8465561" y="7202764"/>
            <a:ext cx="4974214" cy="356912"/>
          </a:xfrm>
          <a:prstGeom prst="rect">
            <a:avLst/>
          </a:prstGeom>
        </p:spPr>
        <p:txBody>
          <a:bodyPr/>
          <a:lstStyle>
            <a:lvl1pPr marL="0" indent="0" algn="r" defTabSz="1007943" rtl="0" eaLnBrk="1" latinLnBrk="0" hangingPunct="1">
              <a:lnSpc>
                <a:spcPct val="100000"/>
              </a:lnSpc>
              <a:spcBef>
                <a:spcPts val="1102"/>
              </a:spcBef>
              <a:buFont typeface="Arial" panose="020B0604020202020204" pitchFamily="34" charset="0"/>
              <a:buNone/>
              <a:defRPr sz="1543" kern="1200">
                <a:solidFill>
                  <a:schemeClr val="tx1">
                    <a:lumMod val="50000"/>
                    <a:lumOff val="50000"/>
                  </a:schemeClr>
                </a:solidFill>
                <a:latin typeface="微軟正黑體" panose="020B0604030504040204" pitchFamily="34" charset="-120"/>
                <a:ea typeface="微軟正黑體" panose="020B0604030504040204" pitchFamily="34" charset="-120"/>
                <a:cs typeface="+mn-cs"/>
              </a:defRPr>
            </a:lvl1pPr>
            <a:lvl2pPr marL="555527" indent="0" algn="l" defTabSz="1007943" rtl="0" eaLnBrk="1" latinLnBrk="0" hangingPunct="1">
              <a:lnSpc>
                <a:spcPct val="90000"/>
              </a:lnSpc>
              <a:spcBef>
                <a:spcPts val="551"/>
              </a:spcBef>
              <a:buFont typeface="Arial" panose="020B0604020202020204" pitchFamily="34" charset="0"/>
              <a:buNone/>
              <a:defRPr sz="2646" kern="1200">
                <a:solidFill>
                  <a:schemeClr val="tx1"/>
                </a:solidFill>
                <a:latin typeface="+mn-lt"/>
                <a:ea typeface="+mn-ea"/>
                <a:cs typeface="+mn-cs"/>
              </a:defRPr>
            </a:lvl2pPr>
            <a:lvl3pPr marL="1111056" indent="0" algn="l" defTabSz="1007943" rtl="0" eaLnBrk="1" latinLnBrk="0" hangingPunct="1">
              <a:lnSpc>
                <a:spcPct val="90000"/>
              </a:lnSpc>
              <a:spcBef>
                <a:spcPts val="551"/>
              </a:spcBef>
              <a:buFont typeface="Arial" panose="020B0604020202020204" pitchFamily="34" charset="0"/>
              <a:buNone/>
              <a:defRPr sz="2205" kern="1200">
                <a:solidFill>
                  <a:schemeClr val="tx1"/>
                </a:solidFill>
                <a:latin typeface="+mn-lt"/>
                <a:ea typeface="+mn-ea"/>
                <a:cs typeface="+mn-cs"/>
              </a:defRPr>
            </a:lvl3pPr>
            <a:lvl4pPr marL="1666583" indent="0" algn="l" defTabSz="1007943" rtl="0" eaLnBrk="1" latinLnBrk="0" hangingPunct="1">
              <a:lnSpc>
                <a:spcPct val="90000"/>
              </a:lnSpc>
              <a:spcBef>
                <a:spcPts val="551"/>
              </a:spcBef>
              <a:buFont typeface="Arial" panose="020B0604020202020204" pitchFamily="34" charset="0"/>
              <a:buNone/>
              <a:defRPr sz="1984" kern="1200">
                <a:solidFill>
                  <a:schemeClr val="tx1"/>
                </a:solidFill>
                <a:latin typeface="+mn-lt"/>
                <a:ea typeface="+mn-ea"/>
                <a:cs typeface="+mn-cs"/>
              </a:defRPr>
            </a:lvl4pPr>
            <a:lvl5pPr marL="2222111" indent="0" algn="l" defTabSz="1007943" rtl="0" eaLnBrk="1" latinLnBrk="0" hangingPunct="1">
              <a:lnSpc>
                <a:spcPct val="90000"/>
              </a:lnSpc>
              <a:spcBef>
                <a:spcPts val="551"/>
              </a:spcBef>
              <a:buFont typeface="Arial" panose="020B0604020202020204" pitchFamily="34" charset="0"/>
              <a:buNone/>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0" marR="0" lvl="0" indent="0" algn="r" defTabSz="1007943" rtl="0" eaLnBrk="1" fontAlgn="auto" latinLnBrk="0" hangingPunct="1">
              <a:lnSpc>
                <a:spcPct val="100000"/>
              </a:lnSpc>
              <a:spcBef>
                <a:spcPts val="1102"/>
              </a:spcBef>
              <a:spcAft>
                <a:spcPts val="0"/>
              </a:spcAft>
              <a:buClrTx/>
              <a:buSzTx/>
              <a:buFont typeface="Arial" panose="020B0604020202020204" pitchFamily="34" charset="0"/>
              <a:buNone/>
              <a:tabLst/>
              <a:defRPr/>
            </a:pPr>
            <a:r>
              <a:rPr kumimoji="0" lang="zh-TW" altLang="en-US" sz="1543" b="0" i="0" u="none" strike="noStrike" kern="1200" cap="none" spc="0" normalizeH="0" baseline="0" noProof="0" dirty="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t>郭惠民</a:t>
            </a:r>
            <a:r>
              <a:rPr kumimoji="0" lang="zh-TW" altLang="en-US" sz="1543" b="0" i="0" u="none" strike="noStrike" kern="1200" cap="none" spc="0" normalizeH="0" baseline="0" noProof="0" dirty="0">
                <a:ln>
                  <a:noFill/>
                </a:ln>
                <a:solidFill>
                  <a:sysClr val="windowText" lastClr="000000">
                    <a:lumMod val="50000"/>
                    <a:lumOff val="50000"/>
                  </a:sysClr>
                </a:solidFill>
                <a:effectLst/>
                <a:uLnTx/>
                <a:uFillTx/>
                <a:latin typeface="微軟正黑體" panose="020B0604030504040204" pitchFamily="34" charset="-120"/>
                <a:ea typeface="微軟正黑體" panose="020B0604030504040204" pitchFamily="34" charset="-120"/>
                <a:cs typeface="+mn-cs"/>
              </a:rPr>
              <a:t>編著</a:t>
            </a:r>
            <a:r>
              <a:rPr kumimoji="0" lang="en-US" altLang="zh-TW" sz="1543" b="0" i="0" u="none" strike="noStrike" kern="1200" cap="none" spc="0" normalizeH="0" baseline="0" noProof="0" dirty="0">
                <a:ln>
                  <a:noFill/>
                </a:ln>
                <a:solidFill>
                  <a:sysClr val="windowText" lastClr="000000">
                    <a:lumMod val="50000"/>
                    <a:lumOff val="50000"/>
                  </a:sysClr>
                </a:solidFill>
                <a:effectLst/>
                <a:uLnTx/>
                <a:uFillTx/>
                <a:latin typeface="微軟正黑體" panose="020B0604030504040204" pitchFamily="34" charset="-120"/>
                <a:ea typeface="微軟正黑體" panose="020B0604030504040204" pitchFamily="34" charset="-120"/>
                <a:cs typeface="+mn-cs"/>
              </a:rPr>
              <a:t>【</a:t>
            </a:r>
            <a:r>
              <a:rPr kumimoji="0" lang="zh-TW" altLang="en-US" sz="1543" b="0" i="0" u="none" strike="noStrike" kern="1200" cap="none" spc="0" normalizeH="0" baseline="0" noProof="0" dirty="0">
                <a:ln>
                  <a:noFill/>
                </a:ln>
                <a:solidFill>
                  <a:sysClr val="windowText" lastClr="000000">
                    <a:lumMod val="50000"/>
                    <a:lumOff val="50000"/>
                  </a:sysClr>
                </a:solidFill>
                <a:effectLst/>
                <a:uLnTx/>
                <a:uFillTx/>
                <a:latin typeface="微軟正黑體" panose="020B0604030504040204" pitchFamily="34" charset="-120"/>
                <a:ea typeface="微軟正黑體" panose="020B0604030504040204" pitchFamily="34" charset="-120"/>
                <a:cs typeface="+mn-cs"/>
              </a:rPr>
              <a:t>版權所有，不得任意拷貝或引用</a:t>
            </a:r>
            <a:r>
              <a:rPr kumimoji="0" lang="en-US" altLang="zh-TW" sz="1543" b="0" i="0" u="none" strike="noStrike" kern="1200" cap="none" spc="0" normalizeH="0" baseline="0" noProof="0" dirty="0">
                <a:ln>
                  <a:noFill/>
                </a:ln>
                <a:solidFill>
                  <a:sysClr val="windowText" lastClr="000000">
                    <a:lumMod val="50000"/>
                    <a:lumOff val="50000"/>
                  </a:sysClr>
                </a:solidFill>
                <a:effectLst/>
                <a:uLnTx/>
                <a:uFillTx/>
                <a:latin typeface="微軟正黑體" panose="020B0604030504040204" pitchFamily="34" charset="-120"/>
                <a:ea typeface="微軟正黑體" panose="020B0604030504040204" pitchFamily="34" charset="-120"/>
                <a:cs typeface="+mn-cs"/>
              </a:rPr>
              <a:t>】 </a:t>
            </a:r>
            <a:endParaRPr kumimoji="0" lang="zh-TW" altLang="en-US" sz="1543" b="0" i="0" u="none" strike="noStrike" kern="1200" cap="none" spc="0" normalizeH="0" baseline="0" noProof="0" dirty="0">
              <a:ln>
                <a:noFill/>
              </a:ln>
              <a:solidFill>
                <a:sysClr val="windowText" lastClr="000000">
                  <a:lumMod val="50000"/>
                  <a:lumOff val="50000"/>
                </a:sysClr>
              </a:solidFill>
              <a:effectLst/>
              <a:uLnTx/>
              <a:uFillTx/>
              <a:latin typeface="微軟正黑體" panose="020B0604030504040204" pitchFamily="34" charset="-120"/>
              <a:ea typeface="微軟正黑體" panose="020B0604030504040204" pitchFamily="34" charset="-120"/>
              <a:cs typeface="+mn-cs"/>
            </a:endParaRPr>
          </a:p>
          <a:p>
            <a:pPr marL="0" marR="0" lvl="0" indent="0" algn="r" defTabSz="1007943" rtl="0" eaLnBrk="1" fontAlgn="auto" latinLnBrk="0" hangingPunct="1">
              <a:lnSpc>
                <a:spcPct val="100000"/>
              </a:lnSpc>
              <a:spcBef>
                <a:spcPts val="1102"/>
              </a:spcBef>
              <a:spcAft>
                <a:spcPts val="0"/>
              </a:spcAft>
              <a:buClrTx/>
              <a:buSzTx/>
              <a:buFont typeface="Arial" panose="020B0604020202020204" pitchFamily="34" charset="0"/>
              <a:buNone/>
              <a:tabLst/>
              <a:defRPr/>
            </a:pPr>
            <a:endParaRPr kumimoji="1" lang="zh-TW" altLang="en-US" sz="1543" b="0" i="0" u="none" strike="noStrike" kern="1200" cap="none" spc="0" normalizeH="0" baseline="0" noProof="0" dirty="0">
              <a:ln>
                <a:noFill/>
              </a:ln>
              <a:solidFill>
                <a:sysClr val="windowText" lastClr="000000">
                  <a:lumMod val="50000"/>
                  <a:lumOff val="50000"/>
                </a:sys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xmlns="" val="13912973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224533" y="284973"/>
            <a:ext cx="9898194" cy="633413"/>
          </a:xfrm>
        </p:spPr>
        <p:txBody>
          <a:bodyPr/>
          <a:lstStyle/>
          <a:p>
            <a:r>
              <a:rPr lang="en-US" altLang="zh-TW" dirty="0"/>
              <a:t>3-3 </a:t>
            </a:r>
            <a:r>
              <a:rPr lang="zh-TW" altLang="en-US" dirty="0"/>
              <a:t>文檔資料庫與圖形資料庫特性</a:t>
            </a:r>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圖形資料庫</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(Graph Database)</a:t>
            </a: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 name="Picture 5" descr="image0042.png (800×42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01661" y="2226641"/>
            <a:ext cx="8497196" cy="4482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410080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466110" y="284973"/>
            <a:ext cx="9172010" cy="633413"/>
          </a:xfrm>
        </p:spPr>
        <p:txBody>
          <a:bodyPr/>
          <a:lstStyle/>
          <a:p>
            <a:r>
              <a:rPr lang="en-US" altLang="zh-TW" dirty="0"/>
              <a:t>3-3 </a:t>
            </a:r>
            <a:r>
              <a:rPr lang="zh-TW" altLang="en-US" dirty="0"/>
              <a:t>文檔資料庫與圖形資料庫特性</a:t>
            </a:r>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混合持久性資料庫</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(Polyglot Persistence)</a:t>
            </a: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2" y="2041476"/>
            <a:ext cx="9924294" cy="821611"/>
          </a:xfrm>
        </p:spPr>
        <p:txBody>
          <a:bodyPr/>
          <a:lstStyle/>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Polyglot persistence is about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using different data storage </a:t>
            </a:r>
            <a:r>
              <a:rPr lang="en-US" altLang="zh-TW" sz="2400" b="0" dirty="0">
                <a:latin typeface="Arial" panose="020B0604020202020204" pitchFamily="34" charset="0"/>
                <a:ea typeface="標楷體" panose="03000509000000000000" pitchFamily="65" charset="-120"/>
                <a:cs typeface="Arial" panose="020B0604020202020204" pitchFamily="34" charset="0"/>
              </a:rPr>
              <a:t>technologies to handle varying data storage needs.</a:t>
            </a:r>
          </a:p>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Polyglot persistence can apply across an enterprise or within a single application.</a:t>
            </a:r>
          </a:p>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There is a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rich choice of data storage solutions</a:t>
            </a:r>
            <a:r>
              <a:rPr lang="en-US" altLang="zh-TW" sz="2400" b="0" dirty="0">
                <a:latin typeface="Arial" panose="020B0604020202020204" pitchFamily="34" charset="0"/>
                <a:ea typeface="標楷體" panose="03000509000000000000" pitchFamily="65" charset="-120"/>
                <a:cs typeface="Arial" panose="020B0604020202020204" pitchFamily="34" charset="0"/>
              </a:rPr>
              <a:t>. Initially, the pendulum had shifted from special databases to a single RDBMS database which allows all types of data models to be stored, although with some abstraction. The trend is now shifting back to using the data storage that supports the implementation of solutions natively.</a:t>
            </a:r>
            <a:endParaRPr lang="zh-TW" altLang="en-US" sz="2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7759339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812774" y="284973"/>
            <a:ext cx="8051538" cy="633413"/>
          </a:xfrm>
        </p:spPr>
        <p:txBody>
          <a:bodyPr/>
          <a:lstStyle/>
          <a:p>
            <a:pPr algn="l"/>
            <a:r>
              <a:rPr lang="en-US" altLang="zh-TW" dirty="0"/>
              <a:t>3-3 </a:t>
            </a:r>
            <a:r>
              <a:rPr lang="zh-TW" altLang="en-US" dirty="0"/>
              <a:t>文檔資料庫與圖形資料庫特性</a:t>
            </a:r>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混合持久性資料庫</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(Polyglot Persistence)</a:t>
            </a: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8" name="Picture 2" descr="https://www.safaribooksonline.com/library/view/nosql-distilled-a/9780133036138/graphics/13fig03.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22757" y="2386221"/>
            <a:ext cx="7052694" cy="39748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1817969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60497F5A-B5B0-E547-862C-67797491ECFD}"/>
              </a:ext>
            </a:extLst>
          </p:cNvPr>
          <p:cNvSpPr>
            <a:spLocks noGrp="1"/>
          </p:cNvSpPr>
          <p:nvPr>
            <p:ph type="dt" sz="half" idx="10"/>
          </p:nvPr>
        </p:nvSpPr>
        <p:spPr/>
        <p:txBody>
          <a:bodyPr/>
          <a:lstStyle/>
          <a:p>
            <a:r>
              <a:rPr lang="zh-TW" altLang="en-US">
                <a:latin typeface="微軟正黑體" panose="020B0604030504040204" pitchFamily="34" charset="-120"/>
                <a:ea typeface="微軟正黑體" panose="020B0604030504040204" pitchFamily="34" charset="-120"/>
              </a:rPr>
              <a:t>資料庫設計</a:t>
            </a:r>
            <a:r>
              <a:rPr lang="en-US" altLang="zh-TW">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1C6F2716-EA1A-C940-A03F-7D573A9B8263}"/>
              </a:ext>
            </a:extLst>
          </p:cNvPr>
          <p:cNvSpPr>
            <a:spLocks noGrp="1"/>
          </p:cNvSpPr>
          <p:nvPr>
            <p:ph type="sldNum" sz="quarter" idx="11"/>
          </p:nvPr>
        </p:nvSpPr>
        <p:spPr/>
        <p:txBody>
          <a:bodyPr/>
          <a:lstStyle/>
          <a:p>
            <a:r>
              <a:rPr lang="zh-TW" altLang="en-US">
                <a:latin typeface="微軟正黑體" panose="020B0604030504040204" pitchFamily="34" charset="-120"/>
                <a:ea typeface="微軟正黑體" panose="020B0604030504040204" pitchFamily="34" charset="-120"/>
              </a:rPr>
              <a:t>郭惠民編著</a:t>
            </a:r>
            <a:r>
              <a:rPr lang="en-US" altLang="zh-TW">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版權所有，不得任意拷貝或引用</a:t>
            </a:r>
            <a:r>
              <a:rPr lang="en-US" altLang="zh-TW">
                <a:latin typeface="微軟正黑體" panose="020B0604030504040204" pitchFamily="34" charset="-120"/>
                <a:ea typeface="微軟正黑體" panose="020B0604030504040204" pitchFamily="34" charset="-120"/>
              </a:rPr>
              <a:t>】 </a:t>
            </a:r>
            <a:endParaRPr lang="zh-TW" altLang="en-US" dirty="0"/>
          </a:p>
        </p:txBody>
      </p:sp>
      <p:sp>
        <p:nvSpPr>
          <p:cNvPr id="4" name="文字版面配置區 3">
            <a:extLst>
              <a:ext uri="{FF2B5EF4-FFF2-40B4-BE49-F238E27FC236}">
                <a16:creationId xmlns:a16="http://schemas.microsoft.com/office/drawing/2014/main" xmlns="" id="{DBA71CBD-F8AF-3240-AC0B-D5C874F718B3}"/>
              </a:ext>
            </a:extLst>
          </p:cNvPr>
          <p:cNvSpPr>
            <a:spLocks noGrp="1"/>
          </p:cNvSpPr>
          <p:nvPr>
            <p:ph type="body" sz="quarter" idx="13"/>
          </p:nvPr>
        </p:nvSpPr>
        <p:spPr>
          <a:xfrm>
            <a:off x="2910320" y="3534070"/>
            <a:ext cx="7619136" cy="3272748"/>
          </a:xfrm>
        </p:spPr>
        <p:txBody>
          <a:bodyPr/>
          <a:lstStyle/>
          <a:p>
            <a:pPr algn="l"/>
            <a:r>
              <a:rPr lang="en-US" altLang="zh-TW" dirty="0"/>
              <a:t>4-1 NoSQL </a:t>
            </a:r>
            <a:r>
              <a:rPr lang="zh-TW" altLang="en-US" dirty="0"/>
              <a:t>資料庫設計原則</a:t>
            </a:r>
            <a:endParaRPr lang="en-US" altLang="zh-TW" dirty="0"/>
          </a:p>
          <a:p>
            <a:pPr lvl="0" algn="l"/>
            <a:r>
              <a:rPr lang="en-US" altLang="zh-TW" dirty="0"/>
              <a:t>4-2 NoSQL </a:t>
            </a:r>
            <a:r>
              <a:rPr lang="zh-TW" altLang="en-US" dirty="0"/>
              <a:t>資料庫設計步驟</a:t>
            </a:r>
            <a:endParaRPr lang="en-US" altLang="zh-TW" dirty="0"/>
          </a:p>
          <a:p>
            <a:pPr lvl="0" algn="l"/>
            <a:r>
              <a:rPr lang="en-US" altLang="zh-TW" dirty="0"/>
              <a:t>4-3 </a:t>
            </a:r>
            <a:r>
              <a:rPr lang="zh-TW" altLang="en-US" dirty="0"/>
              <a:t>聚集與參考</a:t>
            </a:r>
          </a:p>
        </p:txBody>
      </p:sp>
      <p:sp>
        <p:nvSpPr>
          <p:cNvPr id="5" name="文字版面配置區 4">
            <a:extLst>
              <a:ext uri="{FF2B5EF4-FFF2-40B4-BE49-F238E27FC236}">
                <a16:creationId xmlns:a16="http://schemas.microsoft.com/office/drawing/2014/main" xmlns="" id="{8CD670EE-4FA1-5F47-A486-7D93D75A6084}"/>
              </a:ext>
            </a:extLst>
          </p:cNvPr>
          <p:cNvSpPr>
            <a:spLocks noGrp="1"/>
          </p:cNvSpPr>
          <p:nvPr>
            <p:ph type="body" sz="quarter" idx="12"/>
          </p:nvPr>
        </p:nvSpPr>
        <p:spPr>
          <a:xfrm>
            <a:off x="2148321" y="1251628"/>
            <a:ext cx="9143134" cy="1666469"/>
          </a:xfrm>
        </p:spPr>
        <p:txBody>
          <a:bodyPr anchor="ctr"/>
          <a:lstStyle/>
          <a:p>
            <a:r>
              <a:rPr kumimoji="1" lang="zh-TW" altLang="en-US" dirty="0"/>
              <a:t>模組</a:t>
            </a:r>
            <a:r>
              <a:rPr kumimoji="1" lang="en-US" altLang="zh-TW" dirty="0"/>
              <a:t>4 : NoSQL</a:t>
            </a:r>
            <a:r>
              <a:rPr kumimoji="1" lang="zh-TW" altLang="en-US" dirty="0"/>
              <a:t>塑模原理</a:t>
            </a:r>
          </a:p>
        </p:txBody>
      </p:sp>
    </p:spTree>
    <p:extLst>
      <p:ext uri="{BB962C8B-B14F-4D97-AF65-F5344CB8AC3E}">
        <p14:creationId xmlns:p14="http://schemas.microsoft.com/office/powerpoint/2010/main" xmlns="" val="27282354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812774" y="284973"/>
            <a:ext cx="6712803" cy="633413"/>
          </a:xfrm>
        </p:spPr>
        <p:txBody>
          <a:bodyPr/>
          <a:lstStyle/>
          <a:p>
            <a:pPr lvl="0" algn="l"/>
            <a:r>
              <a:rPr lang="en-US" altLang="zh-TW" dirty="0"/>
              <a:t>4-1 NoSQL </a:t>
            </a:r>
            <a:r>
              <a:rPr lang="zh-TW" altLang="en-US" dirty="0"/>
              <a:t>資料庫設計原則</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NoSQL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相關議題</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2" y="2041476"/>
            <a:ext cx="9924294" cy="1288133"/>
          </a:xfrm>
        </p:spPr>
        <p:txBody>
          <a:bodyPr/>
          <a:lstStyle/>
          <a:p>
            <a:pPr marL="342900" indent="-342900">
              <a:lnSpc>
                <a:spcPct val="100000"/>
              </a:lnSpc>
              <a:buFont typeface="Wingdings" panose="05000000000000000000" pitchFamily="2" charset="2"/>
              <a:buChar char="l"/>
              <a:defRPr/>
            </a:pPr>
            <a:r>
              <a:rPr lang="zh-TW" altLang="en-US" sz="2800" b="0" dirty="0">
                <a:latin typeface="Arial" panose="020B0604020202020204" pitchFamily="34" charset="0"/>
                <a:ea typeface="標楷體" panose="03000509000000000000" pitchFamily="65" charset="-120"/>
                <a:cs typeface="Arial" panose="020B0604020202020204" pitchFamily="34" charset="0"/>
              </a:rPr>
              <a:t>分散式模型 </a:t>
            </a:r>
            <a:r>
              <a:rPr lang="en-US" altLang="zh-TW" sz="2800" b="0" dirty="0">
                <a:latin typeface="Arial" panose="020B0604020202020204" pitchFamily="34" charset="0"/>
                <a:ea typeface="標楷體" panose="03000509000000000000" pitchFamily="65" charset="-120"/>
                <a:cs typeface="Arial" panose="020B0604020202020204" pitchFamily="34" charset="0"/>
              </a:rPr>
              <a:t>(Distribution Model)</a:t>
            </a:r>
          </a:p>
          <a:p>
            <a:pPr marL="342900" indent="-342900">
              <a:lnSpc>
                <a:spcPct val="100000"/>
              </a:lnSpc>
              <a:buFont typeface="Wingdings" panose="05000000000000000000" pitchFamily="2" charset="2"/>
              <a:buChar char="l"/>
              <a:defRPr/>
            </a:pPr>
            <a:r>
              <a:rPr lang="zh-TW" altLang="en-US" sz="2800" b="0" dirty="0">
                <a:latin typeface="Arial" panose="020B0604020202020204" pitchFamily="34" charset="0"/>
                <a:ea typeface="標楷體" panose="03000509000000000000" pitchFamily="65" charset="-120"/>
                <a:cs typeface="Arial" panose="020B0604020202020204" pitchFamily="34" charset="0"/>
              </a:rPr>
              <a:t>一致性</a:t>
            </a:r>
            <a:r>
              <a:rPr lang="en-US" altLang="zh-TW" sz="2800" b="0" dirty="0">
                <a:latin typeface="Arial" panose="020B0604020202020204" pitchFamily="34" charset="0"/>
                <a:ea typeface="標楷體" panose="03000509000000000000" pitchFamily="65" charset="-120"/>
                <a:cs typeface="Arial" panose="020B0604020202020204" pitchFamily="34" charset="0"/>
              </a:rPr>
              <a:t>(Consistency)</a:t>
            </a:r>
          </a:p>
        </p:txBody>
      </p:sp>
    </p:spTree>
    <p:extLst>
      <p:ext uri="{BB962C8B-B14F-4D97-AF65-F5344CB8AC3E}">
        <p14:creationId xmlns:p14="http://schemas.microsoft.com/office/powerpoint/2010/main" xmlns="" val="18917957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812774" y="284973"/>
            <a:ext cx="6712803" cy="633413"/>
          </a:xfrm>
        </p:spPr>
        <p:txBody>
          <a:bodyPr/>
          <a:lstStyle/>
          <a:p>
            <a:pPr lvl="0" algn="l"/>
            <a:r>
              <a:rPr lang="en-US" altLang="zh-TW" dirty="0"/>
              <a:t>4-1 NoSQL </a:t>
            </a:r>
            <a:r>
              <a:rPr lang="zh-TW" altLang="en-US" dirty="0"/>
              <a:t>資料庫設計原則</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分散式模型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(Distribution Model)</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2" y="2041476"/>
            <a:ext cx="11703398" cy="1288133"/>
          </a:xfrm>
        </p:spPr>
        <p:txBody>
          <a:bodyPr/>
          <a:lstStyle/>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Broadly, there are two paths to data distribution: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replication and </a:t>
            </a:r>
            <a:r>
              <a:rPr lang="en-US" altLang="zh-TW" sz="2400" b="0" dirty="0" err="1">
                <a:solidFill>
                  <a:srgbClr val="FF0000"/>
                </a:solidFill>
                <a:latin typeface="Arial" panose="020B0604020202020204" pitchFamily="34" charset="0"/>
                <a:ea typeface="標楷體" panose="03000509000000000000" pitchFamily="65" charset="-120"/>
                <a:cs typeface="Arial" panose="020B0604020202020204" pitchFamily="34" charset="0"/>
              </a:rPr>
              <a:t>sharding</a:t>
            </a:r>
            <a:r>
              <a:rPr lang="en-US" altLang="zh-TW" sz="2400" b="0" dirty="0">
                <a:latin typeface="Arial" panose="020B0604020202020204" pitchFamily="34" charset="0"/>
                <a:ea typeface="標楷體" panose="03000509000000000000" pitchFamily="65" charset="-120"/>
                <a:cs typeface="Arial" panose="020B0604020202020204" pitchFamily="34" charset="0"/>
              </a:rPr>
              <a:t>. Replication takes the same data and copies it over multiple nodes. </a:t>
            </a:r>
            <a:r>
              <a:rPr lang="en-US" altLang="zh-TW" sz="2400" b="0" dirty="0" err="1">
                <a:latin typeface="Arial" panose="020B0604020202020204" pitchFamily="34" charset="0"/>
                <a:ea typeface="標楷體" panose="03000509000000000000" pitchFamily="65" charset="-120"/>
                <a:cs typeface="Arial" panose="020B0604020202020204" pitchFamily="34" charset="0"/>
              </a:rPr>
              <a:t>Sharding</a:t>
            </a:r>
            <a:r>
              <a:rPr lang="en-US" altLang="zh-TW" sz="2400" b="0" dirty="0">
                <a:latin typeface="Arial" panose="020B0604020202020204" pitchFamily="34" charset="0"/>
                <a:ea typeface="標楷體" panose="03000509000000000000" pitchFamily="65" charset="-120"/>
                <a:cs typeface="Arial" panose="020B0604020202020204" pitchFamily="34" charset="0"/>
              </a:rPr>
              <a:t> puts different data on different nodes.</a:t>
            </a:r>
          </a:p>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Replication and </a:t>
            </a:r>
            <a:r>
              <a:rPr lang="en-US" altLang="zh-TW" sz="2400" b="0" dirty="0" err="1">
                <a:latin typeface="Arial" panose="020B0604020202020204" pitchFamily="34" charset="0"/>
                <a:ea typeface="標楷體" panose="03000509000000000000" pitchFamily="65" charset="-120"/>
                <a:cs typeface="Arial" panose="020B0604020202020204" pitchFamily="34" charset="0"/>
              </a:rPr>
              <a:t>sharding</a:t>
            </a:r>
            <a:r>
              <a:rPr lang="en-US" altLang="zh-TW" sz="2400" b="0" dirty="0">
                <a:latin typeface="Arial" panose="020B0604020202020204" pitchFamily="34" charset="0"/>
                <a:ea typeface="標楷體" panose="03000509000000000000" pitchFamily="65" charset="-120"/>
                <a:cs typeface="Arial" panose="020B0604020202020204" pitchFamily="34" charset="0"/>
              </a:rPr>
              <a:t> are orthogonal techniques. A system may use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either or both techniques</a:t>
            </a:r>
            <a:r>
              <a:rPr lang="en-US" altLang="zh-TW" sz="2400" b="0" dirty="0">
                <a:latin typeface="Arial" panose="020B0604020202020204" pitchFamily="34" charset="0"/>
                <a:ea typeface="標楷體" panose="03000509000000000000" pitchFamily="65" charset="-120"/>
                <a:cs typeface="Arial" panose="020B0604020202020204" pitchFamily="34" charset="0"/>
              </a:rPr>
              <a:t>.</a:t>
            </a:r>
          </a:p>
          <a:p>
            <a:pPr marL="715963" lvl="2" indent="-358775">
              <a:spcBef>
                <a:spcPts val="600"/>
              </a:spcBef>
              <a:spcAft>
                <a:spcPts val="600"/>
              </a:spcAft>
              <a:buFont typeface="Times New Roman" panose="02020603050405020304" pitchFamily="18" charset="0"/>
              <a:buChar char="−"/>
            </a:pPr>
            <a:r>
              <a:rPr lang="zh-TW" altLang="en-US" sz="2400" dirty="0">
                <a:latin typeface="Arial" panose="020B0604020202020204" pitchFamily="34" charset="0"/>
                <a:ea typeface="標楷體" panose="03000509000000000000" pitchFamily="65" charset="-120"/>
                <a:cs typeface="Arial" panose="020B0604020202020204" pitchFamily="34" charset="0"/>
              </a:rPr>
              <a:t>單一伺服器</a:t>
            </a:r>
            <a:r>
              <a:rPr lang="en-US" altLang="zh-TW" sz="2400" dirty="0">
                <a:latin typeface="Arial" panose="020B0604020202020204" pitchFamily="34" charset="0"/>
                <a:ea typeface="標楷體" panose="03000509000000000000" pitchFamily="65" charset="-120"/>
                <a:cs typeface="Arial" panose="020B0604020202020204" pitchFamily="34" charset="0"/>
              </a:rPr>
              <a:t>(Single Server)</a:t>
            </a:r>
          </a:p>
          <a:p>
            <a:pPr marL="715963" lvl="2" indent="-358775">
              <a:spcBef>
                <a:spcPts val="600"/>
              </a:spcBef>
              <a:spcAft>
                <a:spcPts val="600"/>
              </a:spcAft>
              <a:buFont typeface="Times New Roman" panose="02020603050405020304" pitchFamily="18" charset="0"/>
              <a:buChar char="−"/>
            </a:pPr>
            <a:r>
              <a:rPr lang="zh-TW" altLang="en-US" sz="2400" dirty="0">
                <a:latin typeface="Arial" panose="020B0604020202020204" pitchFamily="34" charset="0"/>
                <a:ea typeface="標楷體" panose="03000509000000000000" pitchFamily="65" charset="-120"/>
                <a:cs typeface="Arial" panose="020B0604020202020204" pitchFamily="34" charset="0"/>
              </a:rPr>
              <a:t>分片</a:t>
            </a:r>
            <a:r>
              <a:rPr lang="en-US" altLang="zh-TW" sz="2400" dirty="0">
                <a:latin typeface="Arial" panose="020B0604020202020204" pitchFamily="34" charset="0"/>
                <a:ea typeface="標楷體" panose="03000509000000000000" pitchFamily="65" charset="-120"/>
                <a:cs typeface="Arial" panose="020B0604020202020204" pitchFamily="34" charset="0"/>
              </a:rPr>
              <a:t>(</a:t>
            </a:r>
            <a:r>
              <a:rPr lang="en-US" altLang="zh-TW" sz="2400" dirty="0" err="1">
                <a:latin typeface="Arial" panose="020B0604020202020204" pitchFamily="34" charset="0"/>
                <a:ea typeface="標楷體" panose="03000509000000000000" pitchFamily="65" charset="-120"/>
                <a:cs typeface="Arial" panose="020B0604020202020204" pitchFamily="34" charset="0"/>
              </a:rPr>
              <a:t>Sharding</a:t>
            </a:r>
            <a:r>
              <a:rPr lang="en-US" altLang="zh-TW" sz="2400" dirty="0">
                <a:latin typeface="Arial" panose="020B0604020202020204" pitchFamily="34" charset="0"/>
                <a:ea typeface="標楷體" panose="03000509000000000000" pitchFamily="65" charset="-120"/>
                <a:cs typeface="Arial" panose="020B0604020202020204" pitchFamily="34" charset="0"/>
              </a:rPr>
              <a:t>)</a:t>
            </a:r>
          </a:p>
          <a:p>
            <a:pPr marL="715963" lvl="2" indent="-358775">
              <a:spcBef>
                <a:spcPts val="600"/>
              </a:spcBef>
              <a:spcAft>
                <a:spcPts val="600"/>
              </a:spcAft>
              <a:buFont typeface="Times New Roman" panose="02020603050405020304" pitchFamily="18" charset="0"/>
              <a:buChar char="−"/>
            </a:pPr>
            <a:r>
              <a:rPr lang="zh-TW" altLang="en-US" sz="2400" dirty="0">
                <a:latin typeface="Arial" panose="020B0604020202020204" pitchFamily="34" charset="0"/>
                <a:ea typeface="標楷體" panose="03000509000000000000" pitchFamily="65" charset="-120"/>
                <a:cs typeface="Arial" panose="020B0604020202020204" pitchFamily="34" charset="0"/>
              </a:rPr>
              <a:t>主從式複製</a:t>
            </a:r>
            <a:r>
              <a:rPr lang="en-US" altLang="zh-TW" sz="2400" dirty="0">
                <a:latin typeface="Arial" panose="020B0604020202020204" pitchFamily="34" charset="0"/>
                <a:ea typeface="標楷體" panose="03000509000000000000" pitchFamily="65" charset="-120"/>
                <a:cs typeface="Arial" panose="020B0604020202020204" pitchFamily="34" charset="0"/>
              </a:rPr>
              <a:t>(Master-slave Replication)</a:t>
            </a:r>
          </a:p>
          <a:p>
            <a:pPr marL="715963" lvl="2" indent="-358775">
              <a:spcBef>
                <a:spcPts val="600"/>
              </a:spcBef>
              <a:spcAft>
                <a:spcPts val="600"/>
              </a:spcAft>
              <a:buFont typeface="Times New Roman" panose="02020603050405020304" pitchFamily="18" charset="0"/>
              <a:buChar char="−"/>
            </a:pPr>
            <a:r>
              <a:rPr lang="zh-TW" altLang="en-US" sz="2400" dirty="0">
                <a:latin typeface="Arial" panose="020B0604020202020204" pitchFamily="34" charset="0"/>
                <a:ea typeface="標楷體" panose="03000509000000000000" pitchFamily="65" charset="-120"/>
                <a:cs typeface="Arial" panose="020B0604020202020204" pitchFamily="34" charset="0"/>
              </a:rPr>
              <a:t>對等式複製</a:t>
            </a:r>
            <a:r>
              <a:rPr lang="en-US" altLang="zh-TW" sz="2400" dirty="0">
                <a:latin typeface="Arial" panose="020B0604020202020204" pitchFamily="34" charset="0"/>
                <a:ea typeface="標楷體" panose="03000509000000000000" pitchFamily="65" charset="-120"/>
                <a:cs typeface="Arial" panose="020B0604020202020204" pitchFamily="34" charset="0"/>
              </a:rPr>
              <a:t>(Peer-to-peer Replication)</a:t>
            </a:r>
          </a:p>
          <a:p>
            <a:pPr marL="715963" lvl="2" indent="-358775">
              <a:spcBef>
                <a:spcPts val="600"/>
              </a:spcBef>
              <a:spcAft>
                <a:spcPts val="600"/>
              </a:spcAft>
              <a:buFont typeface="Times New Roman" panose="02020603050405020304" pitchFamily="18" charset="0"/>
              <a:buChar char="−"/>
            </a:pPr>
            <a:r>
              <a:rPr lang="zh-TW" altLang="en-US" sz="2400" dirty="0">
                <a:latin typeface="Arial" panose="020B0604020202020204" pitchFamily="34" charset="0"/>
                <a:ea typeface="標楷體" panose="03000509000000000000" pitchFamily="65" charset="-120"/>
                <a:cs typeface="Arial" panose="020B0604020202020204" pitchFamily="34" charset="0"/>
              </a:rPr>
              <a:t>結合分片與複製</a:t>
            </a:r>
            <a:r>
              <a:rPr lang="en-US" altLang="zh-TW" sz="2400" dirty="0">
                <a:latin typeface="Arial" panose="020B0604020202020204" pitchFamily="34" charset="0"/>
                <a:ea typeface="標楷體" panose="03000509000000000000" pitchFamily="65" charset="-120"/>
                <a:cs typeface="Arial" panose="020B0604020202020204" pitchFamily="34" charset="0"/>
              </a:rPr>
              <a:t>(Combining </a:t>
            </a:r>
            <a:r>
              <a:rPr lang="en-US" altLang="zh-TW" sz="2400" dirty="0" err="1">
                <a:latin typeface="Arial" panose="020B0604020202020204" pitchFamily="34" charset="0"/>
                <a:ea typeface="標楷體" panose="03000509000000000000" pitchFamily="65" charset="-120"/>
                <a:cs typeface="Arial" panose="020B0604020202020204" pitchFamily="34" charset="0"/>
              </a:rPr>
              <a:t>Sharding</a:t>
            </a:r>
            <a:r>
              <a:rPr lang="en-US" altLang="zh-TW" sz="2400" dirty="0">
                <a:latin typeface="Arial" panose="020B0604020202020204" pitchFamily="34" charset="0"/>
                <a:ea typeface="標楷體" panose="03000509000000000000" pitchFamily="65" charset="-120"/>
                <a:cs typeface="Arial" panose="020B0604020202020204" pitchFamily="34" charset="0"/>
              </a:rPr>
              <a:t> And Replication)</a:t>
            </a:r>
          </a:p>
          <a:p>
            <a:pPr marL="342900" indent="-342900">
              <a:lnSpc>
                <a:spcPct val="100000"/>
              </a:lnSpc>
              <a:buFont typeface="Wingdings" panose="05000000000000000000" pitchFamily="2" charset="2"/>
              <a:buChar char="l"/>
              <a:defRPr/>
            </a:pPr>
            <a:endParaRPr lang="en-US" altLang="zh-TW" sz="2800" b="0" dirty="0">
              <a:latin typeface="Arial" panose="020B0604020202020204" pitchFamily="34" charset="0"/>
              <a:ea typeface="標楷體" panose="03000509000000000000" pitchFamily="65" charset="-120"/>
              <a:cs typeface="Arial" panose="020B0604020202020204" pitchFamily="34" charset="0"/>
            </a:endParaRPr>
          </a:p>
        </p:txBody>
      </p:sp>
    </p:spTree>
    <p:extLst>
      <p:ext uri="{BB962C8B-B14F-4D97-AF65-F5344CB8AC3E}">
        <p14:creationId xmlns:p14="http://schemas.microsoft.com/office/powerpoint/2010/main" xmlns="" val="15474500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812774" y="284973"/>
            <a:ext cx="6712803" cy="633413"/>
          </a:xfrm>
        </p:spPr>
        <p:txBody>
          <a:bodyPr/>
          <a:lstStyle/>
          <a:p>
            <a:pPr lvl="0" algn="l"/>
            <a:r>
              <a:rPr lang="en-US" altLang="zh-TW" dirty="0"/>
              <a:t>4-1 NoSQL </a:t>
            </a:r>
            <a:r>
              <a:rPr lang="zh-TW" altLang="en-US" dirty="0"/>
              <a:t>資料庫設計原則</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單一伺服器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(Single Server)</a:t>
            </a: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2" y="2041476"/>
            <a:ext cx="11703398" cy="1288133"/>
          </a:xfrm>
        </p:spPr>
        <p:txBody>
          <a:bodyPr/>
          <a:lstStyle/>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Run the database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on a single machine </a:t>
            </a:r>
            <a:r>
              <a:rPr lang="en-US" altLang="zh-TW" sz="2400" b="0" dirty="0">
                <a:latin typeface="Arial" panose="020B0604020202020204" pitchFamily="34" charset="0"/>
                <a:ea typeface="標楷體" panose="03000509000000000000" pitchFamily="65" charset="-120"/>
                <a:cs typeface="Arial" panose="020B0604020202020204" pitchFamily="34" charset="0"/>
              </a:rPr>
              <a:t>that handles all the reads and writes to the data store.</a:t>
            </a:r>
          </a:p>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We prefer this option because it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eliminates all the complexities</a:t>
            </a:r>
            <a:r>
              <a:rPr lang="en-US" altLang="zh-TW" sz="2400" b="0" dirty="0">
                <a:latin typeface="Arial" panose="020B0604020202020204" pitchFamily="34" charset="0"/>
                <a:ea typeface="標楷體" panose="03000509000000000000" pitchFamily="65" charset="-120"/>
                <a:cs typeface="Arial" panose="020B0604020202020204" pitchFamily="34" charset="0"/>
              </a:rPr>
              <a:t> that the other options introduce; it’s easy for operations people to manage and easy for application developers to reason about.</a:t>
            </a:r>
          </a:p>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Although a lot of NoSQL databases are designed around the idea of running on a cluster, it can make sense to use NoSQL with a single-server distribution model if the data model of the NoSQL store is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more suited to the application</a:t>
            </a:r>
            <a:r>
              <a:rPr lang="en-US" altLang="zh-TW" sz="2400" b="0" dirty="0">
                <a:latin typeface="Arial" panose="020B0604020202020204" pitchFamily="34" charset="0"/>
                <a:ea typeface="標楷體" panose="03000509000000000000" pitchFamily="65" charset="-120"/>
                <a:cs typeface="Arial" panose="020B0604020202020204" pitchFamily="34" charset="0"/>
              </a:rPr>
              <a:t>.</a:t>
            </a:r>
          </a:p>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If we can get away without distributing our data, we will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always choose a single-server approach</a:t>
            </a:r>
            <a:r>
              <a:rPr lang="en-US" altLang="zh-TW" sz="2400" b="0" dirty="0">
                <a:latin typeface="Arial" panose="020B0604020202020204" pitchFamily="34" charset="0"/>
                <a:ea typeface="標楷體" panose="03000509000000000000" pitchFamily="65" charset="-120"/>
                <a:cs typeface="Arial" panose="020B0604020202020204" pitchFamily="34" charset="0"/>
              </a:rPr>
              <a:t>.</a:t>
            </a:r>
          </a:p>
          <a:p>
            <a:pPr marL="342900" indent="-342900">
              <a:lnSpc>
                <a:spcPct val="100000"/>
              </a:lnSpc>
              <a:buFont typeface="Wingdings" panose="05000000000000000000" pitchFamily="2" charset="2"/>
              <a:buChar char="l"/>
              <a:defRPr/>
            </a:pPr>
            <a:endParaRPr lang="en-US" altLang="zh-TW" sz="2800" b="0" dirty="0">
              <a:latin typeface="Arial" panose="020B0604020202020204" pitchFamily="34" charset="0"/>
              <a:ea typeface="標楷體" panose="03000509000000000000" pitchFamily="65" charset="-120"/>
              <a:cs typeface="Arial" panose="020B0604020202020204" pitchFamily="34" charset="0"/>
            </a:endParaRPr>
          </a:p>
        </p:txBody>
      </p:sp>
    </p:spTree>
    <p:extLst>
      <p:ext uri="{BB962C8B-B14F-4D97-AF65-F5344CB8AC3E}">
        <p14:creationId xmlns:p14="http://schemas.microsoft.com/office/powerpoint/2010/main" xmlns="" val="39834143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812774" y="284973"/>
            <a:ext cx="6712803" cy="633413"/>
          </a:xfrm>
        </p:spPr>
        <p:txBody>
          <a:bodyPr/>
          <a:lstStyle/>
          <a:p>
            <a:pPr lvl="0" algn="l"/>
            <a:r>
              <a:rPr lang="en-US" altLang="zh-TW" dirty="0"/>
              <a:t>4-1 NoSQL </a:t>
            </a:r>
            <a:r>
              <a:rPr lang="zh-TW" altLang="en-US" dirty="0"/>
              <a:t>資料庫設計原則</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分片</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Sharding</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2" y="2041476"/>
            <a:ext cx="11703398" cy="1288133"/>
          </a:xfrm>
        </p:spPr>
        <p:txBody>
          <a:bodyPr/>
          <a:lstStyle/>
          <a:p>
            <a:pPr marL="342900" indent="-342900">
              <a:lnSpc>
                <a:spcPct val="100000"/>
              </a:lnSpc>
              <a:buFont typeface="Wingdings" panose="05000000000000000000" pitchFamily="2" charset="2"/>
              <a:buChar char="l"/>
              <a:defRPr/>
            </a:pPr>
            <a:r>
              <a:rPr lang="en-US" altLang="zh-TW" sz="2400" b="0" dirty="0" err="1">
                <a:latin typeface="Arial" panose="020B0604020202020204" pitchFamily="34" charset="0"/>
                <a:ea typeface="標楷體" panose="03000509000000000000" pitchFamily="65" charset="-120"/>
                <a:cs typeface="Arial" panose="020B0604020202020204" pitchFamily="34" charset="0"/>
              </a:rPr>
              <a:t>Sharding</a:t>
            </a:r>
            <a:r>
              <a:rPr lang="en-US" altLang="zh-TW" sz="2400" b="0" dirty="0">
                <a:latin typeface="Arial" panose="020B0604020202020204" pitchFamily="34" charset="0"/>
                <a:ea typeface="標楷體" panose="03000509000000000000" pitchFamily="65" charset="-120"/>
                <a:cs typeface="Arial" panose="020B0604020202020204" pitchFamily="34" charset="0"/>
              </a:rPr>
              <a:t> — a technique that put different parts of the data onto different servers to support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horizontal scalability</a:t>
            </a:r>
            <a:r>
              <a:rPr lang="en-US" altLang="zh-TW" sz="2400" b="0" dirty="0">
                <a:latin typeface="Arial" panose="020B0604020202020204" pitchFamily="34" charset="0"/>
                <a:ea typeface="標楷體" panose="03000509000000000000" pitchFamily="65" charset="-120"/>
                <a:cs typeface="Arial" panose="020B0604020202020204" pitchFamily="34" charset="0"/>
              </a:rPr>
              <a:t>.</a:t>
            </a:r>
          </a:p>
        </p:txBody>
      </p:sp>
      <p:pic>
        <p:nvPicPr>
          <p:cNvPr id="8" name="Picture 2" descr="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84052" y="3170583"/>
            <a:ext cx="6308092" cy="3758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075484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812774" y="284973"/>
            <a:ext cx="6712803" cy="633413"/>
          </a:xfrm>
        </p:spPr>
        <p:txBody>
          <a:bodyPr/>
          <a:lstStyle/>
          <a:p>
            <a:pPr lvl="0" algn="l"/>
            <a:r>
              <a:rPr lang="en-US" altLang="zh-TW" dirty="0"/>
              <a:t>4-1 NoSQL </a:t>
            </a:r>
            <a:r>
              <a:rPr lang="zh-TW" altLang="en-US" dirty="0"/>
              <a:t>資料庫設計原則</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主從式複製</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(Master-slave Replication)</a:t>
            </a: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2" y="2041476"/>
            <a:ext cx="11703398" cy="1288133"/>
          </a:xfrm>
        </p:spPr>
        <p:txBody>
          <a:bodyPr/>
          <a:lstStyle/>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With master-slave distribution, you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replicate data across multiple nodes</a:t>
            </a:r>
            <a:r>
              <a:rPr lang="en-US" altLang="zh-TW" sz="2400" b="0" dirty="0">
                <a:latin typeface="Arial" panose="020B0604020202020204" pitchFamily="34" charset="0"/>
                <a:ea typeface="標楷體" panose="03000509000000000000" pitchFamily="65" charset="-120"/>
                <a:cs typeface="Arial" panose="020B0604020202020204" pitchFamily="34" charset="0"/>
              </a:rPr>
              <a:t>.</a:t>
            </a:r>
          </a:p>
          <a:p>
            <a:pPr marL="342900" indent="-342900">
              <a:lnSpc>
                <a:spcPct val="100000"/>
              </a:lnSpc>
              <a:buFont typeface="Wingdings" panose="05000000000000000000" pitchFamily="2" charset="2"/>
              <a:buChar char="l"/>
              <a:defRPr/>
            </a:pPr>
            <a:endParaRPr lang="en-US" altLang="zh-TW" sz="2400" b="0" dirty="0">
              <a:latin typeface="Arial" panose="020B0604020202020204" pitchFamily="34" charset="0"/>
              <a:ea typeface="標楷體" panose="03000509000000000000" pitchFamily="65" charset="-120"/>
              <a:cs typeface="Arial" panose="020B0604020202020204" pitchFamily="34" charset="0"/>
            </a:endParaRPr>
          </a:p>
        </p:txBody>
      </p:sp>
      <p:pic>
        <p:nvPicPr>
          <p:cNvPr id="11" name="Picture 2" descr="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23200" y="2788086"/>
            <a:ext cx="5504281" cy="42300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0014074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812774" y="284973"/>
            <a:ext cx="6712803" cy="633413"/>
          </a:xfrm>
        </p:spPr>
        <p:txBody>
          <a:bodyPr/>
          <a:lstStyle/>
          <a:p>
            <a:pPr lvl="0" algn="l"/>
            <a:r>
              <a:rPr lang="en-US" altLang="zh-TW" dirty="0"/>
              <a:t>4-1 NoSQL </a:t>
            </a:r>
            <a:r>
              <a:rPr lang="zh-TW" altLang="en-US" dirty="0"/>
              <a:t>資料庫設計原則</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對等式複製</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(Peer-to-peer Replication)</a:t>
            </a: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2" y="2041476"/>
            <a:ext cx="11703398" cy="1288133"/>
          </a:xfrm>
        </p:spPr>
        <p:txBody>
          <a:bodyPr/>
          <a:lstStyle/>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Peer-to-peer replication has all nodes applying reads and writes to all the data.</a:t>
            </a:r>
          </a:p>
          <a:p>
            <a:pPr marL="342900" indent="-342900">
              <a:lnSpc>
                <a:spcPct val="100000"/>
              </a:lnSpc>
              <a:buFont typeface="Wingdings" panose="05000000000000000000" pitchFamily="2" charset="2"/>
              <a:buChar char="l"/>
              <a:defRPr/>
            </a:pPr>
            <a:endParaRPr lang="en-US" altLang="zh-TW" sz="2400" b="0" dirty="0">
              <a:latin typeface="Arial" panose="020B0604020202020204" pitchFamily="34" charset="0"/>
              <a:ea typeface="標楷體" panose="03000509000000000000" pitchFamily="65" charset="-120"/>
              <a:cs typeface="Arial" panose="020B0604020202020204" pitchFamily="34" charset="0"/>
            </a:endParaRPr>
          </a:p>
          <a:p>
            <a:pPr marL="342900" indent="-342900">
              <a:lnSpc>
                <a:spcPct val="100000"/>
              </a:lnSpc>
              <a:buFont typeface="Wingdings" panose="05000000000000000000" pitchFamily="2" charset="2"/>
              <a:buChar char="l"/>
              <a:defRPr/>
            </a:pPr>
            <a:endParaRPr lang="en-US" altLang="zh-TW" sz="2400" b="0" dirty="0">
              <a:latin typeface="Arial" panose="020B0604020202020204" pitchFamily="34" charset="0"/>
              <a:ea typeface="標楷體" panose="03000509000000000000" pitchFamily="65" charset="-120"/>
              <a:cs typeface="Arial" panose="020B0604020202020204" pitchFamily="34" charset="0"/>
            </a:endParaRPr>
          </a:p>
        </p:txBody>
      </p:sp>
      <p:pic>
        <p:nvPicPr>
          <p:cNvPr id="8" name="Picture 2" descr="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43152" y="2788086"/>
            <a:ext cx="4927176" cy="3919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129010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xmlns="" id="{A23FB929-30F5-9E4D-950F-8B8C2DF99048}"/>
              </a:ext>
            </a:extLst>
          </p:cNvPr>
          <p:cNvSpPr>
            <a:spLocks noGrp="1"/>
          </p:cNvSpPr>
          <p:nvPr>
            <p:ph type="body" sz="quarter" idx="12"/>
          </p:nvPr>
        </p:nvSpPr>
        <p:spPr/>
        <p:txBody>
          <a:bodyPr/>
          <a:lstStyle/>
          <a:p>
            <a:r>
              <a:rPr kumimoji="1" lang="zh-TW" altLang="en-US" sz="2000" dirty="0"/>
              <a:t>任一種關聯式資料庫之架構與</a:t>
            </a:r>
            <a:r>
              <a:rPr kumimoji="1" lang="en-US" altLang="zh-TW" sz="2000" dirty="0"/>
              <a:t>SQL</a:t>
            </a:r>
            <a:r>
              <a:rPr kumimoji="1" lang="zh-TW" altLang="en-US" sz="2000" dirty="0"/>
              <a:t>指令之操作</a:t>
            </a:r>
          </a:p>
        </p:txBody>
      </p:sp>
      <p:sp>
        <p:nvSpPr>
          <p:cNvPr id="3" name="文字版面配置區 2">
            <a:extLst>
              <a:ext uri="{FF2B5EF4-FFF2-40B4-BE49-F238E27FC236}">
                <a16:creationId xmlns:a16="http://schemas.microsoft.com/office/drawing/2014/main" xmlns="" id="{90E50A82-6591-E04D-9B66-D6ED6BF67AEF}"/>
              </a:ext>
            </a:extLst>
          </p:cNvPr>
          <p:cNvSpPr>
            <a:spLocks noGrp="1"/>
          </p:cNvSpPr>
          <p:nvPr>
            <p:ph type="body" sz="quarter" idx="17"/>
          </p:nvPr>
        </p:nvSpPr>
        <p:spPr/>
        <p:txBody>
          <a:bodyPr/>
          <a:lstStyle/>
          <a:p>
            <a:r>
              <a:rPr kumimoji="1" lang="en-US" altLang="zh-TW" sz="2000" dirty="0"/>
              <a:t>A. </a:t>
            </a:r>
            <a:r>
              <a:rPr kumimoji="1" lang="zh-TW" altLang="en-US" sz="2000" dirty="0"/>
              <a:t>了解</a:t>
            </a:r>
            <a:r>
              <a:rPr kumimoji="1" lang="en-US" altLang="zh-TW" sz="2000" dirty="0"/>
              <a:t>NoSQL</a:t>
            </a:r>
            <a:r>
              <a:rPr kumimoji="1" lang="zh-TW" altLang="en-US" sz="2000" dirty="0"/>
              <a:t>之興起與其原理 </a:t>
            </a:r>
          </a:p>
          <a:p>
            <a:r>
              <a:rPr kumimoji="1" lang="en-US" altLang="zh-TW" sz="2000" dirty="0"/>
              <a:t>B. </a:t>
            </a:r>
            <a:r>
              <a:rPr kumimoji="1" lang="zh-TW" altLang="en-US" sz="2000" dirty="0"/>
              <a:t>了解Ｎ</a:t>
            </a:r>
            <a:r>
              <a:rPr kumimoji="1" lang="en-US" altLang="zh-TW" sz="2000" dirty="0" err="1"/>
              <a:t>oSQL</a:t>
            </a:r>
            <a:r>
              <a:rPr kumimoji="1" lang="zh-TW" altLang="en-US" sz="2000" dirty="0"/>
              <a:t>之種類與塑模原理 </a:t>
            </a:r>
          </a:p>
          <a:p>
            <a:r>
              <a:rPr kumimoji="1" lang="en-US" altLang="zh-TW" sz="2000" dirty="0"/>
              <a:t>C. </a:t>
            </a:r>
            <a:r>
              <a:rPr kumimoji="1" lang="zh-TW" altLang="en-US" sz="2000" dirty="0"/>
              <a:t>了解Ｍ</a:t>
            </a:r>
            <a:r>
              <a:rPr kumimoji="1" lang="en-US" altLang="zh-TW" sz="2000" dirty="0" err="1"/>
              <a:t>ongoDB</a:t>
            </a:r>
            <a:r>
              <a:rPr kumimoji="1" lang="zh-TW" altLang="en-US" sz="2000" dirty="0"/>
              <a:t>及</a:t>
            </a:r>
            <a:r>
              <a:rPr kumimoji="1" lang="en-US" altLang="zh-TW" sz="2000" dirty="0"/>
              <a:t>Redis</a:t>
            </a:r>
            <a:r>
              <a:rPr kumimoji="1" lang="zh-TW" altLang="en-US" sz="2000" dirty="0"/>
              <a:t>之架構與使用</a:t>
            </a:r>
          </a:p>
        </p:txBody>
      </p:sp>
      <p:sp>
        <p:nvSpPr>
          <p:cNvPr id="4" name="文字版面配置區 3">
            <a:extLst>
              <a:ext uri="{FF2B5EF4-FFF2-40B4-BE49-F238E27FC236}">
                <a16:creationId xmlns:a16="http://schemas.microsoft.com/office/drawing/2014/main" xmlns="" id="{069CE4CC-3163-4C42-90CE-6B13BD77963B}"/>
              </a:ext>
            </a:extLst>
          </p:cNvPr>
          <p:cNvSpPr>
            <a:spLocks noGrp="1"/>
          </p:cNvSpPr>
          <p:nvPr>
            <p:ph type="body" sz="quarter" idx="14"/>
          </p:nvPr>
        </p:nvSpPr>
        <p:spPr/>
        <p:txBody>
          <a:bodyPr/>
          <a:lstStyle/>
          <a:p>
            <a:r>
              <a:rPr lang="zh-TW" altLang="en-US" dirty="0"/>
              <a:t>資料庫設計</a:t>
            </a:r>
            <a:r>
              <a:rPr lang="en-US" altLang="zh-TW" dirty="0"/>
              <a:t>(NoSQL)</a:t>
            </a:r>
            <a:endParaRPr lang="zh-TW" altLang="en-US" dirty="0"/>
          </a:p>
          <a:p>
            <a:endParaRPr kumimoji="1" lang="zh-TW" altLang="en-US" dirty="0"/>
          </a:p>
        </p:txBody>
      </p:sp>
      <p:sp>
        <p:nvSpPr>
          <p:cNvPr id="6" name="文字版面配置區 4">
            <a:extLst>
              <a:ext uri="{FF2B5EF4-FFF2-40B4-BE49-F238E27FC236}">
                <a16:creationId xmlns:a16="http://schemas.microsoft.com/office/drawing/2014/main" xmlns="" id="{3974C89D-BB99-DB4B-BE16-D68FFE9CEBA0}"/>
              </a:ext>
            </a:extLst>
          </p:cNvPr>
          <p:cNvSpPr txBox="1">
            <a:spLocks/>
          </p:cNvSpPr>
          <p:nvPr/>
        </p:nvSpPr>
        <p:spPr>
          <a:xfrm>
            <a:off x="8465561" y="7202764"/>
            <a:ext cx="4974214" cy="356912"/>
          </a:xfrm>
          <a:prstGeom prst="rect">
            <a:avLst/>
          </a:prstGeom>
        </p:spPr>
        <p:txBody>
          <a:bodyPr/>
          <a:lstStyle>
            <a:lvl1pPr marL="0" indent="0" algn="r" defTabSz="1007943" rtl="0" eaLnBrk="1" latinLnBrk="0" hangingPunct="1">
              <a:lnSpc>
                <a:spcPct val="100000"/>
              </a:lnSpc>
              <a:spcBef>
                <a:spcPts val="1102"/>
              </a:spcBef>
              <a:buFont typeface="Arial" panose="020B0604020202020204" pitchFamily="34" charset="0"/>
              <a:buNone/>
              <a:defRPr sz="1543" kern="1200">
                <a:solidFill>
                  <a:schemeClr val="tx1">
                    <a:lumMod val="50000"/>
                    <a:lumOff val="50000"/>
                  </a:schemeClr>
                </a:solidFill>
                <a:latin typeface="微軟正黑體" panose="020B0604030504040204" pitchFamily="34" charset="-120"/>
                <a:ea typeface="微軟正黑體" panose="020B0604030504040204" pitchFamily="34" charset="-120"/>
                <a:cs typeface="+mn-cs"/>
              </a:defRPr>
            </a:lvl1pPr>
            <a:lvl2pPr marL="555527" indent="0" algn="l" defTabSz="1007943" rtl="0" eaLnBrk="1" latinLnBrk="0" hangingPunct="1">
              <a:lnSpc>
                <a:spcPct val="90000"/>
              </a:lnSpc>
              <a:spcBef>
                <a:spcPts val="551"/>
              </a:spcBef>
              <a:buFont typeface="Arial" panose="020B0604020202020204" pitchFamily="34" charset="0"/>
              <a:buNone/>
              <a:defRPr sz="2646" kern="1200">
                <a:solidFill>
                  <a:schemeClr val="tx1"/>
                </a:solidFill>
                <a:latin typeface="+mn-lt"/>
                <a:ea typeface="+mn-ea"/>
                <a:cs typeface="+mn-cs"/>
              </a:defRPr>
            </a:lvl2pPr>
            <a:lvl3pPr marL="1111056" indent="0" algn="l" defTabSz="1007943" rtl="0" eaLnBrk="1" latinLnBrk="0" hangingPunct="1">
              <a:lnSpc>
                <a:spcPct val="90000"/>
              </a:lnSpc>
              <a:spcBef>
                <a:spcPts val="551"/>
              </a:spcBef>
              <a:buFont typeface="Arial" panose="020B0604020202020204" pitchFamily="34" charset="0"/>
              <a:buNone/>
              <a:defRPr sz="2205" kern="1200">
                <a:solidFill>
                  <a:schemeClr val="tx1"/>
                </a:solidFill>
                <a:latin typeface="+mn-lt"/>
                <a:ea typeface="+mn-ea"/>
                <a:cs typeface="+mn-cs"/>
              </a:defRPr>
            </a:lvl3pPr>
            <a:lvl4pPr marL="1666583" indent="0" algn="l" defTabSz="1007943" rtl="0" eaLnBrk="1" latinLnBrk="0" hangingPunct="1">
              <a:lnSpc>
                <a:spcPct val="90000"/>
              </a:lnSpc>
              <a:spcBef>
                <a:spcPts val="551"/>
              </a:spcBef>
              <a:buFont typeface="Arial" panose="020B0604020202020204" pitchFamily="34" charset="0"/>
              <a:buNone/>
              <a:defRPr sz="1984" kern="1200">
                <a:solidFill>
                  <a:schemeClr val="tx1"/>
                </a:solidFill>
                <a:latin typeface="+mn-lt"/>
                <a:ea typeface="+mn-ea"/>
                <a:cs typeface="+mn-cs"/>
              </a:defRPr>
            </a:lvl4pPr>
            <a:lvl5pPr marL="2222111" indent="0" algn="l" defTabSz="1007943" rtl="0" eaLnBrk="1" latinLnBrk="0" hangingPunct="1">
              <a:lnSpc>
                <a:spcPct val="90000"/>
              </a:lnSpc>
              <a:spcBef>
                <a:spcPts val="551"/>
              </a:spcBef>
              <a:buFont typeface="Arial" panose="020B0604020202020204" pitchFamily="34" charset="0"/>
              <a:buNone/>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0" marR="0" lvl="0" indent="0" algn="r" defTabSz="1007943" rtl="0" eaLnBrk="1" fontAlgn="auto" latinLnBrk="0" hangingPunct="1">
              <a:lnSpc>
                <a:spcPct val="100000"/>
              </a:lnSpc>
              <a:spcBef>
                <a:spcPts val="1102"/>
              </a:spcBef>
              <a:spcAft>
                <a:spcPts val="0"/>
              </a:spcAft>
              <a:buClrTx/>
              <a:buSzTx/>
              <a:buFont typeface="Arial" panose="020B0604020202020204" pitchFamily="34" charset="0"/>
              <a:buNone/>
              <a:tabLst/>
              <a:defRPr/>
            </a:pPr>
            <a:r>
              <a:rPr kumimoji="0" lang="zh-TW" altLang="en-US" sz="1543" b="0" i="0" u="none" strike="noStrike" kern="1200" cap="none" spc="0" normalizeH="0" baseline="0" noProof="0" dirty="0">
                <a:ln>
                  <a:noFill/>
                </a:ln>
                <a:solidFill>
                  <a:prstClr val="black">
                    <a:tint val="75000"/>
                  </a:prstClr>
                </a:solidFill>
                <a:effectLst/>
                <a:uLnTx/>
                <a:uFillTx/>
                <a:latin typeface="微軟正黑體" panose="020B0604030504040204" pitchFamily="34" charset="-120"/>
                <a:ea typeface="微軟正黑體" panose="020B0604030504040204" pitchFamily="34" charset="-120"/>
                <a:cs typeface="+mn-cs"/>
              </a:rPr>
              <a:t>郭惠民</a:t>
            </a:r>
            <a:r>
              <a:rPr kumimoji="0" lang="zh-TW" altLang="en-US" sz="1543" b="0" i="0" u="none" strike="noStrike" kern="1200" cap="none" spc="0" normalizeH="0" baseline="0" noProof="0" dirty="0">
                <a:ln>
                  <a:noFill/>
                </a:ln>
                <a:solidFill>
                  <a:sysClr val="windowText" lastClr="000000">
                    <a:lumMod val="50000"/>
                    <a:lumOff val="50000"/>
                  </a:sysClr>
                </a:solidFill>
                <a:effectLst/>
                <a:uLnTx/>
                <a:uFillTx/>
                <a:latin typeface="微軟正黑體" panose="020B0604030504040204" pitchFamily="34" charset="-120"/>
                <a:ea typeface="微軟正黑體" panose="020B0604030504040204" pitchFamily="34" charset="-120"/>
                <a:cs typeface="+mn-cs"/>
              </a:rPr>
              <a:t>編著</a:t>
            </a:r>
            <a:r>
              <a:rPr kumimoji="0" lang="en-US" altLang="zh-TW" sz="1543" b="0" i="0" u="none" strike="noStrike" kern="1200" cap="none" spc="0" normalizeH="0" baseline="0" noProof="0" dirty="0">
                <a:ln>
                  <a:noFill/>
                </a:ln>
                <a:solidFill>
                  <a:sysClr val="windowText" lastClr="000000">
                    <a:lumMod val="50000"/>
                    <a:lumOff val="50000"/>
                  </a:sysClr>
                </a:solidFill>
                <a:effectLst/>
                <a:uLnTx/>
                <a:uFillTx/>
                <a:latin typeface="微軟正黑體" panose="020B0604030504040204" pitchFamily="34" charset="-120"/>
                <a:ea typeface="微軟正黑體" panose="020B0604030504040204" pitchFamily="34" charset="-120"/>
                <a:cs typeface="+mn-cs"/>
              </a:rPr>
              <a:t>【</a:t>
            </a:r>
            <a:r>
              <a:rPr kumimoji="0" lang="zh-TW" altLang="en-US" sz="1543" b="0" i="0" u="none" strike="noStrike" kern="1200" cap="none" spc="0" normalizeH="0" baseline="0" noProof="0" dirty="0">
                <a:ln>
                  <a:noFill/>
                </a:ln>
                <a:solidFill>
                  <a:sysClr val="windowText" lastClr="000000">
                    <a:lumMod val="50000"/>
                    <a:lumOff val="50000"/>
                  </a:sysClr>
                </a:solidFill>
                <a:effectLst/>
                <a:uLnTx/>
                <a:uFillTx/>
                <a:latin typeface="微軟正黑體" panose="020B0604030504040204" pitchFamily="34" charset="-120"/>
                <a:ea typeface="微軟正黑體" panose="020B0604030504040204" pitchFamily="34" charset="-120"/>
                <a:cs typeface="+mn-cs"/>
              </a:rPr>
              <a:t>版權所有，不得任意拷貝或引用</a:t>
            </a:r>
            <a:r>
              <a:rPr kumimoji="0" lang="en-US" altLang="zh-TW" sz="1543" b="0" i="0" u="none" strike="noStrike" kern="1200" cap="none" spc="0" normalizeH="0" baseline="0" noProof="0" dirty="0">
                <a:ln>
                  <a:noFill/>
                </a:ln>
                <a:solidFill>
                  <a:sysClr val="windowText" lastClr="000000">
                    <a:lumMod val="50000"/>
                    <a:lumOff val="50000"/>
                  </a:sysClr>
                </a:solidFill>
                <a:effectLst/>
                <a:uLnTx/>
                <a:uFillTx/>
                <a:latin typeface="微軟正黑體" panose="020B0604030504040204" pitchFamily="34" charset="-120"/>
                <a:ea typeface="微軟正黑體" panose="020B0604030504040204" pitchFamily="34" charset="-120"/>
                <a:cs typeface="+mn-cs"/>
              </a:rPr>
              <a:t>】 </a:t>
            </a:r>
            <a:endParaRPr kumimoji="0" lang="zh-TW" altLang="en-US" sz="1543" b="0" i="0" u="none" strike="noStrike" kern="1200" cap="none" spc="0" normalizeH="0" baseline="0" noProof="0" dirty="0">
              <a:ln>
                <a:noFill/>
              </a:ln>
              <a:solidFill>
                <a:sysClr val="windowText" lastClr="000000">
                  <a:lumMod val="50000"/>
                  <a:lumOff val="50000"/>
                </a:sysClr>
              </a:solidFill>
              <a:effectLst/>
              <a:uLnTx/>
              <a:uFillTx/>
              <a:latin typeface="微軟正黑體" panose="020B0604030504040204" pitchFamily="34" charset="-120"/>
              <a:ea typeface="微軟正黑體" panose="020B0604030504040204" pitchFamily="34" charset="-120"/>
              <a:cs typeface="+mn-cs"/>
            </a:endParaRPr>
          </a:p>
          <a:p>
            <a:pPr marL="0" marR="0" lvl="0" indent="0" algn="r" defTabSz="1007943" rtl="0" eaLnBrk="1" fontAlgn="auto" latinLnBrk="0" hangingPunct="1">
              <a:lnSpc>
                <a:spcPct val="100000"/>
              </a:lnSpc>
              <a:spcBef>
                <a:spcPts val="1102"/>
              </a:spcBef>
              <a:spcAft>
                <a:spcPts val="0"/>
              </a:spcAft>
              <a:buClrTx/>
              <a:buSzTx/>
              <a:buFont typeface="Arial" panose="020B0604020202020204" pitchFamily="34" charset="0"/>
              <a:buNone/>
              <a:tabLst/>
              <a:defRPr/>
            </a:pPr>
            <a:endParaRPr kumimoji="1" lang="zh-TW" altLang="en-US" sz="1543" b="0" i="0" u="none" strike="noStrike" kern="1200" cap="none" spc="0" normalizeH="0" baseline="0" noProof="0" dirty="0">
              <a:ln>
                <a:noFill/>
              </a:ln>
              <a:solidFill>
                <a:sysClr val="windowText" lastClr="000000">
                  <a:lumMod val="50000"/>
                  <a:lumOff val="50000"/>
                </a:sysClr>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xmlns="" val="28428341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812774" y="284973"/>
            <a:ext cx="6712803" cy="633413"/>
          </a:xfrm>
        </p:spPr>
        <p:txBody>
          <a:bodyPr/>
          <a:lstStyle/>
          <a:p>
            <a:pPr lvl="0" algn="l"/>
            <a:r>
              <a:rPr lang="en-US" altLang="zh-TW" dirty="0"/>
              <a:t>4-1 NoSQL </a:t>
            </a:r>
            <a:r>
              <a:rPr lang="zh-TW" altLang="en-US" dirty="0"/>
              <a:t>資料庫設計原則</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結合分片與主從式複製</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2" y="2041476"/>
            <a:ext cx="11703398" cy="1288133"/>
          </a:xfrm>
        </p:spPr>
        <p:txBody>
          <a:bodyPr/>
          <a:lstStyle/>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Using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master-slave </a:t>
            </a:r>
            <a:r>
              <a:rPr lang="en-US" altLang="zh-TW" sz="2400" b="0" dirty="0">
                <a:latin typeface="Arial" panose="020B0604020202020204" pitchFamily="34" charset="0"/>
                <a:ea typeface="標楷體" panose="03000509000000000000" pitchFamily="65" charset="-120"/>
                <a:cs typeface="Arial" panose="020B0604020202020204" pitchFamily="34" charset="0"/>
              </a:rPr>
              <a:t>replication together with </a:t>
            </a:r>
            <a:r>
              <a:rPr lang="en-US" altLang="zh-TW" sz="2400" b="0" dirty="0" err="1">
                <a:latin typeface="Arial" panose="020B0604020202020204" pitchFamily="34" charset="0"/>
                <a:ea typeface="標楷體" panose="03000509000000000000" pitchFamily="65" charset="-120"/>
                <a:cs typeface="Arial" panose="020B0604020202020204" pitchFamily="34" charset="0"/>
              </a:rPr>
              <a:t>sharding</a:t>
            </a:r>
            <a:endParaRPr lang="en-US" altLang="zh-TW" sz="2400" b="0" dirty="0">
              <a:latin typeface="Arial" panose="020B0604020202020204" pitchFamily="34" charset="0"/>
              <a:ea typeface="標楷體" panose="03000509000000000000" pitchFamily="65" charset="-120"/>
              <a:cs typeface="Arial" panose="020B0604020202020204" pitchFamily="34" charset="0"/>
            </a:endParaRPr>
          </a:p>
          <a:p>
            <a:pPr marL="342900" indent="-342900">
              <a:lnSpc>
                <a:spcPct val="100000"/>
              </a:lnSpc>
              <a:buFont typeface="Wingdings" panose="05000000000000000000" pitchFamily="2" charset="2"/>
              <a:buChar char="l"/>
              <a:defRPr/>
            </a:pPr>
            <a:endParaRPr lang="en-US" altLang="zh-TW" sz="2400" b="0" dirty="0">
              <a:latin typeface="Arial" panose="020B0604020202020204" pitchFamily="34" charset="0"/>
              <a:ea typeface="標楷體" panose="03000509000000000000" pitchFamily="65" charset="-120"/>
              <a:cs typeface="Arial" panose="020B0604020202020204" pitchFamily="34" charset="0"/>
            </a:endParaRPr>
          </a:p>
          <a:p>
            <a:pPr marL="342900" indent="-342900">
              <a:lnSpc>
                <a:spcPct val="100000"/>
              </a:lnSpc>
              <a:buFont typeface="Wingdings" panose="05000000000000000000" pitchFamily="2" charset="2"/>
              <a:buChar char="l"/>
              <a:defRPr/>
            </a:pPr>
            <a:endParaRPr lang="en-US" altLang="zh-TW" sz="2400" b="0" dirty="0">
              <a:latin typeface="Arial" panose="020B0604020202020204" pitchFamily="34" charset="0"/>
              <a:ea typeface="標楷體" panose="03000509000000000000" pitchFamily="65" charset="-120"/>
              <a:cs typeface="Arial" panose="020B0604020202020204" pitchFamily="34" charset="0"/>
            </a:endParaRPr>
          </a:p>
          <a:p>
            <a:pPr marL="342900" indent="-342900">
              <a:lnSpc>
                <a:spcPct val="100000"/>
              </a:lnSpc>
              <a:buFont typeface="Wingdings" panose="05000000000000000000" pitchFamily="2" charset="2"/>
              <a:buChar char="l"/>
              <a:defRPr/>
            </a:pPr>
            <a:endParaRPr lang="en-US" altLang="zh-TW" sz="2400" b="0" dirty="0">
              <a:latin typeface="Arial" panose="020B0604020202020204" pitchFamily="34" charset="0"/>
              <a:ea typeface="標楷體" panose="03000509000000000000" pitchFamily="65" charset="-120"/>
              <a:cs typeface="Arial" panose="020B0604020202020204" pitchFamily="34" charset="0"/>
            </a:endParaRPr>
          </a:p>
        </p:txBody>
      </p:sp>
      <p:pic>
        <p:nvPicPr>
          <p:cNvPr id="11" name="Picture 2" descr="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82563" y="2880708"/>
            <a:ext cx="5951537" cy="3732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088036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812774" y="284973"/>
            <a:ext cx="6712803" cy="633413"/>
          </a:xfrm>
        </p:spPr>
        <p:txBody>
          <a:bodyPr/>
          <a:lstStyle/>
          <a:p>
            <a:pPr lvl="0" algn="l"/>
            <a:r>
              <a:rPr lang="en-US" altLang="zh-TW" dirty="0"/>
              <a:t>4-1 NoSQL </a:t>
            </a:r>
            <a:r>
              <a:rPr lang="zh-TW" altLang="en-US" dirty="0"/>
              <a:t>資料庫設計原則</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結合分片與主從式複製範例</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2" name="群組 6"/>
          <p:cNvGrpSpPr>
            <a:grpSpLocks/>
          </p:cNvGrpSpPr>
          <p:nvPr/>
        </p:nvGrpSpPr>
        <p:grpSpPr bwMode="auto">
          <a:xfrm>
            <a:off x="1164120" y="2036855"/>
            <a:ext cx="8635862" cy="4224797"/>
            <a:chOff x="621323" y="1934308"/>
            <a:chExt cx="7866339" cy="3636107"/>
          </a:xfrm>
        </p:grpSpPr>
        <p:pic>
          <p:nvPicPr>
            <p:cNvPr id="13" name="圖片 2"/>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60170" y="1981200"/>
              <a:ext cx="7727492" cy="3589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矩形 5"/>
            <p:cNvSpPr>
              <a:spLocks noChangeArrowheads="1"/>
            </p:cNvSpPr>
            <p:nvPr/>
          </p:nvSpPr>
          <p:spPr bwMode="auto">
            <a:xfrm>
              <a:off x="621323" y="1934308"/>
              <a:ext cx="2274277" cy="457200"/>
            </a:xfrm>
            <a:prstGeom prst="rect">
              <a:avLst/>
            </a:prstGeom>
            <a:solidFill>
              <a:srgbClr val="FFFFFF"/>
            </a:solidFill>
            <a:ln>
              <a:noFill/>
            </a:ln>
            <a:extLst>
              <a:ext uri="{91240B29-F687-4F45-9708-019B960494DF}">
                <a14:hiddenLine xmlns:a14="http://schemas.microsoft.com/office/drawing/2010/main" xmlns="" w="19050" algn="ctr">
                  <a:solidFill>
                    <a:srgbClr val="000000"/>
                  </a:solidFill>
                  <a:round/>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endParaRPr lang="zh-TW" altLang="en-US" sz="2400"/>
            </a:p>
          </p:txBody>
        </p:sp>
      </p:grpSp>
    </p:spTree>
    <p:extLst>
      <p:ext uri="{BB962C8B-B14F-4D97-AF65-F5344CB8AC3E}">
        <p14:creationId xmlns:p14="http://schemas.microsoft.com/office/powerpoint/2010/main" xmlns="" val="18549450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812774" y="284973"/>
            <a:ext cx="6712803" cy="633413"/>
          </a:xfrm>
        </p:spPr>
        <p:txBody>
          <a:bodyPr/>
          <a:lstStyle/>
          <a:p>
            <a:pPr lvl="0" algn="l"/>
            <a:r>
              <a:rPr lang="en-US" altLang="zh-TW" dirty="0"/>
              <a:t>4-1 NoSQL </a:t>
            </a:r>
            <a:r>
              <a:rPr lang="zh-TW" altLang="en-US" dirty="0"/>
              <a:t>資料庫設計原則</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結合分片與對等式複製</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2" y="2041476"/>
            <a:ext cx="11703398" cy="1288133"/>
          </a:xfrm>
        </p:spPr>
        <p:txBody>
          <a:bodyPr/>
          <a:lstStyle/>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Using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peer-to-peer</a:t>
            </a:r>
            <a:r>
              <a:rPr lang="en-US" altLang="zh-TW" sz="2400" b="0" dirty="0">
                <a:latin typeface="Arial" panose="020B0604020202020204" pitchFamily="34" charset="0"/>
                <a:ea typeface="標楷體" panose="03000509000000000000" pitchFamily="65" charset="-120"/>
                <a:cs typeface="Arial" panose="020B0604020202020204" pitchFamily="34" charset="0"/>
              </a:rPr>
              <a:t> replication together with </a:t>
            </a:r>
            <a:r>
              <a:rPr lang="en-US" altLang="zh-TW" sz="2400" b="0" dirty="0" err="1">
                <a:latin typeface="Arial" panose="020B0604020202020204" pitchFamily="34" charset="0"/>
                <a:ea typeface="標楷體" panose="03000509000000000000" pitchFamily="65" charset="-120"/>
                <a:cs typeface="Arial" panose="020B0604020202020204" pitchFamily="34" charset="0"/>
              </a:rPr>
              <a:t>sharding</a:t>
            </a:r>
            <a:endParaRPr lang="en-US" altLang="zh-TW" sz="2400" b="0" dirty="0">
              <a:latin typeface="Arial" panose="020B0604020202020204" pitchFamily="34" charset="0"/>
              <a:ea typeface="標楷體" panose="03000509000000000000" pitchFamily="65" charset="-120"/>
              <a:cs typeface="Arial" panose="020B0604020202020204" pitchFamily="34" charset="0"/>
            </a:endParaRPr>
          </a:p>
          <a:p>
            <a:pPr marL="342900" indent="-342900">
              <a:lnSpc>
                <a:spcPct val="100000"/>
              </a:lnSpc>
              <a:buFont typeface="Wingdings" panose="05000000000000000000" pitchFamily="2" charset="2"/>
              <a:buChar char="l"/>
              <a:defRPr/>
            </a:pPr>
            <a:endParaRPr lang="en-US" altLang="zh-TW" sz="2400" b="0" dirty="0">
              <a:latin typeface="Arial" panose="020B0604020202020204" pitchFamily="34" charset="0"/>
              <a:ea typeface="標楷體" panose="03000509000000000000" pitchFamily="65" charset="-120"/>
              <a:cs typeface="Arial" panose="020B0604020202020204" pitchFamily="34" charset="0"/>
            </a:endParaRPr>
          </a:p>
          <a:p>
            <a:pPr marL="342900" indent="-342900">
              <a:lnSpc>
                <a:spcPct val="100000"/>
              </a:lnSpc>
              <a:buFont typeface="Wingdings" panose="05000000000000000000" pitchFamily="2" charset="2"/>
              <a:buChar char="l"/>
              <a:defRPr/>
            </a:pPr>
            <a:endParaRPr lang="en-US" altLang="zh-TW" sz="2400" b="0" dirty="0">
              <a:latin typeface="Arial" panose="020B0604020202020204" pitchFamily="34" charset="0"/>
              <a:ea typeface="標楷體" panose="03000509000000000000" pitchFamily="65" charset="-120"/>
              <a:cs typeface="Arial" panose="020B0604020202020204" pitchFamily="34" charset="0"/>
            </a:endParaRPr>
          </a:p>
          <a:p>
            <a:pPr marL="342900" indent="-342900">
              <a:lnSpc>
                <a:spcPct val="100000"/>
              </a:lnSpc>
              <a:buFont typeface="Wingdings" panose="05000000000000000000" pitchFamily="2" charset="2"/>
              <a:buChar char="l"/>
              <a:defRPr/>
            </a:pPr>
            <a:endParaRPr lang="en-US" altLang="zh-TW" sz="2400" b="0" dirty="0">
              <a:latin typeface="Arial" panose="020B0604020202020204" pitchFamily="34" charset="0"/>
              <a:ea typeface="標楷體" panose="03000509000000000000" pitchFamily="65" charset="-120"/>
              <a:cs typeface="Arial" panose="020B0604020202020204" pitchFamily="34" charset="0"/>
            </a:endParaRPr>
          </a:p>
        </p:txBody>
      </p:sp>
      <p:pic>
        <p:nvPicPr>
          <p:cNvPr id="8" name="Picture 2" descr="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4075" y="3064934"/>
            <a:ext cx="5553075" cy="287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0603455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812774" y="284973"/>
            <a:ext cx="6712803" cy="633413"/>
          </a:xfrm>
        </p:spPr>
        <p:txBody>
          <a:bodyPr/>
          <a:lstStyle/>
          <a:p>
            <a:pPr lvl="0" algn="l"/>
            <a:r>
              <a:rPr lang="en-US" altLang="zh-TW" dirty="0"/>
              <a:t>4-1 NoSQL </a:t>
            </a:r>
            <a:r>
              <a:rPr lang="zh-TW" altLang="en-US" dirty="0"/>
              <a:t>資料庫設計原則</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一致性</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(Consistency)</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2" y="2041476"/>
            <a:ext cx="11703398" cy="1288133"/>
          </a:xfrm>
        </p:spPr>
        <p:txBody>
          <a:bodyPr/>
          <a:lstStyle/>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One of the biggest changes from a centralized relational database to a cluster-oriented NoSQL database is in how you think about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consistency</a:t>
            </a:r>
            <a:r>
              <a:rPr lang="en-US" altLang="zh-TW" sz="2400" b="0" dirty="0">
                <a:latin typeface="Arial" panose="020B0604020202020204" pitchFamily="34" charset="0"/>
                <a:ea typeface="標楷體" panose="03000509000000000000" pitchFamily="65" charset="-120"/>
                <a:cs typeface="Arial" panose="020B0604020202020204" pitchFamily="34" charset="0"/>
              </a:rPr>
              <a:t>.</a:t>
            </a:r>
          </a:p>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Relational databases try to exhibit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strong consistency</a:t>
            </a:r>
            <a:r>
              <a:rPr lang="en-US" altLang="zh-TW" sz="2400" b="0" dirty="0">
                <a:latin typeface="Arial" panose="020B0604020202020204" pitchFamily="34" charset="0"/>
                <a:ea typeface="標楷體" panose="03000509000000000000" pitchFamily="65" charset="-120"/>
                <a:cs typeface="Arial" panose="020B0604020202020204" pitchFamily="34" charset="0"/>
              </a:rPr>
              <a:t> by avoiding all the various inconsistencies.</a:t>
            </a:r>
          </a:p>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In NoSQL world, phrases such as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CAP theorem</a:t>
            </a:r>
            <a:r>
              <a:rPr lang="en-US" altLang="zh-TW" sz="2400" b="0" dirty="0">
                <a:latin typeface="Arial" panose="020B0604020202020204" pitchFamily="34" charset="0"/>
                <a:ea typeface="標楷體" panose="03000509000000000000" pitchFamily="65" charset="-120"/>
                <a:cs typeface="Arial" panose="020B0604020202020204" pitchFamily="34" charset="0"/>
              </a:rPr>
              <a:t>” and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eventual consistency</a:t>
            </a:r>
            <a:r>
              <a:rPr lang="en-US" altLang="zh-TW" sz="2400" b="0" dirty="0">
                <a:latin typeface="Arial" panose="020B0604020202020204" pitchFamily="34" charset="0"/>
                <a:ea typeface="標楷體" panose="03000509000000000000" pitchFamily="65" charset="-120"/>
                <a:cs typeface="Arial" panose="020B0604020202020204" pitchFamily="34" charset="0"/>
              </a:rPr>
              <a:t>” appear, and as soon as you start building something you have to think about what sort of consistency you need for your system.</a:t>
            </a:r>
          </a:p>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There are various shapes consistency can take.</a:t>
            </a:r>
          </a:p>
          <a:p>
            <a:pPr marL="715963" lvl="2" indent="-358775">
              <a:spcBef>
                <a:spcPts val="600"/>
              </a:spcBef>
              <a:spcAft>
                <a:spcPts val="600"/>
              </a:spcAft>
              <a:buFont typeface="Times New Roman" panose="02020603050405020304" pitchFamily="18" charset="0"/>
              <a:buChar char="−"/>
            </a:pPr>
            <a:r>
              <a:rPr lang="en-US" altLang="zh-TW" sz="2400" dirty="0">
                <a:latin typeface="Arial" panose="020B0604020202020204" pitchFamily="34" charset="0"/>
                <a:ea typeface="標楷體" panose="03000509000000000000" pitchFamily="65" charset="-120"/>
                <a:cs typeface="Arial" panose="020B0604020202020204" pitchFamily="34" charset="0"/>
              </a:rPr>
              <a:t>Update Consistency</a:t>
            </a:r>
          </a:p>
          <a:p>
            <a:pPr marL="715963" lvl="2" indent="-358775">
              <a:spcBef>
                <a:spcPts val="600"/>
              </a:spcBef>
              <a:spcAft>
                <a:spcPts val="600"/>
              </a:spcAft>
              <a:buFont typeface="Times New Roman" panose="02020603050405020304" pitchFamily="18" charset="0"/>
              <a:buChar char="−"/>
            </a:pPr>
            <a:r>
              <a:rPr lang="en-US" altLang="zh-TW" sz="2400" dirty="0">
                <a:latin typeface="Arial" panose="020B0604020202020204" pitchFamily="34" charset="0"/>
                <a:ea typeface="標楷體" panose="03000509000000000000" pitchFamily="65" charset="-120"/>
                <a:cs typeface="Arial" panose="020B0604020202020204" pitchFamily="34" charset="0"/>
              </a:rPr>
              <a:t>Read Consistency</a:t>
            </a:r>
          </a:p>
          <a:p>
            <a:pPr marL="342900" indent="-342900">
              <a:lnSpc>
                <a:spcPct val="100000"/>
              </a:lnSpc>
              <a:buFont typeface="Wingdings" panose="05000000000000000000" pitchFamily="2" charset="2"/>
              <a:buChar char="l"/>
              <a:defRPr/>
            </a:pPr>
            <a:endParaRPr lang="en-US" altLang="zh-TW" sz="2800" b="0" dirty="0">
              <a:latin typeface="Arial" panose="020B0604020202020204" pitchFamily="34" charset="0"/>
              <a:ea typeface="標楷體" panose="03000509000000000000" pitchFamily="65" charset="-120"/>
              <a:cs typeface="Arial" panose="020B0604020202020204" pitchFamily="34" charset="0"/>
            </a:endParaRPr>
          </a:p>
        </p:txBody>
      </p:sp>
    </p:spTree>
    <p:extLst>
      <p:ext uri="{BB962C8B-B14F-4D97-AF65-F5344CB8AC3E}">
        <p14:creationId xmlns:p14="http://schemas.microsoft.com/office/powerpoint/2010/main" xmlns="" val="18839206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812774" y="284973"/>
            <a:ext cx="6712803" cy="633413"/>
          </a:xfrm>
        </p:spPr>
        <p:txBody>
          <a:bodyPr/>
          <a:lstStyle/>
          <a:p>
            <a:pPr lvl="0" algn="l"/>
            <a:r>
              <a:rPr lang="en-US" altLang="zh-TW" dirty="0"/>
              <a:t>4-1 NoSQL </a:t>
            </a:r>
            <a:r>
              <a:rPr lang="zh-TW" altLang="en-US" dirty="0"/>
              <a:t>資料庫設計原則</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更新一致性</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(Update Consistency)</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2" y="2041476"/>
            <a:ext cx="11703398" cy="1288133"/>
          </a:xfrm>
        </p:spPr>
        <p:txBody>
          <a:bodyPr/>
          <a:lstStyle/>
          <a:p>
            <a:pPr marL="342900" indent="-342900">
              <a:lnSpc>
                <a:spcPct val="100000"/>
              </a:lnSpc>
              <a:buFont typeface="Wingdings" panose="05000000000000000000" pitchFamily="2" charset="2"/>
              <a:buChar char="l"/>
              <a:defRPr/>
            </a:pP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write-write conflict</a:t>
            </a:r>
            <a:r>
              <a:rPr lang="en-US" altLang="zh-TW" sz="2400" b="0" dirty="0">
                <a:latin typeface="Arial" panose="020B0604020202020204" pitchFamily="34" charset="0"/>
                <a:ea typeface="標楷體" panose="03000509000000000000" pitchFamily="65" charset="-120"/>
                <a:cs typeface="Arial" panose="020B0604020202020204" pitchFamily="34" charset="0"/>
              </a:rPr>
              <a:t>: two people updating the same data item at the same time.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lost update problem</a:t>
            </a:r>
            <a:r>
              <a:rPr lang="en-US" altLang="zh-TW" sz="2400" b="0" dirty="0">
                <a:latin typeface="Arial" panose="020B0604020202020204" pitchFamily="34" charset="0"/>
                <a:ea typeface="標楷體" panose="03000509000000000000" pitchFamily="65" charset="-120"/>
                <a:cs typeface="Arial" panose="020B0604020202020204" pitchFamily="34" charset="0"/>
              </a:rPr>
              <a:t>)</a:t>
            </a:r>
          </a:p>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A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pessimistic approach </a:t>
            </a:r>
            <a:r>
              <a:rPr lang="en-US" altLang="zh-TW" sz="2400" b="0" dirty="0">
                <a:latin typeface="Arial" panose="020B0604020202020204" pitchFamily="34" charset="0"/>
                <a:ea typeface="標楷體" panose="03000509000000000000" pitchFamily="65" charset="-120"/>
                <a:cs typeface="Arial" panose="020B0604020202020204" pitchFamily="34" charset="0"/>
              </a:rPr>
              <a:t>works by preventing conflicts from occurring; an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optimistic approach</a:t>
            </a:r>
            <a:r>
              <a:rPr lang="en-US" altLang="zh-TW" sz="2400" b="0" dirty="0">
                <a:latin typeface="Arial" panose="020B0604020202020204" pitchFamily="34" charset="0"/>
                <a:ea typeface="標楷體" panose="03000509000000000000" pitchFamily="65" charset="-120"/>
                <a:cs typeface="Arial" panose="020B0604020202020204" pitchFamily="34" charset="0"/>
              </a:rPr>
              <a:t> lets conflicts occur, but detects them and takes action to sort them out.</a:t>
            </a:r>
          </a:p>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For update conflicts, the most common pessimistic approach is to have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write locks</a:t>
            </a:r>
            <a:r>
              <a:rPr lang="en-US" altLang="zh-TW" sz="2400" b="0" dirty="0">
                <a:latin typeface="Arial" panose="020B0604020202020204" pitchFamily="34" charset="0"/>
                <a:ea typeface="標楷體" panose="03000509000000000000" pitchFamily="65" charset="-120"/>
                <a:cs typeface="Arial" panose="020B0604020202020204" pitchFamily="34" charset="0"/>
              </a:rPr>
              <a:t>.</a:t>
            </a:r>
          </a:p>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A common optimistic approach is a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conditional update </a:t>
            </a:r>
            <a:r>
              <a:rPr lang="en-US" altLang="zh-TW" sz="2400" b="0" dirty="0">
                <a:latin typeface="Arial" panose="020B0604020202020204" pitchFamily="34" charset="0"/>
                <a:ea typeface="標楷體" panose="03000509000000000000" pitchFamily="65" charset="-120"/>
                <a:cs typeface="Arial" panose="020B0604020202020204" pitchFamily="34" charset="0"/>
              </a:rPr>
              <a:t>where any client that does an update tests the value just before updating it to see if it’s changed since his last read.</a:t>
            </a:r>
          </a:p>
          <a:p>
            <a:pPr marL="342900" indent="-342900">
              <a:lnSpc>
                <a:spcPct val="100000"/>
              </a:lnSpc>
              <a:buFont typeface="Wingdings" panose="05000000000000000000" pitchFamily="2" charset="2"/>
              <a:buChar char="l"/>
              <a:defRPr/>
            </a:pPr>
            <a:endParaRPr lang="en-US" altLang="zh-TW" sz="2800" b="0" dirty="0">
              <a:latin typeface="Arial" panose="020B0604020202020204" pitchFamily="34" charset="0"/>
              <a:ea typeface="標楷體" panose="03000509000000000000" pitchFamily="65" charset="-120"/>
              <a:cs typeface="Arial" panose="020B0604020202020204" pitchFamily="34" charset="0"/>
            </a:endParaRPr>
          </a:p>
        </p:txBody>
      </p:sp>
    </p:spTree>
    <p:extLst>
      <p:ext uri="{BB962C8B-B14F-4D97-AF65-F5344CB8AC3E}">
        <p14:creationId xmlns:p14="http://schemas.microsoft.com/office/powerpoint/2010/main" xmlns="" val="31509326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812774" y="284973"/>
            <a:ext cx="6712803" cy="633413"/>
          </a:xfrm>
        </p:spPr>
        <p:txBody>
          <a:bodyPr/>
          <a:lstStyle/>
          <a:p>
            <a:pPr lvl="0" algn="l"/>
            <a:r>
              <a:rPr lang="en-US" altLang="zh-TW" dirty="0"/>
              <a:t>4-1 NoSQL </a:t>
            </a:r>
            <a:r>
              <a:rPr lang="zh-TW" altLang="en-US" dirty="0"/>
              <a:t>資料庫設計原則</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讀取一致性</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2" y="2041476"/>
            <a:ext cx="3652702" cy="1288133"/>
          </a:xfrm>
        </p:spPr>
        <p:txBody>
          <a:bodyPr/>
          <a:lstStyle/>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inconsistent read </a:t>
            </a:r>
            <a:br>
              <a:rPr lang="en-US" altLang="zh-TW" sz="2400" b="0" dirty="0">
                <a:latin typeface="Arial" panose="020B0604020202020204" pitchFamily="34" charset="0"/>
                <a:ea typeface="標楷體" panose="03000509000000000000" pitchFamily="65" charset="-120"/>
                <a:cs typeface="Arial" panose="020B0604020202020204" pitchFamily="34" charset="0"/>
              </a:rPr>
            </a:br>
            <a:r>
              <a:rPr lang="en-US" altLang="zh-TW" sz="2400" b="0" dirty="0">
                <a:latin typeface="Arial" panose="020B0604020202020204" pitchFamily="34" charset="0"/>
                <a:ea typeface="標楷體" panose="03000509000000000000" pitchFamily="65" charset="-120"/>
                <a:cs typeface="Arial" panose="020B0604020202020204" pitchFamily="34" charset="0"/>
              </a:rPr>
              <a:t>or read-write conflict</a:t>
            </a:r>
          </a:p>
        </p:txBody>
      </p:sp>
      <p:pic>
        <p:nvPicPr>
          <p:cNvPr id="11" name="Picture 2" descr="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732457" y="1851086"/>
            <a:ext cx="7158038" cy="505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540369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812774" y="284973"/>
            <a:ext cx="6712803" cy="633413"/>
          </a:xfrm>
        </p:spPr>
        <p:txBody>
          <a:bodyPr/>
          <a:lstStyle/>
          <a:p>
            <a:pPr lvl="0" algn="l"/>
            <a:r>
              <a:rPr lang="en-US" altLang="zh-TW" dirty="0"/>
              <a:t>4-1 NoSQL </a:t>
            </a:r>
            <a:r>
              <a:rPr lang="zh-TW" altLang="en-US" dirty="0"/>
              <a:t>資料庫設計原則</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讀取一致性</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2" y="2041476"/>
            <a:ext cx="4368320" cy="1288133"/>
          </a:xfrm>
        </p:spPr>
        <p:txBody>
          <a:bodyPr/>
          <a:lstStyle/>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An example of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replication inconsistency</a:t>
            </a:r>
          </a:p>
          <a:p>
            <a:pPr marL="342900" indent="-342900">
              <a:lnSpc>
                <a:spcPct val="100000"/>
              </a:lnSpc>
              <a:buFont typeface="Wingdings" panose="05000000000000000000" pitchFamily="2" charset="2"/>
              <a:buChar char="l"/>
              <a:defRPr/>
            </a:pPr>
            <a:endParaRPr lang="en-US" altLang="zh-TW" sz="2400" b="0" dirty="0">
              <a:latin typeface="Arial" panose="020B0604020202020204" pitchFamily="34" charset="0"/>
              <a:ea typeface="標楷體" panose="03000509000000000000" pitchFamily="65" charset="-120"/>
              <a:cs typeface="Arial" panose="020B0604020202020204" pitchFamily="34" charset="0"/>
            </a:endParaRPr>
          </a:p>
        </p:txBody>
      </p:sp>
      <p:pic>
        <p:nvPicPr>
          <p:cNvPr id="8" name="Picture 2" descr="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237922" y="2041476"/>
            <a:ext cx="6094413" cy="459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8424088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812774" y="284973"/>
            <a:ext cx="6712803" cy="633413"/>
          </a:xfrm>
        </p:spPr>
        <p:txBody>
          <a:bodyPr/>
          <a:lstStyle/>
          <a:p>
            <a:pPr lvl="0" algn="l"/>
            <a:r>
              <a:rPr lang="en-US" altLang="zh-TW" dirty="0"/>
              <a:t>4-1 NoSQL </a:t>
            </a:r>
            <a:r>
              <a:rPr lang="zh-TW" altLang="en-US" dirty="0"/>
              <a:t>資料庫設計原則</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放寬一致性</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(Relaxing Consistency) </a:t>
            </a: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2" y="2041476"/>
            <a:ext cx="11703398" cy="1288133"/>
          </a:xfrm>
        </p:spPr>
        <p:txBody>
          <a:bodyPr/>
          <a:lstStyle/>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Consistency is a Good Thing—but, sadly, sometimes we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have to sacrifice it</a:t>
            </a:r>
            <a:r>
              <a:rPr lang="en-US" altLang="zh-TW" sz="2400" b="0" dirty="0">
                <a:latin typeface="Arial" panose="020B0604020202020204" pitchFamily="34" charset="0"/>
                <a:ea typeface="標楷體" panose="03000509000000000000" pitchFamily="65" charset="-120"/>
                <a:cs typeface="Arial" panose="020B0604020202020204" pitchFamily="34" charset="0"/>
              </a:rPr>
              <a:t>.</a:t>
            </a:r>
          </a:p>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We often have to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tradeoff consistency for something else,</a:t>
            </a:r>
            <a:r>
              <a:rPr lang="en-US" altLang="zh-TW" sz="2400" b="0" dirty="0">
                <a:latin typeface="Arial" panose="020B0604020202020204" pitchFamily="34" charset="0"/>
                <a:ea typeface="標楷體" panose="03000509000000000000" pitchFamily="65" charset="-120"/>
                <a:cs typeface="Arial" panose="020B0604020202020204" pitchFamily="34" charset="0"/>
              </a:rPr>
              <a:t> we see it as part of the inevitable tradeoffs involved in system design. </a:t>
            </a:r>
          </a:p>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Trading off consistency is a familiar concept</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 even in single-server</a:t>
            </a:r>
            <a:r>
              <a:rPr lang="en-US" altLang="zh-TW" sz="2400" b="0" dirty="0">
                <a:latin typeface="Arial" panose="020B0604020202020204" pitchFamily="34" charset="0"/>
                <a:ea typeface="標楷體" panose="03000509000000000000" pitchFamily="65" charset="-120"/>
                <a:cs typeface="Arial" panose="020B0604020202020204" pitchFamily="34" charset="0"/>
              </a:rPr>
              <a:t> relational database systems. </a:t>
            </a:r>
          </a:p>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Many systems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forgo transactions entirely </a:t>
            </a:r>
            <a:r>
              <a:rPr lang="en-US" altLang="zh-TW" sz="2400" b="0" dirty="0">
                <a:latin typeface="Arial" panose="020B0604020202020204" pitchFamily="34" charset="0"/>
                <a:ea typeface="標楷體" panose="03000509000000000000" pitchFamily="65" charset="-120"/>
                <a:cs typeface="Arial" panose="020B0604020202020204" pitchFamily="34" charset="0"/>
              </a:rPr>
              <a:t>because the performance impact of transactions is too high.</a:t>
            </a:r>
          </a:p>
          <a:p>
            <a:pPr marL="342900" indent="-342900">
              <a:lnSpc>
                <a:spcPct val="100000"/>
              </a:lnSpc>
              <a:buFont typeface="Wingdings" panose="05000000000000000000" pitchFamily="2" charset="2"/>
              <a:buChar char="l"/>
              <a:defRPr/>
            </a:pPr>
            <a:endParaRPr lang="en-US" altLang="zh-TW" sz="2800" b="0" dirty="0">
              <a:latin typeface="Arial" panose="020B0604020202020204" pitchFamily="34" charset="0"/>
              <a:ea typeface="標楷體" panose="03000509000000000000" pitchFamily="65" charset="-120"/>
              <a:cs typeface="Arial" panose="020B0604020202020204" pitchFamily="34" charset="0"/>
            </a:endParaRPr>
          </a:p>
        </p:txBody>
      </p:sp>
    </p:spTree>
    <p:extLst>
      <p:ext uri="{BB962C8B-B14F-4D97-AF65-F5344CB8AC3E}">
        <p14:creationId xmlns:p14="http://schemas.microsoft.com/office/powerpoint/2010/main" xmlns="" val="7420987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812774" y="284973"/>
            <a:ext cx="6712803" cy="633413"/>
          </a:xfrm>
        </p:spPr>
        <p:txBody>
          <a:bodyPr/>
          <a:lstStyle/>
          <a:p>
            <a:pPr lvl="0" algn="l"/>
            <a:r>
              <a:rPr lang="en-US" altLang="zh-TW" dirty="0"/>
              <a:t>4-1 NoSQL </a:t>
            </a:r>
            <a:r>
              <a:rPr lang="zh-TW" altLang="en-US" dirty="0"/>
              <a:t>資料庫設計原則</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法定人數</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(Quorums)</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2" y="2041476"/>
            <a:ext cx="11703398" cy="1288133"/>
          </a:xfrm>
        </p:spPr>
        <p:txBody>
          <a:bodyPr/>
          <a:lstStyle/>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When you’re trading off consistency or durability, it’s not an all or nothing proposition. The </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more nodes </a:t>
            </a:r>
            <a:r>
              <a:rPr lang="en-US" altLang="zh-TW" sz="2400" b="0" dirty="0">
                <a:latin typeface="Arial" panose="020B0604020202020204" pitchFamily="34" charset="0"/>
                <a:ea typeface="標楷體" panose="03000509000000000000" pitchFamily="65" charset="-120"/>
                <a:cs typeface="Arial" panose="020B0604020202020204" pitchFamily="34" charset="0"/>
              </a:rPr>
              <a:t>you involve in a request, the higher is the chance of avoiding an inconsistency.</a:t>
            </a:r>
          </a:p>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replication factor (</a:t>
            </a:r>
            <a:r>
              <a:rPr lang="en-US" altLang="zh-TW" sz="2400" b="0" i="1" dirty="0">
                <a:latin typeface="Arial" panose="020B0604020202020204" pitchFamily="34" charset="0"/>
                <a:ea typeface="標楷體" panose="03000509000000000000" pitchFamily="65" charset="-120"/>
                <a:cs typeface="Arial" panose="020B0604020202020204" pitchFamily="34" charset="0"/>
              </a:rPr>
              <a:t>N</a:t>
            </a:r>
            <a:r>
              <a:rPr lang="en-US" altLang="zh-TW" sz="2400" b="0" dirty="0">
                <a:latin typeface="Arial" panose="020B0604020202020204" pitchFamily="34" charset="0"/>
                <a:ea typeface="標楷體" panose="03000509000000000000" pitchFamily="65" charset="-120"/>
                <a:cs typeface="Arial" panose="020B0604020202020204" pitchFamily="34" charset="0"/>
              </a:rPr>
              <a:t>) : the number of replica</a:t>
            </a:r>
          </a:p>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write quorum (</a:t>
            </a:r>
            <a:r>
              <a:rPr lang="en-US" altLang="zh-TW" sz="2400" b="0" i="1" dirty="0">
                <a:latin typeface="Arial" panose="020B0604020202020204" pitchFamily="34" charset="0"/>
                <a:ea typeface="標楷體" panose="03000509000000000000" pitchFamily="65" charset="-120"/>
                <a:cs typeface="Arial" panose="020B0604020202020204" pitchFamily="34" charset="0"/>
              </a:rPr>
              <a:t>W</a:t>
            </a:r>
            <a:r>
              <a:rPr lang="en-US" altLang="zh-TW" sz="2400" b="0" dirty="0">
                <a:latin typeface="Arial" panose="020B0604020202020204" pitchFamily="34" charset="0"/>
                <a:ea typeface="標楷體" panose="03000509000000000000" pitchFamily="65" charset="-120"/>
                <a:cs typeface="Arial" panose="020B0604020202020204" pitchFamily="34" charset="0"/>
              </a:rPr>
              <a:t>): the number of nodes participating in the write</a:t>
            </a:r>
          </a:p>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read</a:t>
            </a:r>
            <a:r>
              <a:rPr lang="en-US" altLang="zh-TW" sz="2400" b="0" i="1" dirty="0">
                <a:latin typeface="Arial" panose="020B0604020202020204" pitchFamily="34" charset="0"/>
                <a:ea typeface="標楷體" panose="03000509000000000000" pitchFamily="65" charset="-120"/>
                <a:cs typeface="Arial" panose="020B0604020202020204" pitchFamily="34" charset="0"/>
              </a:rPr>
              <a:t> </a:t>
            </a:r>
            <a:r>
              <a:rPr lang="en-US" altLang="zh-TW" sz="2400" b="0" dirty="0">
                <a:latin typeface="Arial" panose="020B0604020202020204" pitchFamily="34" charset="0"/>
                <a:ea typeface="標楷體" panose="03000509000000000000" pitchFamily="65" charset="-120"/>
                <a:cs typeface="Arial" panose="020B0604020202020204" pitchFamily="34" charset="0"/>
              </a:rPr>
              <a:t>quorum (</a:t>
            </a:r>
            <a:r>
              <a:rPr lang="en-US" altLang="zh-TW" sz="2400" b="0" i="1" dirty="0">
                <a:latin typeface="Arial" panose="020B0604020202020204" pitchFamily="34" charset="0"/>
                <a:ea typeface="標楷體" panose="03000509000000000000" pitchFamily="65" charset="-120"/>
                <a:cs typeface="Arial" panose="020B0604020202020204" pitchFamily="34" charset="0"/>
              </a:rPr>
              <a:t>R)</a:t>
            </a:r>
            <a:r>
              <a:rPr lang="en-US" altLang="zh-TW" sz="2400" b="0" dirty="0">
                <a:latin typeface="Arial" panose="020B0604020202020204" pitchFamily="34" charset="0"/>
                <a:ea typeface="標楷體" panose="03000509000000000000" pitchFamily="65" charset="-120"/>
                <a:cs typeface="Arial" panose="020B0604020202020204" pitchFamily="34" charset="0"/>
              </a:rPr>
              <a:t> : the number of nodes you need to contact for a read</a:t>
            </a:r>
          </a:p>
          <a:p>
            <a:pPr marL="804863" lvl="3">
              <a:spcBef>
                <a:spcPct val="50000"/>
              </a:spcBef>
            </a:pPr>
            <a:r>
              <a:rPr lang="en-US" altLang="zh-TW" sz="2400" dirty="0">
                <a:latin typeface="Arial" panose="020B0604020202020204" pitchFamily="34" charset="0"/>
                <a:ea typeface="標楷體" panose="03000509000000000000" pitchFamily="65" charset="-120"/>
                <a:cs typeface="Arial" panose="020B0604020202020204" pitchFamily="34" charset="0"/>
              </a:rPr>
              <a:t>Strict consistency  </a:t>
            </a:r>
            <a:r>
              <a:rPr lang="en-US" altLang="zh-TW" sz="2400" i="1" dirty="0">
                <a:solidFill>
                  <a:srgbClr val="FF0000"/>
                </a:solidFill>
                <a:latin typeface="Arial" panose="020B0604020202020204" pitchFamily="34" charset="0"/>
                <a:ea typeface="標楷體" panose="03000509000000000000" pitchFamily="65" charset="-120"/>
                <a:cs typeface="Arial" panose="020B0604020202020204" pitchFamily="34" charset="0"/>
              </a:rPr>
              <a:t>R + W &gt; N</a:t>
            </a:r>
            <a:r>
              <a:rPr lang="en-US" altLang="zh-TW" sz="2400" dirty="0">
                <a:latin typeface="Arial" panose="020B0604020202020204" pitchFamily="34" charset="0"/>
                <a:ea typeface="標楷體" panose="03000509000000000000" pitchFamily="65" charset="-120"/>
                <a:cs typeface="Arial" panose="020B0604020202020204" pitchFamily="34" charset="0"/>
              </a:rPr>
              <a:t>  </a:t>
            </a:r>
          </a:p>
          <a:p>
            <a:pPr marL="804863" lvl="3">
              <a:spcBef>
                <a:spcPct val="50000"/>
              </a:spcBef>
            </a:pPr>
            <a:r>
              <a:rPr lang="en-US" altLang="zh-TW" sz="2400" dirty="0">
                <a:latin typeface="Arial" panose="020B0604020202020204" pitchFamily="34" charset="0"/>
                <a:ea typeface="標楷體" panose="03000509000000000000" pitchFamily="65" charset="-120"/>
                <a:cs typeface="Arial" panose="020B0604020202020204" pitchFamily="34" charset="0"/>
              </a:rPr>
              <a:t>Eventually consistency  </a:t>
            </a:r>
            <a:r>
              <a:rPr lang="en-US" altLang="zh-TW" sz="2400" i="1" dirty="0">
                <a:solidFill>
                  <a:srgbClr val="FF0000"/>
                </a:solidFill>
                <a:latin typeface="Arial" panose="020B0604020202020204" pitchFamily="34" charset="0"/>
                <a:ea typeface="標楷體" panose="03000509000000000000" pitchFamily="65" charset="-120"/>
                <a:cs typeface="Arial" panose="020B0604020202020204" pitchFamily="34" charset="0"/>
              </a:rPr>
              <a:t>R + W &lt;= N</a:t>
            </a:r>
            <a:r>
              <a:rPr lang="en-US" altLang="zh-TW" sz="2400" dirty="0">
                <a:latin typeface="Arial" panose="020B0604020202020204" pitchFamily="34" charset="0"/>
                <a:ea typeface="標楷體" panose="03000509000000000000" pitchFamily="65" charset="-120"/>
                <a:cs typeface="Arial" panose="020B0604020202020204" pitchFamily="34" charset="0"/>
              </a:rPr>
              <a:t> </a:t>
            </a:r>
            <a:endParaRPr lang="en-US" altLang="zh-TW" sz="2800" b="0" dirty="0">
              <a:latin typeface="Arial" panose="020B0604020202020204" pitchFamily="34" charset="0"/>
              <a:ea typeface="標楷體" panose="03000509000000000000" pitchFamily="65" charset="-120"/>
              <a:cs typeface="Arial" panose="020B0604020202020204" pitchFamily="34" charset="0"/>
            </a:endParaRPr>
          </a:p>
        </p:txBody>
      </p:sp>
    </p:spTree>
    <p:extLst>
      <p:ext uri="{BB962C8B-B14F-4D97-AF65-F5344CB8AC3E}">
        <p14:creationId xmlns:p14="http://schemas.microsoft.com/office/powerpoint/2010/main" xmlns="" val="4082734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812774" y="284973"/>
            <a:ext cx="6712803" cy="633413"/>
          </a:xfrm>
        </p:spPr>
        <p:txBody>
          <a:bodyPr/>
          <a:lstStyle/>
          <a:p>
            <a:pPr lvl="0" algn="l"/>
            <a:r>
              <a:rPr lang="en-US" altLang="zh-TW" dirty="0"/>
              <a:t>4-2 NoSQL </a:t>
            </a:r>
            <a:r>
              <a:rPr lang="zh-TW" altLang="en-US" dirty="0"/>
              <a:t>資料庫設計步驟</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NoSQL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設計概念</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2" y="2041476"/>
            <a:ext cx="9924294" cy="821611"/>
          </a:xfrm>
        </p:spPr>
        <p:txBody>
          <a:bodyPr/>
          <a:lstStyle/>
          <a:p>
            <a:pPr marL="342900" indent="-342900">
              <a:lnSpc>
                <a:spcPct val="100000"/>
              </a:lnSpc>
              <a:buFont typeface="Wingdings" panose="05000000000000000000" pitchFamily="2" charset="2"/>
              <a:buChar char="l"/>
              <a:defRPr/>
            </a:pPr>
            <a:r>
              <a:rPr lang="en-US" altLang="zh-CN" sz="2400" b="0" dirty="0">
                <a:solidFill>
                  <a:srgbClr val="FF0000"/>
                </a:solidFill>
                <a:latin typeface="Arial" panose="020B0604020202020204" pitchFamily="34" charset="0"/>
                <a:ea typeface="標楷體" panose="03000509000000000000" pitchFamily="65" charset="-120"/>
                <a:cs typeface="Arial" panose="020B0604020202020204" pitchFamily="34" charset="0"/>
              </a:rPr>
              <a:t>NoSQL</a:t>
            </a:r>
            <a:r>
              <a:rPr lang="zh-CN" altLang="en-US" sz="2400" b="0" dirty="0">
                <a:solidFill>
                  <a:srgbClr val="FF0000"/>
                </a:solidFill>
                <a:latin typeface="Arial" panose="020B0604020202020204" pitchFamily="34" charset="0"/>
                <a:ea typeface="標楷體" panose="03000509000000000000" pitchFamily="65" charset="-120"/>
                <a:cs typeface="Arial" panose="020B0604020202020204" pitchFamily="34" charset="0"/>
              </a:rPr>
              <a:t>無法替代</a:t>
            </a:r>
            <a:r>
              <a:rPr lang="en-US" altLang="zh-CN" sz="2400" b="0" dirty="0">
                <a:solidFill>
                  <a:srgbClr val="FF0000"/>
                </a:solidFill>
                <a:latin typeface="Arial" panose="020B0604020202020204" pitchFamily="34" charset="0"/>
                <a:ea typeface="標楷體" panose="03000509000000000000" pitchFamily="65" charset="-120"/>
                <a:cs typeface="Arial" panose="020B0604020202020204" pitchFamily="34" charset="0"/>
              </a:rPr>
              <a:t>SQL</a:t>
            </a:r>
            <a:r>
              <a:rPr lang="zh-TW" altLang="en-US" sz="2400" b="0" dirty="0">
                <a:latin typeface="Arial" panose="020B0604020202020204" pitchFamily="34" charset="0"/>
                <a:ea typeface="標楷體" panose="03000509000000000000" pitchFamily="65" charset="-120"/>
                <a:cs typeface="Arial" panose="020B0604020202020204" pitchFamily="34" charset="0"/>
              </a:rPr>
              <a:t>，</a:t>
            </a:r>
            <a:r>
              <a:rPr lang="zh-CN" altLang="en-US" sz="2400" b="0" dirty="0">
                <a:latin typeface="Arial" panose="020B0604020202020204" pitchFamily="34" charset="0"/>
                <a:ea typeface="標楷體" panose="03000509000000000000" pitchFamily="65" charset="-120"/>
                <a:cs typeface="Arial" panose="020B0604020202020204" pitchFamily="34" charset="0"/>
              </a:rPr>
              <a:t>對於非</a:t>
            </a:r>
            <a:r>
              <a:rPr lang="en-US" altLang="zh-CN" sz="2400" b="0" dirty="0">
                <a:latin typeface="Arial" panose="020B0604020202020204" pitchFamily="34" charset="0"/>
                <a:ea typeface="標楷體" panose="03000509000000000000" pitchFamily="65" charset="-120"/>
                <a:cs typeface="Arial" panose="020B0604020202020204" pitchFamily="34" charset="0"/>
              </a:rPr>
              <a:t>Big</a:t>
            </a:r>
            <a:r>
              <a:rPr lang="zh-TW" altLang="en-US" sz="2400" b="0" dirty="0">
                <a:latin typeface="Arial" panose="020B0604020202020204" pitchFamily="34" charset="0"/>
                <a:ea typeface="標楷體" panose="03000509000000000000" pitchFamily="65" charset="-120"/>
                <a:cs typeface="Arial" panose="020B0604020202020204" pitchFamily="34" charset="0"/>
              </a:rPr>
              <a:t> </a:t>
            </a:r>
            <a:r>
              <a:rPr lang="en-US" altLang="zh-CN" sz="2400" b="0" dirty="0">
                <a:latin typeface="Arial" panose="020B0604020202020204" pitchFamily="34" charset="0"/>
                <a:ea typeface="標楷體" panose="03000509000000000000" pitchFamily="65" charset="-120"/>
                <a:cs typeface="Arial" panose="020B0604020202020204" pitchFamily="34" charset="0"/>
              </a:rPr>
              <a:t>Data</a:t>
            </a:r>
            <a:r>
              <a:rPr lang="zh-TW" altLang="en-US" sz="2400" b="0" dirty="0">
                <a:latin typeface="Arial" panose="020B0604020202020204" pitchFamily="34" charset="0"/>
                <a:ea typeface="標楷體" panose="03000509000000000000" pitchFamily="65" charset="-120"/>
                <a:cs typeface="Arial" panose="020B0604020202020204" pitchFamily="34" charset="0"/>
              </a:rPr>
              <a:t>，</a:t>
            </a:r>
            <a:r>
              <a:rPr lang="zh-CN" altLang="en-US" sz="2400" b="0" dirty="0">
                <a:latin typeface="Arial" panose="020B0604020202020204" pitchFamily="34" charset="0"/>
                <a:ea typeface="標楷體" panose="03000509000000000000" pitchFamily="65" charset="-120"/>
                <a:cs typeface="Arial" panose="020B0604020202020204" pitchFamily="34" charset="0"/>
              </a:rPr>
              <a:t>毫無疑問</a:t>
            </a:r>
            <a:r>
              <a:rPr lang="en-US" altLang="zh-CN" sz="2400" b="0" dirty="0">
                <a:latin typeface="Arial" panose="020B0604020202020204" pitchFamily="34" charset="0"/>
                <a:ea typeface="標楷體" panose="03000509000000000000" pitchFamily="65" charset="-120"/>
                <a:cs typeface="Arial" panose="020B0604020202020204" pitchFamily="34" charset="0"/>
              </a:rPr>
              <a:t>SQL</a:t>
            </a:r>
            <a:r>
              <a:rPr lang="zh-CN" altLang="en-US" sz="2400" b="0" dirty="0">
                <a:latin typeface="Arial" panose="020B0604020202020204" pitchFamily="34" charset="0"/>
                <a:ea typeface="標楷體" panose="03000509000000000000" pitchFamily="65" charset="-120"/>
                <a:cs typeface="Arial" panose="020B0604020202020204" pitchFamily="34" charset="0"/>
              </a:rPr>
              <a:t>更加好用</a:t>
            </a:r>
            <a:r>
              <a:rPr lang="zh-TW" altLang="en-US" sz="2400" b="0" dirty="0">
                <a:latin typeface="Arial" panose="020B0604020202020204" pitchFamily="34" charset="0"/>
                <a:ea typeface="標楷體" panose="03000509000000000000" pitchFamily="65" charset="-120"/>
                <a:cs typeface="Arial" panose="020B0604020202020204" pitchFamily="34" charset="0"/>
              </a:rPr>
              <a:t>，</a:t>
            </a:r>
            <a:r>
              <a:rPr lang="zh-CN" altLang="en-US" sz="2400" b="0" dirty="0">
                <a:latin typeface="Arial" panose="020B0604020202020204" pitchFamily="34" charset="0"/>
                <a:ea typeface="標楷體" panose="03000509000000000000" pitchFamily="65" charset="-120"/>
                <a:cs typeface="Arial" panose="020B0604020202020204" pitchFamily="34" charset="0"/>
              </a:rPr>
              <a:t>我們不應該執著的想著用</a:t>
            </a:r>
            <a:r>
              <a:rPr lang="en-US" altLang="zh-CN" sz="2400" b="0" dirty="0">
                <a:latin typeface="Arial" panose="020B0604020202020204" pitchFamily="34" charset="0"/>
                <a:ea typeface="標楷體" panose="03000509000000000000" pitchFamily="65" charset="-120"/>
                <a:cs typeface="Arial" panose="020B0604020202020204" pitchFamily="34" charset="0"/>
              </a:rPr>
              <a:t>No</a:t>
            </a:r>
            <a:r>
              <a:rPr lang="en-US" altLang="zh-TW" sz="2400" b="0" dirty="0">
                <a:latin typeface="Arial" panose="020B0604020202020204" pitchFamily="34" charset="0"/>
                <a:ea typeface="標楷體" panose="03000509000000000000" pitchFamily="65" charset="-120"/>
                <a:cs typeface="Arial" panose="020B0604020202020204" pitchFamily="34" charset="0"/>
              </a:rPr>
              <a:t>SQL</a:t>
            </a:r>
            <a:r>
              <a:rPr lang="zh-CN" altLang="en-US" sz="2400" b="0" dirty="0">
                <a:latin typeface="Arial" panose="020B0604020202020204" pitchFamily="34" charset="0"/>
                <a:ea typeface="標楷體" panose="03000509000000000000" pitchFamily="65" charset="-120"/>
                <a:cs typeface="Arial" panose="020B0604020202020204" pitchFamily="34" charset="0"/>
              </a:rPr>
              <a:t>去替代</a:t>
            </a:r>
            <a:r>
              <a:rPr lang="en-US" altLang="zh-CN" sz="2400" b="0" dirty="0">
                <a:latin typeface="Arial" panose="020B0604020202020204" pitchFamily="34" charset="0"/>
                <a:ea typeface="標楷體" panose="03000509000000000000" pitchFamily="65" charset="-120"/>
                <a:cs typeface="Arial" panose="020B0604020202020204" pitchFamily="34" charset="0"/>
              </a:rPr>
              <a:t>SQL, </a:t>
            </a:r>
            <a:r>
              <a:rPr lang="zh-CN" altLang="en-US" sz="2400" b="0" dirty="0">
                <a:latin typeface="Arial" panose="020B0604020202020204" pitchFamily="34" charset="0"/>
                <a:ea typeface="標楷體" panose="03000509000000000000" pitchFamily="65" charset="-120"/>
                <a:cs typeface="Arial" panose="020B0604020202020204" pitchFamily="34" charset="0"/>
              </a:rPr>
              <a:t>而是僅僅將</a:t>
            </a:r>
            <a:r>
              <a:rPr lang="en-US" altLang="zh-CN" sz="2400" b="0" dirty="0">
                <a:latin typeface="Arial" panose="020B0604020202020204" pitchFamily="34" charset="0"/>
                <a:ea typeface="標楷體" panose="03000509000000000000" pitchFamily="65" charset="-120"/>
                <a:cs typeface="Arial" panose="020B0604020202020204" pitchFamily="34" charset="0"/>
              </a:rPr>
              <a:t>SQL</a:t>
            </a:r>
            <a:r>
              <a:rPr lang="zh-CN" altLang="en-US" sz="2400" b="0" dirty="0">
                <a:latin typeface="Arial" panose="020B0604020202020204" pitchFamily="34" charset="0"/>
                <a:ea typeface="標楷體" panose="03000509000000000000" pitchFamily="65" charset="-120"/>
                <a:cs typeface="Arial" panose="020B0604020202020204" pitchFamily="34" charset="0"/>
              </a:rPr>
              <a:t>無法</a:t>
            </a:r>
            <a:r>
              <a:rPr lang="zh-TW" altLang="en-US" sz="2400" b="0" dirty="0">
                <a:latin typeface="Arial" panose="020B0604020202020204" pitchFamily="34" charset="0"/>
                <a:ea typeface="標楷體" panose="03000509000000000000" pitchFamily="65" charset="-120"/>
                <a:cs typeface="Arial" panose="020B0604020202020204" pitchFamily="34" charset="0"/>
              </a:rPr>
              <a:t>處理</a:t>
            </a:r>
            <a:r>
              <a:rPr lang="zh-CN" altLang="en-US" sz="2400" b="0" dirty="0">
                <a:latin typeface="Arial" panose="020B0604020202020204" pitchFamily="34" charset="0"/>
                <a:ea typeface="標楷體" panose="03000509000000000000" pitchFamily="65" charset="-120"/>
                <a:cs typeface="Arial" panose="020B0604020202020204" pitchFamily="34" charset="0"/>
              </a:rPr>
              <a:t>那部分</a:t>
            </a:r>
            <a:r>
              <a:rPr lang="zh-TW" altLang="en-US" sz="2400" b="0" dirty="0">
                <a:latin typeface="Arial" panose="020B0604020202020204" pitchFamily="34" charset="0"/>
                <a:ea typeface="標楷體" panose="03000509000000000000" pitchFamily="65" charset="-120"/>
                <a:cs typeface="Arial" panose="020B0604020202020204" pitchFamily="34" charset="0"/>
              </a:rPr>
              <a:t>資料</a:t>
            </a:r>
            <a:r>
              <a:rPr lang="en-US" altLang="zh-CN" sz="2400" b="0" dirty="0">
                <a:latin typeface="Arial" panose="020B0604020202020204" pitchFamily="34" charset="0"/>
                <a:ea typeface="標楷體" panose="03000509000000000000" pitchFamily="65" charset="-120"/>
                <a:cs typeface="Arial" panose="020B0604020202020204" pitchFamily="34" charset="0"/>
              </a:rPr>
              <a:t>(</a:t>
            </a:r>
            <a:r>
              <a:rPr lang="zh-CN" altLang="en-US" sz="2400" b="0" dirty="0">
                <a:latin typeface="Arial" panose="020B0604020202020204" pitchFamily="34" charset="0"/>
                <a:ea typeface="標楷體" panose="03000509000000000000" pitchFamily="65" charset="-120"/>
                <a:cs typeface="Arial" panose="020B0604020202020204" pitchFamily="34" charset="0"/>
              </a:rPr>
              <a:t>往往關係性不強</a:t>
            </a:r>
            <a:r>
              <a:rPr lang="en-US" altLang="zh-CN" sz="2400" b="0" dirty="0">
                <a:latin typeface="Arial" panose="020B0604020202020204" pitchFamily="34" charset="0"/>
                <a:ea typeface="標楷體" panose="03000509000000000000" pitchFamily="65" charset="-120"/>
                <a:cs typeface="Arial" panose="020B0604020202020204" pitchFamily="34" charset="0"/>
              </a:rPr>
              <a:t>)</a:t>
            </a:r>
            <a:r>
              <a:rPr lang="zh-CN" altLang="en-US" sz="2400" b="0" dirty="0">
                <a:latin typeface="Arial" panose="020B0604020202020204" pitchFamily="34" charset="0"/>
                <a:ea typeface="標楷體" panose="03000509000000000000" pitchFamily="65" charset="-120"/>
                <a:cs typeface="Arial" panose="020B0604020202020204" pitchFamily="34" charset="0"/>
              </a:rPr>
              <a:t>放到</a:t>
            </a:r>
            <a:r>
              <a:rPr lang="en-US" altLang="zh-CN" sz="2400" b="0" dirty="0">
                <a:latin typeface="Arial" panose="020B0604020202020204" pitchFamily="34" charset="0"/>
                <a:ea typeface="標楷體" panose="03000509000000000000" pitchFamily="65" charset="-120"/>
                <a:cs typeface="Arial" panose="020B0604020202020204" pitchFamily="34" charset="0"/>
              </a:rPr>
              <a:t>No</a:t>
            </a:r>
            <a:r>
              <a:rPr lang="en-US" altLang="zh-TW" sz="2400" b="0" dirty="0">
                <a:latin typeface="Arial" panose="020B0604020202020204" pitchFamily="34" charset="0"/>
                <a:ea typeface="標楷體" panose="03000509000000000000" pitchFamily="65" charset="-120"/>
                <a:cs typeface="Arial" panose="020B0604020202020204" pitchFamily="34" charset="0"/>
              </a:rPr>
              <a:t>SQL</a:t>
            </a:r>
            <a:r>
              <a:rPr lang="zh-CN" altLang="en-US" sz="2400" b="0" dirty="0">
                <a:latin typeface="Arial" panose="020B0604020202020204" pitchFamily="34" charset="0"/>
                <a:ea typeface="標楷體" panose="03000509000000000000" pitchFamily="65" charset="-120"/>
                <a:cs typeface="Arial" panose="020B0604020202020204" pitchFamily="34" charset="0"/>
              </a:rPr>
              <a:t>上</a:t>
            </a:r>
            <a:r>
              <a:rPr lang="zh-TW" altLang="en-US" sz="2400" b="0" dirty="0">
                <a:latin typeface="Arial" panose="020B0604020202020204" pitchFamily="34" charset="0"/>
                <a:ea typeface="標楷體" panose="03000509000000000000" pitchFamily="65" charset="-120"/>
                <a:cs typeface="Arial" panose="020B0604020202020204" pitchFamily="34" charset="0"/>
              </a:rPr>
              <a:t>。</a:t>
            </a:r>
            <a:endParaRPr lang="en-US" altLang="zh-TW" sz="2400" b="0" dirty="0">
              <a:latin typeface="Arial" panose="020B0604020202020204" pitchFamily="34" charset="0"/>
              <a:ea typeface="標楷體" panose="03000509000000000000" pitchFamily="65" charset="-120"/>
              <a:cs typeface="Arial" panose="020B0604020202020204" pitchFamily="34" charset="0"/>
            </a:endParaRPr>
          </a:p>
          <a:p>
            <a:pPr marL="342900" indent="-342900">
              <a:lnSpc>
                <a:spcPct val="100000"/>
              </a:lnSpc>
              <a:buFont typeface="Wingdings" panose="05000000000000000000" pitchFamily="2" charset="2"/>
              <a:buChar char="l"/>
              <a:defRPr/>
            </a:pPr>
            <a:r>
              <a:rPr lang="en-US" altLang="zh-CN" sz="2400" b="0" dirty="0">
                <a:latin typeface="Arial" panose="020B0604020202020204" pitchFamily="34" charset="0"/>
                <a:ea typeface="標楷體" panose="03000509000000000000" pitchFamily="65" charset="-120"/>
                <a:cs typeface="Arial" panose="020B0604020202020204" pitchFamily="34" charset="0"/>
              </a:rPr>
              <a:t>NoSQL</a:t>
            </a:r>
            <a:r>
              <a:rPr lang="zh-TW" altLang="zh-TW" sz="2400" b="0" dirty="0">
                <a:latin typeface="Arial" panose="020B0604020202020204" pitchFamily="34" charset="0"/>
                <a:ea typeface="標楷體" panose="03000509000000000000" pitchFamily="65" charset="-120"/>
                <a:cs typeface="Arial" panose="020B0604020202020204" pitchFamily="34" charset="0"/>
              </a:rPr>
              <a:t>的設計核心為</a:t>
            </a: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DDI</a:t>
            </a:r>
            <a:r>
              <a:rPr lang="zh-TW" altLang="en-US" sz="2400" b="0" dirty="0">
                <a:latin typeface="Arial" panose="020B0604020202020204" pitchFamily="34" charset="0"/>
                <a:ea typeface="標楷體" panose="03000509000000000000" pitchFamily="65" charset="-120"/>
                <a:cs typeface="Arial" panose="020B0604020202020204" pitchFamily="34" charset="0"/>
              </a:rPr>
              <a:t>，</a:t>
            </a:r>
            <a:r>
              <a:rPr lang="en-US" altLang="zh-TW" sz="2400" b="0" dirty="0">
                <a:latin typeface="Arial" panose="020B0604020202020204" pitchFamily="34" charset="0"/>
                <a:ea typeface="標楷體" panose="03000509000000000000" pitchFamily="65" charset="-120"/>
                <a:cs typeface="Arial" panose="020B0604020202020204" pitchFamily="34" charset="0"/>
              </a:rPr>
              <a:t>(</a:t>
            </a:r>
            <a:r>
              <a:rPr lang="en-US" altLang="zh-TW" sz="2400" b="0" dirty="0" err="1">
                <a:latin typeface="Arial" panose="020B0604020202020204" pitchFamily="34" charset="0"/>
                <a:ea typeface="標楷體" panose="03000509000000000000" pitchFamily="65" charset="-120"/>
                <a:cs typeface="Arial" panose="020B0604020202020204" pitchFamily="34" charset="0"/>
              </a:rPr>
              <a:t>Denormalization</a:t>
            </a:r>
            <a:r>
              <a:rPr lang="zh-TW" altLang="en-US" sz="2400" b="0" dirty="0">
                <a:latin typeface="Arial" panose="020B0604020202020204" pitchFamily="34" charset="0"/>
                <a:ea typeface="標楷體" panose="03000509000000000000" pitchFamily="65" charset="-120"/>
                <a:cs typeface="Arial" panose="020B0604020202020204" pitchFamily="34" charset="0"/>
              </a:rPr>
              <a:t>、</a:t>
            </a:r>
            <a:r>
              <a:rPr lang="en-US" altLang="zh-TW" sz="2400" b="0" dirty="0">
                <a:latin typeface="Arial" panose="020B0604020202020204" pitchFamily="34" charset="0"/>
                <a:ea typeface="標楷體" panose="03000509000000000000" pitchFamily="65" charset="-120"/>
                <a:cs typeface="Arial" panose="020B0604020202020204" pitchFamily="34" charset="0"/>
              </a:rPr>
              <a:t> Duplication and Intelligent Keys)</a:t>
            </a:r>
          </a:p>
          <a:p>
            <a:pPr marL="342900" indent="-342900">
              <a:lnSpc>
                <a:spcPct val="100000"/>
              </a:lnSpc>
              <a:buFont typeface="Wingdings" panose="05000000000000000000" pitchFamily="2" charset="2"/>
              <a:buChar char="l"/>
              <a:defRPr/>
            </a:pPr>
            <a:r>
              <a:rPr lang="zh-TW" altLang="zh-TW" sz="2400" b="0" dirty="0">
                <a:latin typeface="Arial" panose="020B0604020202020204" pitchFamily="34" charset="0"/>
                <a:ea typeface="標楷體" panose="03000509000000000000" pitchFamily="65" charset="-120"/>
                <a:cs typeface="Arial" panose="020B0604020202020204" pitchFamily="34" charset="0"/>
              </a:rPr>
              <a:t>在</a:t>
            </a:r>
            <a:r>
              <a:rPr lang="en-US" altLang="zh-TW" sz="2400" b="0" dirty="0">
                <a:latin typeface="Arial" panose="020B0604020202020204" pitchFamily="34" charset="0"/>
                <a:ea typeface="標楷體" panose="03000509000000000000" pitchFamily="65" charset="-120"/>
                <a:cs typeface="Arial" panose="020B0604020202020204" pitchFamily="34" charset="0"/>
              </a:rPr>
              <a:t>NoSQL</a:t>
            </a:r>
            <a:r>
              <a:rPr lang="zh-TW" altLang="zh-TW" sz="2400" b="0" dirty="0">
                <a:latin typeface="Arial" panose="020B0604020202020204" pitchFamily="34" charset="0"/>
                <a:ea typeface="標楷體" panose="03000509000000000000" pitchFamily="65" charset="-120"/>
                <a:cs typeface="Arial" panose="020B0604020202020204" pitchFamily="34" charset="0"/>
              </a:rPr>
              <a:t>設計中的金科玉律是</a:t>
            </a:r>
            <a:r>
              <a:rPr lang="en-US" altLang="zh-TW" sz="2400" b="0" dirty="0">
                <a:latin typeface="Arial" panose="020B0604020202020204" pitchFamily="34" charset="0"/>
                <a:ea typeface="標楷體" panose="03000509000000000000" pitchFamily="65" charset="-120"/>
                <a:cs typeface="Arial" panose="020B0604020202020204" pitchFamily="34" charset="0"/>
              </a:rPr>
              <a:t>: </a:t>
            </a:r>
            <a:r>
              <a:rPr lang="en-US" altLang="zh-TW" sz="2400" b="0" i="1" dirty="0">
                <a:latin typeface="Arial" panose="020B0604020202020204" pitchFamily="34" charset="0"/>
                <a:ea typeface="標楷體" panose="03000509000000000000" pitchFamily="65" charset="-120"/>
                <a:cs typeface="Arial" panose="020B0604020202020204" pitchFamily="34" charset="0"/>
              </a:rPr>
              <a:t>“</a:t>
            </a:r>
            <a:r>
              <a:rPr lang="en-US" altLang="zh-TW" sz="2400" b="0" i="1" dirty="0">
                <a:solidFill>
                  <a:srgbClr val="FF0000"/>
                </a:solidFill>
                <a:latin typeface="Arial" panose="020B0604020202020204" pitchFamily="34" charset="0"/>
                <a:ea typeface="標楷體" panose="03000509000000000000" pitchFamily="65" charset="-120"/>
                <a:cs typeface="Arial" panose="020B0604020202020204" pitchFamily="34" charset="0"/>
              </a:rPr>
              <a:t>Design for the questions, not the answers</a:t>
            </a:r>
            <a:r>
              <a:rPr lang="en-US" altLang="zh-TW" sz="2400" b="0" i="1" dirty="0">
                <a:latin typeface="Arial" panose="020B0604020202020204" pitchFamily="34" charset="0"/>
                <a:ea typeface="標楷體" panose="03000509000000000000" pitchFamily="65" charset="-120"/>
                <a:cs typeface="Arial" panose="020B0604020202020204" pitchFamily="34" charset="0"/>
              </a:rPr>
              <a:t>”</a:t>
            </a:r>
            <a:r>
              <a:rPr lang="zh-TW" altLang="en-US" sz="2400" b="0" dirty="0">
                <a:latin typeface="Arial" panose="020B0604020202020204" pitchFamily="34" charset="0"/>
                <a:ea typeface="標楷體" panose="03000509000000000000" pitchFamily="65" charset="-120"/>
                <a:cs typeface="Arial" panose="020B0604020202020204" pitchFamily="34" charset="0"/>
              </a:rPr>
              <a:t> 。 </a:t>
            </a:r>
            <a:r>
              <a:rPr lang="en-US" altLang="zh-TW" sz="2400" b="0" i="1" dirty="0">
                <a:latin typeface="Arial" panose="020B0604020202020204" pitchFamily="34" charset="0"/>
                <a:ea typeface="標楷體" panose="03000509000000000000" pitchFamily="65" charset="-120"/>
                <a:cs typeface="Arial" panose="020B0604020202020204" pitchFamily="34" charset="0"/>
              </a:rPr>
              <a:t> </a:t>
            </a:r>
          </a:p>
          <a:p>
            <a:pPr marL="342900" indent="-342900">
              <a:lnSpc>
                <a:spcPct val="100000"/>
              </a:lnSpc>
              <a:buFont typeface="Wingdings" panose="05000000000000000000" pitchFamily="2" charset="2"/>
              <a:buChar char="l"/>
              <a:defRPr/>
            </a:pPr>
            <a:r>
              <a:rPr lang="en-US" altLang="zh-TW" sz="2400" b="0" dirty="0">
                <a:latin typeface="Arial" panose="020B0604020202020204" pitchFamily="34" charset="0"/>
                <a:ea typeface="標楷體" panose="03000509000000000000" pitchFamily="65" charset="-120"/>
                <a:cs typeface="Arial" panose="020B0604020202020204" pitchFamily="34" charset="0"/>
              </a:rPr>
              <a:t>NoSQL</a:t>
            </a:r>
            <a:r>
              <a:rPr lang="zh-TW" altLang="zh-TW" sz="2400" b="0" dirty="0">
                <a:latin typeface="Arial" panose="020B0604020202020204" pitchFamily="34" charset="0"/>
                <a:ea typeface="標楷體" panose="03000509000000000000" pitchFamily="65" charset="-120"/>
                <a:cs typeface="Arial" panose="020B0604020202020204" pitchFamily="34" charset="0"/>
              </a:rPr>
              <a:t>是一種妥協</a:t>
            </a:r>
            <a:r>
              <a:rPr lang="zh-TW" altLang="en-US" sz="2400" b="0" dirty="0">
                <a:latin typeface="Arial" panose="020B0604020202020204" pitchFamily="34" charset="0"/>
                <a:ea typeface="標楷體" panose="03000509000000000000" pitchFamily="65" charset="-120"/>
                <a:cs typeface="Arial" panose="020B0604020202020204" pitchFamily="34" charset="0"/>
              </a:rPr>
              <a:t>，</a:t>
            </a:r>
            <a:r>
              <a:rPr lang="zh-TW" altLang="zh-TW" sz="2400" b="0" dirty="0">
                <a:latin typeface="Arial" panose="020B0604020202020204" pitchFamily="34" charset="0"/>
                <a:ea typeface="標楷體" panose="03000509000000000000" pitchFamily="65" charset="-120"/>
                <a:cs typeface="Arial" panose="020B0604020202020204" pitchFamily="34" charset="0"/>
              </a:rPr>
              <a:t>任意</a:t>
            </a:r>
            <a:r>
              <a:rPr lang="en-US" altLang="zh-TW" sz="2400" b="0" dirty="0">
                <a:latin typeface="Arial" panose="020B0604020202020204" pitchFamily="34" charset="0"/>
                <a:ea typeface="標楷體" panose="03000509000000000000" pitchFamily="65" charset="-120"/>
                <a:cs typeface="Arial" panose="020B0604020202020204" pitchFamily="34" charset="0"/>
              </a:rPr>
              <a:t>NoSQL</a:t>
            </a:r>
            <a:r>
              <a:rPr lang="zh-TW" altLang="zh-TW" sz="2400" b="0" dirty="0">
                <a:latin typeface="Arial" panose="020B0604020202020204" pitchFamily="34" charset="0"/>
                <a:ea typeface="標楷體" panose="03000509000000000000" pitchFamily="65" charset="-120"/>
                <a:cs typeface="Arial" panose="020B0604020202020204" pitchFamily="34" charset="0"/>
              </a:rPr>
              <a:t>的設計只是正對當前</a:t>
            </a:r>
            <a:r>
              <a:rPr lang="zh-TW" altLang="en-US" sz="2400" b="0" dirty="0">
                <a:latin typeface="Arial" panose="020B0604020202020204" pitchFamily="34" charset="0"/>
                <a:ea typeface="標楷體" panose="03000509000000000000" pitchFamily="65" charset="-120"/>
                <a:cs typeface="Arial" panose="020B0604020202020204" pitchFamily="34" charset="0"/>
              </a:rPr>
              <a:t>現況</a:t>
            </a:r>
            <a:r>
              <a:rPr lang="zh-TW" altLang="zh-TW" sz="2400" b="0" dirty="0">
                <a:latin typeface="Arial" panose="020B0604020202020204" pitchFamily="34" charset="0"/>
                <a:ea typeface="標楷體" panose="03000509000000000000" pitchFamily="65" charset="-120"/>
                <a:cs typeface="Arial" panose="020B0604020202020204" pitchFamily="34" charset="0"/>
              </a:rPr>
              <a:t>的優化</a:t>
            </a:r>
            <a:r>
              <a:rPr lang="en-US" altLang="zh-TW" sz="2400" b="0" dirty="0">
                <a:latin typeface="Arial" panose="020B0604020202020204" pitchFamily="34" charset="0"/>
                <a:ea typeface="標楷體" panose="03000509000000000000" pitchFamily="65" charset="-120"/>
                <a:cs typeface="Arial" panose="020B0604020202020204" pitchFamily="34" charset="0"/>
              </a:rPr>
              <a:t>, </a:t>
            </a:r>
            <a:r>
              <a:rPr lang="zh-TW" altLang="zh-TW" sz="2400" b="0" dirty="0">
                <a:latin typeface="Arial" panose="020B0604020202020204" pitchFamily="34" charset="0"/>
                <a:ea typeface="標楷體" panose="03000509000000000000" pitchFamily="65" charset="-120"/>
                <a:cs typeface="Arial" panose="020B0604020202020204" pitchFamily="34" charset="0"/>
              </a:rPr>
              <a:t>只是為了回答這個</a:t>
            </a:r>
            <a:r>
              <a:rPr lang="en-US" altLang="zh-TW" sz="2400" b="0" dirty="0">
                <a:latin typeface="Arial" panose="020B0604020202020204" pitchFamily="34" charset="0"/>
                <a:ea typeface="標楷體" panose="03000509000000000000" pitchFamily="65" charset="-120"/>
                <a:cs typeface="Arial" panose="020B0604020202020204" pitchFamily="34" charset="0"/>
              </a:rPr>
              <a:t>question</a:t>
            </a:r>
            <a:r>
              <a:rPr lang="zh-TW" altLang="en-US" sz="2400" b="0" dirty="0">
                <a:latin typeface="Arial" panose="020B0604020202020204" pitchFamily="34" charset="0"/>
                <a:ea typeface="標楷體" panose="03000509000000000000" pitchFamily="65" charset="-120"/>
                <a:cs typeface="Arial" panose="020B0604020202020204" pitchFamily="34" charset="0"/>
              </a:rPr>
              <a:t>。</a:t>
            </a:r>
            <a:r>
              <a:rPr lang="en-US" altLang="zh-TW" sz="2400" b="0" dirty="0">
                <a:latin typeface="Arial" panose="020B0604020202020204" pitchFamily="34" charset="0"/>
                <a:ea typeface="標楷體" panose="03000509000000000000" pitchFamily="65" charset="-120"/>
                <a:cs typeface="Arial" panose="020B0604020202020204" pitchFamily="34" charset="0"/>
              </a:rPr>
              <a:t> </a:t>
            </a:r>
            <a:r>
              <a:rPr lang="en-US" altLang="zh-TW" sz="2400" dirty="0">
                <a:latin typeface="Arial" panose="020B0604020202020204" pitchFamily="34" charset="0"/>
                <a:ea typeface="標楷體" panose="03000509000000000000" pitchFamily="65" charset="-120"/>
                <a:cs typeface="Arial" panose="020B0604020202020204" pitchFamily="34" charset="0"/>
              </a:rPr>
              <a:t> </a:t>
            </a:r>
          </a:p>
        </p:txBody>
      </p:sp>
    </p:spTree>
    <p:extLst>
      <p:ext uri="{BB962C8B-B14F-4D97-AF65-F5344CB8AC3E}">
        <p14:creationId xmlns:p14="http://schemas.microsoft.com/office/powerpoint/2010/main" xmlns="" val="17806318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60497F5A-B5B0-E547-862C-67797491ECFD}"/>
              </a:ext>
            </a:extLst>
          </p:cNvPr>
          <p:cNvSpPr>
            <a:spLocks noGrp="1"/>
          </p:cNvSpPr>
          <p:nvPr>
            <p:ph type="dt" sz="half" idx="10"/>
          </p:nvPr>
        </p:nvSpPr>
        <p:spPr/>
        <p:txBody>
          <a:bodyPr/>
          <a:lstStyle/>
          <a:p>
            <a:r>
              <a:rPr lang="zh-TW" altLang="en-US">
                <a:latin typeface="微軟正黑體" panose="020B0604030504040204" pitchFamily="34" charset="-120"/>
                <a:ea typeface="微軟正黑體" panose="020B0604030504040204" pitchFamily="34" charset="-120"/>
              </a:rPr>
              <a:t>資料庫設計</a:t>
            </a:r>
            <a:r>
              <a:rPr lang="en-US" altLang="zh-TW">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1C6F2716-EA1A-C940-A03F-7D573A9B8263}"/>
              </a:ext>
            </a:extLst>
          </p:cNvPr>
          <p:cNvSpPr>
            <a:spLocks noGrp="1"/>
          </p:cNvSpPr>
          <p:nvPr>
            <p:ph type="sldNum" sz="quarter" idx="11"/>
          </p:nvPr>
        </p:nvSpPr>
        <p:spPr/>
        <p:txBody>
          <a:bodyPr/>
          <a:lstStyle/>
          <a:p>
            <a:r>
              <a:rPr lang="zh-TW" altLang="en-US">
                <a:latin typeface="微軟正黑體" panose="020B0604030504040204" pitchFamily="34" charset="-120"/>
                <a:ea typeface="微軟正黑體" panose="020B0604030504040204" pitchFamily="34" charset="-120"/>
              </a:rPr>
              <a:t>郭惠民編著</a:t>
            </a:r>
            <a:r>
              <a:rPr lang="en-US" altLang="zh-TW">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版權所有，不得任意拷貝或引用</a:t>
            </a:r>
            <a:r>
              <a:rPr lang="en-US" altLang="zh-TW">
                <a:latin typeface="微軟正黑體" panose="020B0604030504040204" pitchFamily="34" charset="-120"/>
                <a:ea typeface="微軟正黑體" panose="020B0604030504040204" pitchFamily="34" charset="-120"/>
              </a:rPr>
              <a:t>】 </a:t>
            </a:r>
            <a:endParaRPr lang="zh-TW" altLang="en-US" dirty="0"/>
          </a:p>
        </p:txBody>
      </p:sp>
      <p:sp>
        <p:nvSpPr>
          <p:cNvPr id="4" name="文字版面配置區 3">
            <a:extLst>
              <a:ext uri="{FF2B5EF4-FFF2-40B4-BE49-F238E27FC236}">
                <a16:creationId xmlns:a16="http://schemas.microsoft.com/office/drawing/2014/main" xmlns="" id="{DBA71CBD-F8AF-3240-AC0B-D5C874F718B3}"/>
              </a:ext>
            </a:extLst>
          </p:cNvPr>
          <p:cNvSpPr>
            <a:spLocks noGrp="1"/>
          </p:cNvSpPr>
          <p:nvPr>
            <p:ph type="body" sz="quarter" idx="13"/>
          </p:nvPr>
        </p:nvSpPr>
        <p:spPr/>
        <p:txBody>
          <a:bodyPr/>
          <a:lstStyle/>
          <a:p>
            <a:pPr algn="l"/>
            <a:r>
              <a:rPr kumimoji="1" lang="en-US" altLang="zh-TW" dirty="0"/>
              <a:t>1-1 </a:t>
            </a:r>
            <a:r>
              <a:rPr kumimoji="1" lang="zh-TW" altLang="en-US" dirty="0"/>
              <a:t>關聯式資料庫之特性</a:t>
            </a:r>
          </a:p>
          <a:p>
            <a:pPr algn="l"/>
            <a:r>
              <a:rPr kumimoji="1" lang="en-US" altLang="zh-TW" dirty="0"/>
              <a:t>1-2 </a:t>
            </a:r>
            <a:r>
              <a:rPr kumimoji="1" lang="zh-TW" altLang="en-US" dirty="0"/>
              <a:t>關聯式資料庫面臨的挑戰</a:t>
            </a:r>
          </a:p>
          <a:p>
            <a:pPr algn="l"/>
            <a:r>
              <a:rPr kumimoji="1" lang="en-US" altLang="zh-TW" dirty="0"/>
              <a:t>1-3 NoSQL</a:t>
            </a:r>
            <a:r>
              <a:rPr kumimoji="1" lang="zh-TW" altLang="en-US" dirty="0"/>
              <a:t>之興起與特性 </a:t>
            </a:r>
          </a:p>
        </p:txBody>
      </p:sp>
      <p:sp>
        <p:nvSpPr>
          <p:cNvPr id="5" name="文字版面配置區 4">
            <a:extLst>
              <a:ext uri="{FF2B5EF4-FFF2-40B4-BE49-F238E27FC236}">
                <a16:creationId xmlns:a16="http://schemas.microsoft.com/office/drawing/2014/main" xmlns="" id="{8CD670EE-4FA1-5F47-A486-7D93D75A6084}"/>
              </a:ext>
            </a:extLst>
          </p:cNvPr>
          <p:cNvSpPr>
            <a:spLocks noGrp="1"/>
          </p:cNvSpPr>
          <p:nvPr>
            <p:ph type="body" sz="quarter" idx="12"/>
          </p:nvPr>
        </p:nvSpPr>
        <p:spPr>
          <a:xfrm>
            <a:off x="2813340" y="1251628"/>
            <a:ext cx="7813096" cy="1666469"/>
          </a:xfrm>
        </p:spPr>
        <p:txBody>
          <a:bodyPr anchor="ctr"/>
          <a:lstStyle/>
          <a:p>
            <a:r>
              <a:rPr kumimoji="1" lang="zh-TW" altLang="en-US" dirty="0"/>
              <a:t>模組</a:t>
            </a:r>
            <a:r>
              <a:rPr kumimoji="1" lang="en-US" altLang="zh-TW" dirty="0"/>
              <a:t>1 : NoSQL</a:t>
            </a:r>
            <a:r>
              <a:rPr kumimoji="1" lang="zh-TW" altLang="en-US" dirty="0"/>
              <a:t>之興起</a:t>
            </a:r>
          </a:p>
        </p:txBody>
      </p:sp>
    </p:spTree>
    <p:extLst>
      <p:ext uri="{BB962C8B-B14F-4D97-AF65-F5344CB8AC3E}">
        <p14:creationId xmlns:p14="http://schemas.microsoft.com/office/powerpoint/2010/main" xmlns="" val="10400459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812774" y="284973"/>
            <a:ext cx="6712803" cy="633413"/>
          </a:xfrm>
        </p:spPr>
        <p:txBody>
          <a:bodyPr/>
          <a:lstStyle/>
          <a:p>
            <a:pPr lvl="0" algn="l"/>
            <a:r>
              <a:rPr lang="en-US" altLang="zh-TW" dirty="0"/>
              <a:t>4-2 NoSQL </a:t>
            </a:r>
            <a:r>
              <a:rPr lang="zh-TW" altLang="en-US" dirty="0"/>
              <a:t>資料庫設計步驟</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NoSQL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設計概念</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2" y="2041476"/>
            <a:ext cx="9924294" cy="821611"/>
          </a:xfrm>
        </p:spPr>
        <p:txBody>
          <a:bodyPr/>
          <a:lstStyle/>
          <a:p>
            <a:pPr marL="274638" indent="-274638">
              <a:lnSpc>
                <a:spcPct val="100000"/>
              </a:lnSpc>
              <a:buFont typeface="Wingdings" pitchFamily="2" charset="2"/>
              <a:buChar char="l"/>
              <a:defRPr/>
            </a:pPr>
            <a:r>
              <a:rPr lang="en-US" altLang="zh-TW" sz="2400" b="0" dirty="0">
                <a:latin typeface="Arial" pitchFamily="34" charset="0"/>
                <a:cs typeface="Arial" pitchFamily="34" charset="0"/>
              </a:rPr>
              <a:t>NoSQL data modeling often starts from the application-specific queries as opposed to relational modeling:</a:t>
            </a:r>
          </a:p>
          <a:p>
            <a:pPr marL="846871" lvl="1" indent="-342900">
              <a:lnSpc>
                <a:spcPct val="100000"/>
              </a:lnSpc>
              <a:buFont typeface="Arial" panose="020B0604020202020204" pitchFamily="34" charset="0"/>
              <a:buChar char="−"/>
              <a:defRPr/>
            </a:pPr>
            <a:r>
              <a:rPr lang="en-US" altLang="zh-TW" sz="2400" dirty="0">
                <a:latin typeface="Arial" pitchFamily="34" charset="0"/>
                <a:cs typeface="Arial" pitchFamily="34" charset="0"/>
              </a:rPr>
              <a:t>Relational modeling is typically driven by the structure of available data. The main design theme is  </a:t>
            </a:r>
            <a:r>
              <a:rPr lang="en-US" altLang="zh-TW" sz="2400" dirty="0">
                <a:solidFill>
                  <a:srgbClr val="FF0000"/>
                </a:solidFill>
                <a:latin typeface="Arial" pitchFamily="34" charset="0"/>
                <a:cs typeface="Arial" pitchFamily="34" charset="0"/>
              </a:rPr>
              <a:t>“What answers do I have?”</a:t>
            </a:r>
            <a:r>
              <a:rPr lang="en-US" altLang="zh-TW" sz="2400" i="1" dirty="0">
                <a:latin typeface="Arial" pitchFamily="34" charset="0"/>
                <a:cs typeface="Arial" pitchFamily="34" charset="0"/>
              </a:rPr>
              <a:t> </a:t>
            </a:r>
            <a:endParaRPr lang="en-US" altLang="zh-TW" sz="2400" dirty="0">
              <a:latin typeface="Arial" pitchFamily="34" charset="0"/>
              <a:cs typeface="Arial" pitchFamily="34" charset="0"/>
            </a:endParaRPr>
          </a:p>
          <a:p>
            <a:pPr marL="846871" lvl="1" indent="-342900">
              <a:lnSpc>
                <a:spcPct val="100000"/>
              </a:lnSpc>
              <a:buFont typeface="Arial" panose="020B0604020202020204" pitchFamily="34" charset="0"/>
              <a:buChar char="−"/>
              <a:defRPr/>
            </a:pPr>
            <a:r>
              <a:rPr lang="en-US" altLang="zh-TW" sz="2400" dirty="0">
                <a:latin typeface="Arial" pitchFamily="34" charset="0"/>
                <a:cs typeface="Arial" pitchFamily="34" charset="0"/>
              </a:rPr>
              <a:t>NoSQL data modeling is typically driven by application-specific access patterns, i.e. the types of queries to be supported. The main design theme is </a:t>
            </a:r>
            <a:r>
              <a:rPr lang="en-US" altLang="zh-TW" sz="2400" dirty="0">
                <a:solidFill>
                  <a:srgbClr val="FF0000"/>
                </a:solidFill>
                <a:latin typeface="Arial" pitchFamily="34" charset="0"/>
                <a:cs typeface="Arial" pitchFamily="34" charset="0"/>
              </a:rPr>
              <a:t>“What questions do I have?”</a:t>
            </a:r>
            <a:r>
              <a:rPr lang="en-US" altLang="zh-TW" sz="2400" dirty="0">
                <a:latin typeface="Arial" pitchFamily="34" charset="0"/>
                <a:cs typeface="Arial" pitchFamily="34" charset="0"/>
              </a:rPr>
              <a:t> </a:t>
            </a:r>
            <a:r>
              <a:rPr lang="en-US" altLang="zh-TW" sz="2400" i="1" dirty="0">
                <a:latin typeface="Arial" pitchFamily="34" charset="0"/>
                <a:cs typeface="Arial" pitchFamily="34" charset="0"/>
              </a:rPr>
              <a:t> </a:t>
            </a:r>
            <a:endParaRPr lang="en-US" altLang="zh-TW" sz="2400" dirty="0">
              <a:latin typeface="Arial" pitchFamily="34" charset="0"/>
              <a:cs typeface="Arial" pitchFamily="34" charset="0"/>
            </a:endParaRPr>
          </a:p>
          <a:p>
            <a:pPr marL="274638" indent="-274638">
              <a:lnSpc>
                <a:spcPct val="100000"/>
              </a:lnSpc>
              <a:buFont typeface="Wingdings" pitchFamily="2" charset="2"/>
              <a:buChar char="l"/>
              <a:defRPr/>
            </a:pPr>
            <a:r>
              <a:rPr lang="en-US" altLang="zh-TW" sz="2400" b="0" dirty="0">
                <a:latin typeface="Arial" pitchFamily="34" charset="0"/>
                <a:cs typeface="Arial" pitchFamily="34" charset="0"/>
              </a:rPr>
              <a:t>NoSQL data modeling often requires a deeper understanding of data structures and algorithms than relational database modeling does.  </a:t>
            </a:r>
          </a:p>
        </p:txBody>
      </p:sp>
    </p:spTree>
    <p:extLst>
      <p:ext uri="{BB962C8B-B14F-4D97-AF65-F5344CB8AC3E}">
        <p14:creationId xmlns:p14="http://schemas.microsoft.com/office/powerpoint/2010/main" xmlns="" val="28671780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812774" y="284973"/>
            <a:ext cx="6712803" cy="633413"/>
          </a:xfrm>
        </p:spPr>
        <p:txBody>
          <a:bodyPr/>
          <a:lstStyle/>
          <a:p>
            <a:pPr lvl="0" algn="l"/>
            <a:r>
              <a:rPr lang="en-US" altLang="zh-TW" dirty="0"/>
              <a:t>4-2 NoSQL </a:t>
            </a:r>
            <a:r>
              <a:rPr lang="zh-TW" altLang="en-US" dirty="0"/>
              <a:t>資料庫設計步驟</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DDI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原則</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1" y="2041476"/>
            <a:ext cx="10113137" cy="821611"/>
          </a:xfrm>
        </p:spPr>
        <p:txBody>
          <a:bodyPr/>
          <a:lstStyle/>
          <a:p>
            <a:pPr marL="342900" indent="-342900">
              <a:lnSpc>
                <a:spcPct val="100000"/>
              </a:lnSpc>
              <a:spcAft>
                <a:spcPts val="600"/>
              </a:spcAft>
              <a:buFont typeface="Wingdings" panose="05000000000000000000" pitchFamily="2" charset="2"/>
              <a:buChar char="l"/>
              <a:defRPr/>
            </a:pPr>
            <a:r>
              <a:rPr lang="en-US" altLang="zh-TW" sz="2400" b="0" dirty="0" err="1">
                <a:solidFill>
                  <a:srgbClr val="FF0000"/>
                </a:solidFill>
                <a:latin typeface="Arial" panose="020B0604020202020204" pitchFamily="34" charset="0"/>
                <a:ea typeface="標楷體" panose="03000509000000000000" pitchFamily="65" charset="-120"/>
                <a:cs typeface="Arial" panose="020B0604020202020204" pitchFamily="34" charset="0"/>
              </a:rPr>
              <a:t>Denormalization</a:t>
            </a:r>
            <a:endPar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endParaRPr>
          </a:p>
          <a:p>
            <a:pPr lvl="1">
              <a:spcBef>
                <a:spcPct val="0"/>
              </a:spcBef>
              <a:spcAft>
                <a:spcPts val="600"/>
              </a:spcAft>
            </a:pPr>
            <a:r>
              <a:rPr lang="zh-TW" altLang="en-US" sz="2400" dirty="0">
                <a:latin typeface="Arial" panose="020B0604020202020204" pitchFamily="34" charset="0"/>
                <a:ea typeface="標楷體" panose="03000509000000000000" pitchFamily="65" charset="-120"/>
                <a:cs typeface="Arial" panose="020B0604020202020204" pitchFamily="34" charset="0"/>
              </a:rPr>
              <a:t>反正規化的目的是在讀取資料時，減少</a:t>
            </a:r>
            <a:r>
              <a:rPr lang="en-US" altLang="zh-TW" sz="2400" dirty="0">
                <a:latin typeface="Arial" panose="020B0604020202020204" pitchFamily="34" charset="0"/>
                <a:ea typeface="標楷體" panose="03000509000000000000" pitchFamily="65" charset="-120"/>
                <a:cs typeface="Arial" panose="020B0604020202020204" pitchFamily="34" charset="0"/>
              </a:rPr>
              <a:t>Join</a:t>
            </a:r>
            <a:r>
              <a:rPr lang="zh-TW" altLang="en-US" sz="2400" dirty="0">
                <a:latin typeface="Arial" panose="020B0604020202020204" pitchFamily="34" charset="0"/>
                <a:ea typeface="標楷體" panose="03000509000000000000" pitchFamily="65" charset="-120"/>
                <a:cs typeface="Arial" panose="020B0604020202020204" pitchFamily="34" charset="0"/>
              </a:rPr>
              <a:t>的動作以提高效能，寫入資料時可以一次完成</a:t>
            </a:r>
            <a:r>
              <a:rPr lang="en-US" altLang="zh-TW" sz="2400" dirty="0">
                <a:latin typeface="Arial" panose="020B0604020202020204" pitchFamily="34" charset="0"/>
                <a:ea typeface="標楷體" panose="03000509000000000000" pitchFamily="65" charset="-120"/>
                <a:cs typeface="Arial" panose="020B0604020202020204" pitchFamily="34" charset="0"/>
              </a:rPr>
              <a:t>(Atomic)</a:t>
            </a:r>
            <a:r>
              <a:rPr lang="zh-TW" altLang="en-US" sz="2400" dirty="0">
                <a:latin typeface="Arial" panose="020B0604020202020204" pitchFamily="34" charset="0"/>
                <a:ea typeface="標楷體" panose="03000509000000000000" pitchFamily="65" charset="-120"/>
                <a:cs typeface="Arial" panose="020B0604020202020204" pitchFamily="34" charset="0"/>
              </a:rPr>
              <a:t>。</a:t>
            </a:r>
            <a:endParaRPr lang="en-US" altLang="zh-TW" sz="2400" dirty="0">
              <a:latin typeface="Arial" panose="020B0604020202020204" pitchFamily="34" charset="0"/>
              <a:ea typeface="標楷體" panose="03000509000000000000" pitchFamily="65" charset="-120"/>
              <a:cs typeface="Arial" panose="020B0604020202020204" pitchFamily="34" charset="0"/>
            </a:endParaRPr>
          </a:p>
          <a:p>
            <a:pPr marL="342900" indent="-342900">
              <a:lnSpc>
                <a:spcPct val="100000"/>
              </a:lnSpc>
              <a:spcAft>
                <a:spcPts val="600"/>
              </a:spcAft>
              <a:buFont typeface="Wingdings" panose="05000000000000000000" pitchFamily="2" charset="2"/>
              <a:buChar char="l"/>
              <a:defRPr/>
            </a:pP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Duplication</a:t>
            </a:r>
          </a:p>
          <a:p>
            <a:pPr lvl="1">
              <a:spcBef>
                <a:spcPct val="0"/>
              </a:spcBef>
              <a:spcAft>
                <a:spcPts val="600"/>
              </a:spcAft>
            </a:pPr>
            <a:r>
              <a:rPr lang="zh-TW" altLang="en-US" sz="2400" dirty="0">
                <a:latin typeface="Arial" panose="020B0604020202020204" pitchFamily="34" charset="0"/>
                <a:ea typeface="標楷體" panose="03000509000000000000" pitchFamily="65" charset="-120"/>
                <a:cs typeface="Arial" panose="020B0604020202020204" pitchFamily="34" charset="0"/>
              </a:rPr>
              <a:t>資料重複儲存是在反正規化時常會採取的手段，重複儲存資料可以加快存取速度。</a:t>
            </a:r>
            <a:endParaRPr lang="en-US" altLang="zh-TW" sz="2400" dirty="0">
              <a:latin typeface="Arial" panose="020B0604020202020204" pitchFamily="34" charset="0"/>
              <a:ea typeface="標楷體" panose="03000509000000000000" pitchFamily="65" charset="-120"/>
              <a:cs typeface="Arial" panose="020B0604020202020204" pitchFamily="34" charset="0"/>
            </a:endParaRPr>
          </a:p>
          <a:p>
            <a:pPr marL="342900" indent="-342900">
              <a:lnSpc>
                <a:spcPct val="100000"/>
              </a:lnSpc>
              <a:spcAft>
                <a:spcPts val="600"/>
              </a:spcAft>
              <a:buFont typeface="Wingdings" panose="05000000000000000000" pitchFamily="2" charset="2"/>
              <a:buChar char="l"/>
              <a:defRPr/>
            </a:pPr>
            <a:r>
              <a:rPr lang="en-US" altLang="zh-TW" sz="2400" b="0" dirty="0">
                <a:solidFill>
                  <a:srgbClr val="FF0000"/>
                </a:solidFill>
                <a:latin typeface="Arial" panose="020B0604020202020204" pitchFamily="34" charset="0"/>
                <a:ea typeface="標楷體" panose="03000509000000000000" pitchFamily="65" charset="-120"/>
                <a:cs typeface="Arial" panose="020B0604020202020204" pitchFamily="34" charset="0"/>
              </a:rPr>
              <a:t>Intelligent Keys</a:t>
            </a:r>
          </a:p>
          <a:p>
            <a:pPr lvl="1">
              <a:spcBef>
                <a:spcPct val="0"/>
              </a:spcBef>
              <a:spcAft>
                <a:spcPts val="600"/>
              </a:spcAft>
            </a:pPr>
            <a:r>
              <a:rPr lang="zh-TW" altLang="en-US" sz="2400" dirty="0">
                <a:latin typeface="Arial" panose="020B0604020202020204" pitchFamily="34" charset="0"/>
                <a:ea typeface="標楷體" panose="03000509000000000000" pitchFamily="65" charset="-120"/>
                <a:cs typeface="Arial" panose="020B0604020202020204" pitchFamily="34" charset="0"/>
              </a:rPr>
              <a:t>適當的設計鍵值以利排序、索引等，解此達到讀取資料最佳化的效果。</a:t>
            </a:r>
            <a:r>
              <a:rPr lang="en-US" altLang="zh-TW" sz="2400" b="0" dirty="0">
                <a:latin typeface="Arial" panose="020B0604020202020204" pitchFamily="34" charset="0"/>
                <a:ea typeface="標楷體" panose="03000509000000000000" pitchFamily="65" charset="-120"/>
                <a:cs typeface="Arial" panose="020B0604020202020204" pitchFamily="34" charset="0"/>
              </a:rPr>
              <a:t> </a:t>
            </a:r>
            <a:r>
              <a:rPr lang="en-US" altLang="zh-TW" sz="2400" dirty="0">
                <a:latin typeface="Arial" panose="020B0604020202020204" pitchFamily="34" charset="0"/>
                <a:ea typeface="標楷體" panose="03000509000000000000" pitchFamily="65" charset="-120"/>
                <a:cs typeface="Arial" panose="020B0604020202020204" pitchFamily="34" charset="0"/>
              </a:rPr>
              <a:t> </a:t>
            </a:r>
          </a:p>
        </p:txBody>
      </p:sp>
    </p:spTree>
    <p:extLst>
      <p:ext uri="{BB962C8B-B14F-4D97-AF65-F5344CB8AC3E}">
        <p14:creationId xmlns:p14="http://schemas.microsoft.com/office/powerpoint/2010/main" xmlns="" val="22088772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2812774" y="284973"/>
            <a:ext cx="6712803" cy="633413"/>
          </a:xfrm>
        </p:spPr>
        <p:txBody>
          <a:bodyPr/>
          <a:lstStyle/>
          <a:p>
            <a:pPr lvl="0" algn="l"/>
            <a:r>
              <a:rPr lang="en-US" altLang="zh-TW" dirty="0"/>
              <a:t>4-2 NoSQL </a:t>
            </a:r>
            <a:r>
              <a:rPr lang="zh-TW" altLang="en-US" dirty="0"/>
              <a:t>資料庫設計步驟</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設計</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步驟</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1" y="2041476"/>
            <a:ext cx="10113137" cy="821611"/>
          </a:xfrm>
        </p:spPr>
        <p:txBody>
          <a:bodyPr/>
          <a:lstStyle/>
          <a:p>
            <a:pPr>
              <a:spcBef>
                <a:spcPts val="600"/>
              </a:spcBef>
              <a:spcAft>
                <a:spcPts val="600"/>
              </a:spcAft>
              <a:buFont typeface="Times New Roman" panose="02020603050405020304" pitchFamily="18" charset="0"/>
              <a:buAutoNum type="arabicPeriod"/>
            </a:pPr>
            <a:r>
              <a:rPr lang="zh-TW" altLang="en-US" sz="2600" b="0" dirty="0">
                <a:latin typeface="Arial" panose="020B0604020202020204" pitchFamily="34" charset="0"/>
                <a:ea typeface="標楷體" panose="03000509000000000000" pitchFamily="65" charset="-120"/>
                <a:cs typeface="Arial" panose="020B0604020202020204" pitchFamily="34" charset="0"/>
              </a:rPr>
              <a:t>需求的搜集與分析</a:t>
            </a:r>
          </a:p>
          <a:p>
            <a:pPr>
              <a:spcBef>
                <a:spcPts val="600"/>
              </a:spcBef>
              <a:spcAft>
                <a:spcPts val="600"/>
              </a:spcAft>
              <a:buFont typeface="Times New Roman" panose="02020603050405020304" pitchFamily="18" charset="0"/>
              <a:buAutoNum type="arabicPeriod"/>
            </a:pPr>
            <a:r>
              <a:rPr lang="zh-TW" altLang="en-US" sz="2600" b="0" dirty="0">
                <a:latin typeface="Arial" panose="020B0604020202020204" pitchFamily="34" charset="0"/>
                <a:ea typeface="標楷體" panose="03000509000000000000" pitchFamily="65" charset="-120"/>
                <a:cs typeface="Arial" panose="020B0604020202020204" pitchFamily="34" charset="0"/>
              </a:rPr>
              <a:t>找出存取樣式</a:t>
            </a:r>
            <a:r>
              <a:rPr lang="en-US" altLang="zh-TW" sz="2600" b="0" dirty="0">
                <a:latin typeface="Arial" panose="020B0604020202020204" pitchFamily="34" charset="0"/>
                <a:ea typeface="標楷體" panose="03000509000000000000" pitchFamily="65" charset="-120"/>
                <a:cs typeface="Arial" panose="020B0604020202020204" pitchFamily="34" charset="0"/>
              </a:rPr>
              <a:t>(Access Patterns)</a:t>
            </a:r>
          </a:p>
          <a:p>
            <a:pPr marL="893763" lvl="1" indent="-390525">
              <a:spcBef>
                <a:spcPct val="0"/>
              </a:spcBef>
              <a:spcAft>
                <a:spcPts val="600"/>
              </a:spcAft>
              <a:buFont typeface="Times New Roman" panose="02020603050405020304" pitchFamily="18" charset="0"/>
              <a:buChar char="–"/>
            </a:pPr>
            <a:r>
              <a:rPr lang="zh-TW" altLang="en-US" sz="2600" dirty="0">
                <a:latin typeface="Arial" panose="020B0604020202020204" pitchFamily="34" charset="0"/>
                <a:ea typeface="標楷體" panose="03000509000000000000" pitchFamily="65" charset="-120"/>
                <a:cs typeface="Arial" panose="020B0604020202020204" pitchFamily="34" charset="0"/>
              </a:rPr>
              <a:t>如何存取資料，包括</a:t>
            </a:r>
            <a:r>
              <a:rPr lang="en-US" altLang="zh-TW" sz="2600" dirty="0">
                <a:latin typeface="Arial" panose="020B0604020202020204" pitchFamily="34" charset="0"/>
                <a:ea typeface="標楷體" panose="03000509000000000000" pitchFamily="65" charset="-120"/>
                <a:cs typeface="Arial" panose="020B0604020202020204" pitchFamily="34" charset="0"/>
              </a:rPr>
              <a:t> Read patterns</a:t>
            </a:r>
            <a:r>
              <a:rPr lang="zh-TW" altLang="en-US" sz="2600" dirty="0">
                <a:latin typeface="Arial" panose="020B0604020202020204" pitchFamily="34" charset="0"/>
                <a:ea typeface="標楷體" panose="03000509000000000000" pitchFamily="65" charset="-120"/>
                <a:cs typeface="Arial" panose="020B0604020202020204" pitchFamily="34" charset="0"/>
              </a:rPr>
              <a:t>及</a:t>
            </a:r>
            <a:r>
              <a:rPr lang="en-US" altLang="zh-TW" sz="2600" dirty="0">
                <a:latin typeface="Arial" panose="020B0604020202020204" pitchFamily="34" charset="0"/>
                <a:ea typeface="標楷體" panose="03000509000000000000" pitchFamily="65" charset="-120"/>
                <a:cs typeface="Arial" panose="020B0604020202020204" pitchFamily="34" charset="0"/>
              </a:rPr>
              <a:t>Write patterns</a:t>
            </a:r>
          </a:p>
          <a:p>
            <a:pPr>
              <a:spcBef>
                <a:spcPts val="600"/>
              </a:spcBef>
              <a:spcAft>
                <a:spcPts val="600"/>
              </a:spcAft>
              <a:buFont typeface="Times New Roman" panose="02020603050405020304" pitchFamily="18" charset="0"/>
              <a:buAutoNum type="arabicPeriod"/>
            </a:pPr>
            <a:r>
              <a:rPr lang="zh-TW" altLang="en-US" sz="2600" b="0" dirty="0">
                <a:latin typeface="Arial" panose="020B0604020202020204" pitchFamily="34" charset="0"/>
                <a:ea typeface="標楷體" panose="03000509000000000000" pitchFamily="65" charset="-120"/>
                <a:cs typeface="Arial" panose="020B0604020202020204" pitchFamily="34" charset="0"/>
              </a:rPr>
              <a:t>概想資料庫設計</a:t>
            </a:r>
            <a:endParaRPr lang="en-US" altLang="zh-TW" sz="2600" b="0" dirty="0">
              <a:latin typeface="Arial" panose="020B0604020202020204" pitchFamily="34" charset="0"/>
              <a:ea typeface="標楷體" panose="03000509000000000000" pitchFamily="65" charset="-120"/>
              <a:cs typeface="Arial" panose="020B0604020202020204" pitchFamily="34" charset="0"/>
            </a:endParaRPr>
          </a:p>
          <a:p>
            <a:pPr marL="893763" lvl="1" indent="-390525">
              <a:spcBef>
                <a:spcPct val="0"/>
              </a:spcBef>
              <a:spcAft>
                <a:spcPts val="600"/>
              </a:spcAft>
              <a:buFont typeface="Times New Roman" panose="02020603050405020304" pitchFamily="18" charset="0"/>
              <a:buChar char="–"/>
            </a:pPr>
            <a:r>
              <a:rPr lang="zh-TW" altLang="en-US" sz="2600" dirty="0">
                <a:latin typeface="Arial" panose="020B0604020202020204" pitchFamily="34" charset="0"/>
                <a:ea typeface="標楷體" panose="03000509000000000000" pitchFamily="65" charset="-120"/>
                <a:cs typeface="Arial" panose="020B0604020202020204" pitchFamily="34" charset="0"/>
              </a:rPr>
              <a:t>產出</a:t>
            </a:r>
            <a:r>
              <a:rPr lang="en-US" altLang="zh-TW" sz="2600" dirty="0">
                <a:latin typeface="Arial" panose="020B0604020202020204" pitchFamily="34" charset="0"/>
                <a:ea typeface="標楷體" panose="03000509000000000000" pitchFamily="65" charset="-120"/>
                <a:cs typeface="Arial" panose="020B0604020202020204" pitchFamily="34" charset="0"/>
              </a:rPr>
              <a:t>ER model</a:t>
            </a:r>
            <a:endParaRPr lang="zh-TW" altLang="en-US" sz="2600" dirty="0">
              <a:latin typeface="Arial" panose="020B0604020202020204" pitchFamily="34" charset="0"/>
              <a:ea typeface="標楷體" panose="03000509000000000000" pitchFamily="65" charset="-120"/>
              <a:cs typeface="Arial" panose="020B0604020202020204" pitchFamily="34" charset="0"/>
            </a:endParaRPr>
          </a:p>
          <a:p>
            <a:pPr>
              <a:spcBef>
                <a:spcPts val="600"/>
              </a:spcBef>
              <a:spcAft>
                <a:spcPts val="600"/>
              </a:spcAft>
              <a:buFont typeface="Times New Roman" panose="02020603050405020304" pitchFamily="18" charset="0"/>
              <a:buAutoNum type="arabicPeriod"/>
            </a:pPr>
            <a:r>
              <a:rPr lang="zh-TW" altLang="en-US" sz="2600" b="0" dirty="0">
                <a:latin typeface="Arial" panose="020B0604020202020204" pitchFamily="34" charset="0"/>
                <a:ea typeface="標楷體" panose="03000509000000000000" pitchFamily="65" charset="-120"/>
                <a:cs typeface="Arial" panose="020B0604020202020204" pitchFamily="34" charset="0"/>
              </a:rPr>
              <a:t>資料模型轉換</a:t>
            </a:r>
            <a:endParaRPr lang="en-US" altLang="zh-TW" sz="2600" b="0" dirty="0">
              <a:latin typeface="Arial" panose="020B0604020202020204" pitchFamily="34" charset="0"/>
              <a:ea typeface="標楷體" panose="03000509000000000000" pitchFamily="65" charset="-120"/>
              <a:cs typeface="Arial" panose="020B0604020202020204" pitchFamily="34" charset="0"/>
            </a:endParaRPr>
          </a:p>
          <a:p>
            <a:pPr marL="893763" lvl="1" indent="-390525">
              <a:spcBef>
                <a:spcPct val="0"/>
              </a:spcBef>
              <a:spcAft>
                <a:spcPts val="600"/>
              </a:spcAft>
              <a:buFont typeface="Times New Roman" panose="02020603050405020304" pitchFamily="18" charset="0"/>
              <a:buChar char="–"/>
            </a:pPr>
            <a:r>
              <a:rPr lang="zh-TW" altLang="en-US" sz="2600" dirty="0">
                <a:latin typeface="Arial" panose="020B0604020202020204" pitchFamily="34" charset="0"/>
                <a:ea typeface="標楷體" panose="03000509000000000000" pitchFamily="65" charset="-120"/>
                <a:cs typeface="Arial" panose="020B0604020202020204" pitchFamily="34" charset="0"/>
              </a:rPr>
              <a:t>聚集</a:t>
            </a:r>
            <a:r>
              <a:rPr lang="en-US" altLang="zh-TW" sz="2600" dirty="0">
                <a:latin typeface="Arial" panose="020B0604020202020204" pitchFamily="34" charset="0"/>
                <a:ea typeface="標楷體" panose="03000509000000000000" pitchFamily="65" charset="-120"/>
                <a:cs typeface="Arial" panose="020B0604020202020204" pitchFamily="34" charset="0"/>
              </a:rPr>
              <a:t>(</a:t>
            </a:r>
            <a:r>
              <a:rPr lang="en-US" altLang="zh-TW" sz="2600" dirty="0" err="1">
                <a:latin typeface="Arial" panose="020B0604020202020204" pitchFamily="34" charset="0"/>
                <a:ea typeface="標楷體" panose="03000509000000000000" pitchFamily="65" charset="-120"/>
                <a:cs typeface="Arial" panose="020B0604020202020204" pitchFamily="34" charset="0"/>
              </a:rPr>
              <a:t>Aggrigating</a:t>
            </a:r>
            <a:r>
              <a:rPr lang="en-US" altLang="zh-TW" sz="2600" dirty="0">
                <a:latin typeface="Arial" panose="020B0604020202020204" pitchFamily="34" charset="0"/>
                <a:ea typeface="標楷體" panose="03000509000000000000" pitchFamily="65" charset="-120"/>
                <a:cs typeface="Arial" panose="020B0604020202020204" pitchFamily="34" charset="0"/>
              </a:rPr>
              <a:t>)? </a:t>
            </a:r>
            <a:r>
              <a:rPr lang="zh-TW" altLang="en-US" sz="2600" dirty="0">
                <a:latin typeface="Arial" panose="020B0604020202020204" pitchFamily="34" charset="0"/>
                <a:ea typeface="標楷體" panose="03000509000000000000" pitchFamily="65" charset="-120"/>
                <a:cs typeface="Arial" panose="020B0604020202020204" pitchFamily="34" charset="0"/>
              </a:rPr>
              <a:t>參考</a:t>
            </a:r>
            <a:r>
              <a:rPr lang="en-US" altLang="zh-TW" sz="2600" dirty="0">
                <a:latin typeface="Arial" panose="020B0604020202020204" pitchFamily="34" charset="0"/>
                <a:ea typeface="標楷體" panose="03000509000000000000" pitchFamily="65" charset="-120"/>
                <a:cs typeface="Arial" panose="020B0604020202020204" pitchFamily="34" charset="0"/>
              </a:rPr>
              <a:t>(Referencing)?</a:t>
            </a:r>
            <a:endParaRPr lang="zh-TW" altLang="en-US" sz="2600" dirty="0">
              <a:latin typeface="Arial" panose="020B0604020202020204" pitchFamily="34" charset="0"/>
              <a:ea typeface="標楷體" panose="03000509000000000000" pitchFamily="65" charset="-120"/>
              <a:cs typeface="Arial" panose="020B0604020202020204" pitchFamily="34" charset="0"/>
            </a:endParaRPr>
          </a:p>
          <a:p>
            <a:pPr marL="268288" indent="-268288">
              <a:spcBef>
                <a:spcPts val="600"/>
              </a:spcBef>
              <a:spcAft>
                <a:spcPts val="600"/>
              </a:spcAft>
              <a:buFont typeface="Times New Roman" panose="02020603050405020304" pitchFamily="18" charset="0"/>
              <a:buAutoNum type="arabicPeriod"/>
            </a:pPr>
            <a:r>
              <a:rPr lang="zh-TW" altLang="en-US" sz="2600" b="0" dirty="0">
                <a:latin typeface="Arial" panose="020B0604020202020204" pitchFamily="34" charset="0"/>
                <a:ea typeface="標楷體" panose="03000509000000000000" pitchFamily="65" charset="-120"/>
                <a:cs typeface="Arial" panose="020B0604020202020204" pitchFamily="34" charset="0"/>
              </a:rPr>
              <a:t>實體資料庫設計</a:t>
            </a:r>
          </a:p>
          <a:p>
            <a:pPr lvl="1">
              <a:spcBef>
                <a:spcPct val="0"/>
              </a:spcBef>
              <a:spcAft>
                <a:spcPts val="600"/>
              </a:spcAft>
            </a:pPr>
            <a:r>
              <a:rPr lang="en-US" altLang="zh-TW" sz="2800" dirty="0">
                <a:latin typeface="Arial" panose="020B0604020202020204" pitchFamily="34" charset="0"/>
                <a:ea typeface="標楷體" panose="03000509000000000000" pitchFamily="65" charset="-120"/>
                <a:cs typeface="Arial" panose="020B0604020202020204" pitchFamily="34" charset="0"/>
              </a:rPr>
              <a:t> </a:t>
            </a:r>
          </a:p>
        </p:txBody>
      </p:sp>
    </p:spTree>
    <p:extLst>
      <p:ext uri="{BB962C8B-B14F-4D97-AF65-F5344CB8AC3E}">
        <p14:creationId xmlns:p14="http://schemas.microsoft.com/office/powerpoint/2010/main" xmlns="" val="15792682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3916017" y="284973"/>
            <a:ext cx="5609560" cy="633413"/>
          </a:xfrm>
        </p:spPr>
        <p:txBody>
          <a:bodyPr/>
          <a:lstStyle/>
          <a:p>
            <a:pPr lvl="0" algn="l"/>
            <a:r>
              <a:rPr lang="en-US" altLang="zh-TW" dirty="0"/>
              <a:t>4-3 </a:t>
            </a:r>
            <a:r>
              <a:rPr lang="zh-TW" altLang="en-US" dirty="0"/>
              <a:t>聚集與參考</a:t>
            </a:r>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lvl="0"/>
            <a:r>
              <a:rPr lang="zh-TW" altLang="en-US" dirty="0">
                <a:latin typeface="Times New Roman" panose="02020603050405020304" pitchFamily="18" charset="0"/>
                <a:ea typeface="標楷體" panose="03000509000000000000" pitchFamily="65" charset="-120"/>
                <a:cs typeface="Times New Roman" panose="02020603050405020304" pitchFamily="18" charset="0"/>
              </a:rPr>
              <a:t>聚集與參考</a:t>
            </a: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 name="圖片 5"/>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92719" y="2134939"/>
            <a:ext cx="3705225" cy="4770437"/>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11" name="矩形 7"/>
          <p:cNvSpPr>
            <a:spLocks noChangeArrowheads="1"/>
          </p:cNvSpPr>
          <p:nvPr/>
        </p:nvSpPr>
        <p:spPr bwMode="auto">
          <a:xfrm>
            <a:off x="4892744" y="3296989"/>
            <a:ext cx="2651125" cy="984250"/>
          </a:xfrm>
          <a:prstGeom prst="rect">
            <a:avLst/>
          </a:prstGeom>
          <a:noFill/>
          <a:ln w="19050" algn="ctr">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endParaRPr lang="zh-TW" altLang="en-US" sz="2400"/>
          </a:p>
        </p:txBody>
      </p:sp>
      <p:sp>
        <p:nvSpPr>
          <p:cNvPr id="12" name="矩形 7"/>
          <p:cNvSpPr>
            <a:spLocks noChangeArrowheads="1"/>
          </p:cNvSpPr>
          <p:nvPr/>
        </p:nvSpPr>
        <p:spPr bwMode="auto">
          <a:xfrm>
            <a:off x="4880044" y="5724276"/>
            <a:ext cx="2651125" cy="984250"/>
          </a:xfrm>
          <a:prstGeom prst="rect">
            <a:avLst/>
          </a:prstGeom>
          <a:noFill/>
          <a:ln w="19050" algn="ctr">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endParaRPr lang="zh-TW" altLang="en-US" sz="2400"/>
          </a:p>
        </p:txBody>
      </p:sp>
      <p:sp>
        <p:nvSpPr>
          <p:cNvPr id="13" name="文字方塊 10"/>
          <p:cNvSpPr txBox="1">
            <a:spLocks noChangeArrowheads="1"/>
          </p:cNvSpPr>
          <p:nvPr/>
        </p:nvSpPr>
        <p:spPr bwMode="auto">
          <a:xfrm>
            <a:off x="4676844" y="1620589"/>
            <a:ext cx="36449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en-US" altLang="zh-TW" sz="2400">
                <a:latin typeface="Arial" panose="020B0604020202020204" pitchFamily="34" charset="0"/>
                <a:ea typeface="標楷體" panose="03000509000000000000" pitchFamily="65" charset="-120"/>
                <a:cs typeface="Arial" panose="020B0604020202020204" pitchFamily="34" charset="0"/>
              </a:rPr>
              <a:t>publisher </a:t>
            </a:r>
            <a:r>
              <a:rPr lang="zh-TW" altLang="en-US" sz="2400">
                <a:latin typeface="Arial" panose="020B0604020202020204" pitchFamily="34" charset="0"/>
                <a:ea typeface="標楷體" panose="03000509000000000000" pitchFamily="65" charset="-120"/>
                <a:cs typeface="Arial" panose="020B0604020202020204" pitchFamily="34" charset="0"/>
              </a:rPr>
              <a:t>嵌入 </a:t>
            </a:r>
            <a:r>
              <a:rPr lang="en-US" altLang="zh-TW" sz="2400">
                <a:latin typeface="Arial" panose="020B0604020202020204" pitchFamily="34" charset="0"/>
                <a:ea typeface="標楷體" panose="03000509000000000000" pitchFamily="65" charset="-120"/>
                <a:cs typeface="Arial" panose="020B0604020202020204" pitchFamily="34" charset="0"/>
              </a:rPr>
              <a:t>book</a:t>
            </a:r>
            <a:endParaRPr lang="zh-TW" altLang="en-US" sz="2400">
              <a:ea typeface="標楷體" panose="03000509000000000000" pitchFamily="65" charset="-120"/>
              <a:cs typeface="Arial" panose="020B060402020202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57394" y="2384176"/>
            <a:ext cx="2333625" cy="321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pic>
    </p:spTree>
    <p:extLst>
      <p:ext uri="{BB962C8B-B14F-4D97-AF65-F5344CB8AC3E}">
        <p14:creationId xmlns:p14="http://schemas.microsoft.com/office/powerpoint/2010/main" xmlns="" val="1722116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3916017" y="284973"/>
            <a:ext cx="5609560" cy="633413"/>
          </a:xfrm>
        </p:spPr>
        <p:txBody>
          <a:bodyPr/>
          <a:lstStyle/>
          <a:p>
            <a:pPr lvl="0" algn="l"/>
            <a:r>
              <a:rPr lang="en-US" altLang="zh-TW" dirty="0"/>
              <a:t>4-3 </a:t>
            </a:r>
            <a:r>
              <a:rPr lang="zh-TW" altLang="en-US" dirty="0"/>
              <a:t>聚集與參考</a:t>
            </a:r>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lvl="0"/>
            <a:r>
              <a:rPr lang="zh-TW" altLang="en-US" dirty="0">
                <a:latin typeface="Times New Roman" panose="02020603050405020304" pitchFamily="18" charset="0"/>
                <a:ea typeface="標楷體" panose="03000509000000000000" pitchFamily="65" charset="-120"/>
                <a:cs typeface="Times New Roman" panose="02020603050405020304" pitchFamily="18" charset="0"/>
              </a:rPr>
              <a:t>聚集與參考</a:t>
            </a: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5" name="圖片 6"/>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96426" y="2337579"/>
            <a:ext cx="3954463" cy="4741862"/>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16" name="矩形 7"/>
          <p:cNvSpPr>
            <a:spLocks noChangeArrowheads="1"/>
          </p:cNvSpPr>
          <p:nvPr/>
        </p:nvSpPr>
        <p:spPr bwMode="auto">
          <a:xfrm>
            <a:off x="2747251" y="3113866"/>
            <a:ext cx="2651125" cy="242888"/>
          </a:xfrm>
          <a:prstGeom prst="rect">
            <a:avLst/>
          </a:prstGeom>
          <a:noFill/>
          <a:ln w="19050" algn="ctr">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endParaRPr lang="zh-TW" altLang="en-US" sz="2400"/>
          </a:p>
        </p:txBody>
      </p:sp>
      <p:pic>
        <p:nvPicPr>
          <p:cNvPr id="17" name="圖片 2"/>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50926" y="2337579"/>
            <a:ext cx="3649663" cy="4770437"/>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18" name="矩形 7"/>
          <p:cNvSpPr>
            <a:spLocks noChangeArrowheads="1"/>
          </p:cNvSpPr>
          <p:nvPr/>
        </p:nvSpPr>
        <p:spPr bwMode="auto">
          <a:xfrm>
            <a:off x="6944601" y="4850591"/>
            <a:ext cx="1631950" cy="242888"/>
          </a:xfrm>
          <a:prstGeom prst="rect">
            <a:avLst/>
          </a:prstGeom>
          <a:noFill/>
          <a:ln w="19050" algn="ctr">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endParaRPr lang="zh-TW" altLang="en-US" sz="2400"/>
          </a:p>
        </p:txBody>
      </p:sp>
      <p:sp>
        <p:nvSpPr>
          <p:cNvPr id="19" name="矩形 8"/>
          <p:cNvSpPr>
            <a:spLocks noChangeArrowheads="1"/>
          </p:cNvSpPr>
          <p:nvPr/>
        </p:nvSpPr>
        <p:spPr bwMode="auto">
          <a:xfrm>
            <a:off x="6943014" y="6655579"/>
            <a:ext cx="1631950" cy="242887"/>
          </a:xfrm>
          <a:prstGeom prst="rect">
            <a:avLst/>
          </a:prstGeom>
          <a:noFill/>
          <a:ln w="19050" algn="ctr">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endParaRPr lang="zh-TW" altLang="en-US" sz="2400"/>
          </a:p>
        </p:txBody>
      </p:sp>
      <p:sp>
        <p:nvSpPr>
          <p:cNvPr id="20" name="文字方塊 11"/>
          <p:cNvSpPr txBox="1">
            <a:spLocks noChangeArrowheads="1"/>
          </p:cNvSpPr>
          <p:nvPr/>
        </p:nvSpPr>
        <p:spPr bwMode="auto">
          <a:xfrm>
            <a:off x="2437689" y="1823229"/>
            <a:ext cx="364648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en-US" altLang="zh-TW" sz="2400">
                <a:latin typeface="Arial" panose="020B0604020202020204" pitchFamily="34" charset="0"/>
                <a:ea typeface="標楷體" panose="03000509000000000000" pitchFamily="65" charset="-120"/>
                <a:cs typeface="Arial" panose="020B0604020202020204" pitchFamily="34" charset="0"/>
              </a:rPr>
              <a:t>publisher </a:t>
            </a:r>
            <a:r>
              <a:rPr lang="zh-TW" altLang="en-US" sz="2400">
                <a:latin typeface="Arial" panose="020B0604020202020204" pitchFamily="34" charset="0"/>
                <a:ea typeface="標楷體" panose="03000509000000000000" pitchFamily="65" charset="-120"/>
                <a:cs typeface="Arial" panose="020B0604020202020204" pitchFamily="34" charset="0"/>
              </a:rPr>
              <a:t>參考 </a:t>
            </a:r>
            <a:r>
              <a:rPr lang="en-US" altLang="zh-TW" sz="2400">
                <a:latin typeface="Arial" panose="020B0604020202020204" pitchFamily="34" charset="0"/>
                <a:ea typeface="標楷體" panose="03000509000000000000" pitchFamily="65" charset="-120"/>
                <a:cs typeface="Arial" panose="020B0604020202020204" pitchFamily="34" charset="0"/>
              </a:rPr>
              <a:t>book</a:t>
            </a:r>
            <a:endParaRPr lang="zh-TW" altLang="en-US" sz="2400">
              <a:ea typeface="標楷體" panose="03000509000000000000" pitchFamily="65" charset="-120"/>
              <a:cs typeface="Arial" panose="020B0604020202020204" pitchFamily="34" charset="0"/>
            </a:endParaRPr>
          </a:p>
        </p:txBody>
      </p:sp>
      <p:sp>
        <p:nvSpPr>
          <p:cNvPr id="21" name="文字方塊 12"/>
          <p:cNvSpPr txBox="1">
            <a:spLocks noChangeArrowheads="1"/>
          </p:cNvSpPr>
          <p:nvPr/>
        </p:nvSpPr>
        <p:spPr bwMode="auto">
          <a:xfrm>
            <a:off x="6693776" y="1799416"/>
            <a:ext cx="364648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en-US" altLang="zh-TW" sz="2400">
                <a:latin typeface="Arial" panose="020B0604020202020204" pitchFamily="34" charset="0"/>
                <a:ea typeface="標楷體" panose="03000509000000000000" pitchFamily="65" charset="-120"/>
                <a:cs typeface="Arial" panose="020B0604020202020204" pitchFamily="34" charset="0"/>
              </a:rPr>
              <a:t>book </a:t>
            </a:r>
            <a:r>
              <a:rPr lang="zh-TW" altLang="en-US" sz="2400">
                <a:latin typeface="Arial" panose="020B0604020202020204" pitchFamily="34" charset="0"/>
                <a:ea typeface="標楷體" panose="03000509000000000000" pitchFamily="65" charset="-120"/>
                <a:cs typeface="Arial" panose="020B0604020202020204" pitchFamily="34" charset="0"/>
              </a:rPr>
              <a:t>參考 </a:t>
            </a:r>
            <a:r>
              <a:rPr lang="en-US" altLang="zh-TW" sz="2400">
                <a:latin typeface="Arial" panose="020B0604020202020204" pitchFamily="34" charset="0"/>
                <a:ea typeface="標楷體" panose="03000509000000000000" pitchFamily="65" charset="-120"/>
                <a:cs typeface="Arial" panose="020B0604020202020204" pitchFamily="34" charset="0"/>
              </a:rPr>
              <a:t>publisher</a:t>
            </a:r>
            <a:endParaRPr lang="zh-TW" altLang="en-US" sz="2400">
              <a:ea typeface="標楷體" panose="03000509000000000000" pitchFamily="65" charset="-120"/>
              <a:cs typeface="Arial" panose="020B0604020202020204" pitchFamily="34" charset="0"/>
            </a:endParaRPr>
          </a:p>
        </p:txBody>
      </p:sp>
    </p:spTree>
    <p:extLst>
      <p:ext uri="{BB962C8B-B14F-4D97-AF65-F5344CB8AC3E}">
        <p14:creationId xmlns:p14="http://schemas.microsoft.com/office/powerpoint/2010/main" xmlns="" val="25289545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7828E769-83F1-9744-B59D-77DD1D5CACDB}"/>
              </a:ext>
            </a:extLst>
          </p:cNvPr>
          <p:cNvSpPr>
            <a:spLocks noGrp="1"/>
          </p:cNvSpPr>
          <p:nvPr>
            <p:ph type="dt" sz="half" idx="10"/>
          </p:nvPr>
        </p:nvSpPr>
        <p:spPr/>
        <p:txBody>
          <a:bodyPr/>
          <a:lstStyle/>
          <a:p>
            <a:r>
              <a:rPr lang="zh-TW" altLang="en-US">
                <a:latin typeface="微軟正黑體" panose="020B0604030504040204" pitchFamily="34" charset="-120"/>
                <a:ea typeface="微軟正黑體" panose="020B0604030504040204" pitchFamily="34" charset="-120"/>
              </a:rPr>
              <a:t>資料庫設計</a:t>
            </a:r>
            <a:r>
              <a:rPr lang="en-US" altLang="zh-TW">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778433CB-7B44-5047-91AB-3A49DF50FBC6}"/>
              </a:ext>
            </a:extLst>
          </p:cNvPr>
          <p:cNvSpPr>
            <a:spLocks noGrp="1"/>
          </p:cNvSpPr>
          <p:nvPr>
            <p:ph type="sldNum" sz="quarter" idx="11"/>
          </p:nvPr>
        </p:nvSpPr>
        <p:spPr/>
        <p:txBody>
          <a:bodyPr/>
          <a:lstStyle/>
          <a:p>
            <a:r>
              <a:rPr lang="zh-TW" altLang="en-US">
                <a:latin typeface="微軟正黑體" panose="020B0604030504040204" pitchFamily="34" charset="-120"/>
                <a:ea typeface="微軟正黑體" panose="020B0604030504040204" pitchFamily="34" charset="-120"/>
              </a:rPr>
              <a:t>郭惠民編著</a:t>
            </a:r>
            <a:r>
              <a:rPr lang="en-US" altLang="zh-TW">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版權所有，不得任意拷貝或引用</a:t>
            </a:r>
            <a:r>
              <a:rPr lang="en-US" altLang="zh-TW">
                <a:latin typeface="微軟正黑體" panose="020B0604030504040204" pitchFamily="34" charset="-120"/>
                <a:ea typeface="微軟正黑體" panose="020B0604030504040204" pitchFamily="34" charset="-120"/>
              </a:rPr>
              <a:t>】 </a:t>
            </a:r>
            <a:endParaRPr lang="zh-TW" altLang="en-US" dirty="0"/>
          </a:p>
        </p:txBody>
      </p:sp>
      <p:sp>
        <p:nvSpPr>
          <p:cNvPr id="4" name="文字版面配置區 3">
            <a:extLst>
              <a:ext uri="{FF2B5EF4-FFF2-40B4-BE49-F238E27FC236}">
                <a16:creationId xmlns:a16="http://schemas.microsoft.com/office/drawing/2014/main" xmlns="" id="{D4316037-FBAF-8045-9139-27609EE1F2C4}"/>
              </a:ext>
            </a:extLst>
          </p:cNvPr>
          <p:cNvSpPr>
            <a:spLocks noGrp="1"/>
          </p:cNvSpPr>
          <p:nvPr>
            <p:ph type="body" sz="quarter" idx="13"/>
          </p:nvPr>
        </p:nvSpPr>
        <p:spPr>
          <a:xfrm>
            <a:off x="3673098" y="3534070"/>
            <a:ext cx="6238058" cy="3272748"/>
          </a:xfrm>
        </p:spPr>
        <p:txBody>
          <a:bodyPr/>
          <a:lstStyle/>
          <a:p>
            <a:pPr algn="l"/>
            <a:r>
              <a:rPr kumimoji="1" lang="en-US" altLang="zh-TW" dirty="0"/>
              <a:t>5-1 MongoDB</a:t>
            </a:r>
            <a:r>
              <a:rPr kumimoji="1" lang="zh-TW" altLang="en-US" dirty="0"/>
              <a:t>特性與架構</a:t>
            </a:r>
          </a:p>
          <a:p>
            <a:pPr algn="l"/>
            <a:r>
              <a:rPr kumimoji="1" lang="en-US" altLang="zh-TW" dirty="0"/>
              <a:t>5-2 MongoDB</a:t>
            </a:r>
            <a:r>
              <a:rPr kumimoji="1" lang="zh-TW" altLang="en-US" dirty="0"/>
              <a:t>塑模原理</a:t>
            </a:r>
          </a:p>
          <a:p>
            <a:pPr algn="l"/>
            <a:r>
              <a:rPr kumimoji="1" lang="en-US" altLang="zh-TW" dirty="0"/>
              <a:t>5-3 MongoDB</a:t>
            </a:r>
            <a:r>
              <a:rPr kumimoji="1" lang="zh-TW" altLang="en-US" dirty="0"/>
              <a:t>塑模範例</a:t>
            </a:r>
          </a:p>
        </p:txBody>
      </p:sp>
      <p:sp>
        <p:nvSpPr>
          <p:cNvPr id="5" name="文字版面配置區 4">
            <a:extLst>
              <a:ext uri="{FF2B5EF4-FFF2-40B4-BE49-F238E27FC236}">
                <a16:creationId xmlns:a16="http://schemas.microsoft.com/office/drawing/2014/main" xmlns="" id="{22EBCD3F-4C3B-6942-83A8-B4C754428749}"/>
              </a:ext>
            </a:extLst>
          </p:cNvPr>
          <p:cNvSpPr>
            <a:spLocks noGrp="1"/>
          </p:cNvSpPr>
          <p:nvPr>
            <p:ph type="body" sz="quarter" idx="12"/>
          </p:nvPr>
        </p:nvSpPr>
        <p:spPr/>
        <p:txBody>
          <a:bodyPr/>
          <a:lstStyle/>
          <a:p>
            <a:r>
              <a:rPr kumimoji="1" lang="zh-TW" altLang="en-US" dirty="0"/>
              <a:t>模組</a:t>
            </a:r>
            <a:r>
              <a:rPr kumimoji="1" lang="en-US" altLang="zh-TW" dirty="0"/>
              <a:t>5 : MongoDB</a:t>
            </a:r>
            <a:r>
              <a:rPr kumimoji="1" lang="zh-TW" altLang="en-US" dirty="0"/>
              <a:t>資料庫</a:t>
            </a:r>
          </a:p>
        </p:txBody>
      </p:sp>
    </p:spTree>
    <p:extLst>
      <p:ext uri="{BB962C8B-B14F-4D97-AF65-F5344CB8AC3E}">
        <p14:creationId xmlns:p14="http://schemas.microsoft.com/office/powerpoint/2010/main" xmlns="" val="32739885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3448878" y="284973"/>
            <a:ext cx="6625020" cy="633413"/>
          </a:xfrm>
        </p:spPr>
        <p:txBody>
          <a:bodyPr/>
          <a:lstStyle/>
          <a:p>
            <a:pPr algn="l"/>
            <a:r>
              <a:rPr lang="en-US" altLang="zh-TW" dirty="0"/>
              <a:t>5-1 MongoDB</a:t>
            </a:r>
            <a:r>
              <a:rPr lang="zh-TW" altLang="en-US" dirty="0"/>
              <a:t>特性與架構</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 MongoDB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資料庫</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1" y="2041476"/>
            <a:ext cx="10113137" cy="821611"/>
          </a:xfrm>
        </p:spPr>
        <p:txBody>
          <a:bodyPr/>
          <a:lstStyle/>
          <a:p>
            <a:pPr marL="357188" indent="-357188">
              <a:lnSpc>
                <a:spcPct val="100000"/>
              </a:lnSpc>
              <a:spcBef>
                <a:spcPct val="20000"/>
              </a:spcBef>
              <a:spcAft>
                <a:spcPts val="600"/>
              </a:spcAft>
              <a:buFont typeface="Wingdings" pitchFamily="2" charset="2"/>
              <a:buChar char="l"/>
              <a:tabLst>
                <a:tab pos="357188" algn="l"/>
              </a:tabLst>
              <a:defRPr/>
            </a:pPr>
            <a:r>
              <a:rPr lang="en-US" altLang="zh-TW" sz="2400" b="0" dirty="0">
                <a:latin typeface="Times New Roman" panose="02020603050405020304" pitchFamily="18" charset="0"/>
                <a:ea typeface="標楷體" pitchFamily="65" charset="-120"/>
                <a:cs typeface="Times New Roman" panose="02020603050405020304" pitchFamily="18" charset="0"/>
              </a:rPr>
              <a:t>MongoDB </a:t>
            </a:r>
            <a:r>
              <a:rPr lang="zh-TW" altLang="zh-TW" sz="2400" b="0" dirty="0">
                <a:latin typeface="Times New Roman" panose="02020603050405020304" pitchFamily="18" charset="0"/>
                <a:ea typeface="標楷體" pitchFamily="65" charset="-120"/>
                <a:cs typeface="Times New Roman" panose="02020603050405020304" pitchFamily="18" charset="0"/>
              </a:rPr>
              <a:t>是由</a:t>
            </a:r>
            <a:r>
              <a:rPr lang="en-US" altLang="zh-TW" sz="2400" b="0" dirty="0">
                <a:latin typeface="Times New Roman" panose="02020603050405020304" pitchFamily="18" charset="0"/>
                <a:ea typeface="標楷體" pitchFamily="65" charset="-120"/>
                <a:cs typeface="Times New Roman" panose="02020603050405020304" pitchFamily="18" charset="0"/>
              </a:rPr>
              <a:t>C++</a:t>
            </a:r>
            <a:r>
              <a:rPr lang="zh-TW" altLang="zh-TW" sz="2400" b="0" dirty="0">
                <a:latin typeface="Times New Roman" panose="02020603050405020304" pitchFamily="18" charset="0"/>
                <a:ea typeface="標楷體" pitchFamily="65" charset="-120"/>
                <a:cs typeface="Times New Roman" panose="02020603050405020304" pitchFamily="18" charset="0"/>
              </a:rPr>
              <a:t>語言編寫的，是一個基於</a:t>
            </a:r>
            <a:r>
              <a:rPr lang="zh-TW" altLang="zh-TW" sz="2400" b="0" dirty="0">
                <a:solidFill>
                  <a:srgbClr val="FF0000"/>
                </a:solidFill>
                <a:latin typeface="Times New Roman" panose="02020603050405020304" pitchFamily="18" charset="0"/>
                <a:ea typeface="標楷體" pitchFamily="65" charset="-120"/>
                <a:cs typeface="Times New Roman" panose="02020603050405020304" pitchFamily="18" charset="0"/>
              </a:rPr>
              <a:t>分散式</a:t>
            </a:r>
            <a:r>
              <a:rPr lang="zh-TW" altLang="en-US" sz="2400" b="0" dirty="0">
                <a:solidFill>
                  <a:srgbClr val="FF0000"/>
                </a:solidFill>
                <a:latin typeface="Times New Roman" panose="02020603050405020304" pitchFamily="18" charset="0"/>
                <a:ea typeface="標楷體" pitchFamily="65" charset="-120"/>
                <a:cs typeface="Times New Roman" panose="02020603050405020304" pitchFamily="18" charset="0"/>
              </a:rPr>
              <a:t>文</a:t>
            </a:r>
            <a:r>
              <a:rPr lang="zh-TW" altLang="zh-TW" sz="2400" b="0" dirty="0">
                <a:solidFill>
                  <a:srgbClr val="FF0000"/>
                </a:solidFill>
                <a:latin typeface="Times New Roman" panose="02020603050405020304" pitchFamily="18" charset="0"/>
                <a:ea typeface="標楷體" pitchFamily="65" charset="-120"/>
                <a:cs typeface="Times New Roman" panose="02020603050405020304" pitchFamily="18" charset="0"/>
              </a:rPr>
              <a:t>檔存儲</a:t>
            </a:r>
            <a:r>
              <a:rPr lang="zh-TW" altLang="en-US" sz="2400" b="0" dirty="0">
                <a:solidFill>
                  <a:srgbClr val="FF0000"/>
                </a:solidFill>
                <a:latin typeface="Times New Roman" panose="02020603050405020304" pitchFamily="18" charset="0"/>
                <a:ea typeface="標楷體" pitchFamily="65" charset="-120"/>
                <a:cs typeface="Times New Roman" panose="02020603050405020304" pitchFamily="18" charset="0"/>
              </a:rPr>
              <a:t>式</a:t>
            </a:r>
            <a:r>
              <a:rPr lang="zh-TW" altLang="zh-TW" sz="2400" b="0" dirty="0">
                <a:latin typeface="Times New Roman" panose="02020603050405020304" pitchFamily="18" charset="0"/>
                <a:ea typeface="標楷體" pitchFamily="65" charset="-120"/>
                <a:cs typeface="Times New Roman" panose="02020603050405020304" pitchFamily="18" charset="0"/>
              </a:rPr>
              <a:t>的開來源資料庫系統。</a:t>
            </a:r>
            <a:endParaRPr lang="en-US" altLang="zh-TW" sz="2400" b="0" dirty="0">
              <a:latin typeface="Times New Roman" panose="02020603050405020304" pitchFamily="18" charset="0"/>
              <a:ea typeface="標楷體" pitchFamily="65" charset="-120"/>
              <a:cs typeface="Times New Roman" panose="02020603050405020304" pitchFamily="18" charset="0"/>
            </a:endParaRPr>
          </a:p>
          <a:p>
            <a:pPr marL="357188" indent="-357188">
              <a:lnSpc>
                <a:spcPct val="100000"/>
              </a:lnSpc>
              <a:spcBef>
                <a:spcPct val="20000"/>
              </a:spcBef>
              <a:spcAft>
                <a:spcPts val="600"/>
              </a:spcAft>
              <a:buFont typeface="Wingdings" pitchFamily="2" charset="2"/>
              <a:buChar char="l"/>
              <a:tabLst>
                <a:tab pos="357188" algn="l"/>
              </a:tabLst>
              <a:defRPr/>
            </a:pPr>
            <a:r>
              <a:rPr lang="zh-TW" altLang="zh-TW" sz="2400" b="0" dirty="0">
                <a:latin typeface="Times New Roman" panose="02020603050405020304" pitchFamily="18" charset="0"/>
                <a:ea typeface="標楷體" pitchFamily="65" charset="-120"/>
                <a:cs typeface="Times New Roman" panose="02020603050405020304" pitchFamily="18" charset="0"/>
              </a:rPr>
              <a:t>在高負載的情況下，添加更多的節點，可以保證伺服器性能。</a:t>
            </a:r>
            <a:endParaRPr lang="en-US" altLang="zh-TW" sz="2400" b="0" dirty="0">
              <a:latin typeface="Times New Roman" panose="02020603050405020304" pitchFamily="18" charset="0"/>
              <a:ea typeface="標楷體" pitchFamily="65" charset="-120"/>
              <a:cs typeface="Times New Roman" panose="02020603050405020304" pitchFamily="18" charset="0"/>
            </a:endParaRPr>
          </a:p>
          <a:p>
            <a:pPr marL="357188" indent="-357188">
              <a:lnSpc>
                <a:spcPct val="100000"/>
              </a:lnSpc>
              <a:spcBef>
                <a:spcPct val="20000"/>
              </a:spcBef>
              <a:spcAft>
                <a:spcPts val="600"/>
              </a:spcAft>
              <a:buFont typeface="Wingdings" pitchFamily="2" charset="2"/>
              <a:buChar char="l"/>
              <a:tabLst>
                <a:tab pos="357188" algn="l"/>
              </a:tabLst>
              <a:defRPr/>
            </a:pPr>
            <a:r>
              <a:rPr lang="en-US" altLang="zh-TW" sz="2400" b="0" dirty="0">
                <a:latin typeface="Times New Roman" panose="02020603050405020304" pitchFamily="18" charset="0"/>
                <a:ea typeface="標楷體" pitchFamily="65" charset="-120"/>
                <a:cs typeface="Times New Roman" panose="02020603050405020304" pitchFamily="18" charset="0"/>
              </a:rPr>
              <a:t>MongoDB </a:t>
            </a:r>
            <a:r>
              <a:rPr lang="zh-TW" altLang="zh-TW" sz="2400" b="0" dirty="0">
                <a:latin typeface="Times New Roman" panose="02020603050405020304" pitchFamily="18" charset="0"/>
                <a:ea typeface="標楷體" pitchFamily="65" charset="-120"/>
                <a:cs typeface="Times New Roman" panose="02020603050405020304" pitchFamily="18" charset="0"/>
              </a:rPr>
              <a:t>旨在為</a:t>
            </a:r>
            <a:r>
              <a:rPr lang="en-US" altLang="zh-TW" sz="2400" b="0" dirty="0">
                <a:latin typeface="Times New Roman" panose="02020603050405020304" pitchFamily="18" charset="0"/>
                <a:ea typeface="標楷體" pitchFamily="65" charset="-120"/>
                <a:cs typeface="Times New Roman" panose="02020603050405020304" pitchFamily="18" charset="0"/>
              </a:rPr>
              <a:t>WEB</a:t>
            </a:r>
            <a:r>
              <a:rPr lang="zh-TW" altLang="zh-TW" sz="2400" b="0" dirty="0">
                <a:latin typeface="Times New Roman" panose="02020603050405020304" pitchFamily="18" charset="0"/>
                <a:ea typeface="標楷體" pitchFamily="65" charset="-120"/>
                <a:cs typeface="Times New Roman" panose="02020603050405020304" pitchFamily="18" charset="0"/>
              </a:rPr>
              <a:t>應用提供可擴展的高性能資料存儲解決方案。</a:t>
            </a:r>
          </a:p>
          <a:p>
            <a:pPr marL="357188" indent="-357188">
              <a:lnSpc>
                <a:spcPct val="100000"/>
              </a:lnSpc>
              <a:spcBef>
                <a:spcPct val="20000"/>
              </a:spcBef>
              <a:spcAft>
                <a:spcPts val="600"/>
              </a:spcAft>
              <a:buFont typeface="Wingdings" pitchFamily="2" charset="2"/>
              <a:buChar char="l"/>
              <a:tabLst>
                <a:tab pos="357188" algn="l"/>
              </a:tabLst>
              <a:defRPr/>
            </a:pPr>
            <a:r>
              <a:rPr lang="en-US" altLang="zh-TW" sz="2400" b="0" dirty="0">
                <a:latin typeface="Times New Roman" panose="02020603050405020304" pitchFamily="18" charset="0"/>
                <a:ea typeface="標楷體" pitchFamily="65" charset="-120"/>
                <a:cs typeface="Times New Roman" panose="02020603050405020304" pitchFamily="18" charset="0"/>
              </a:rPr>
              <a:t>MongoDB </a:t>
            </a:r>
            <a:r>
              <a:rPr lang="zh-TW" altLang="zh-TW" sz="2400" b="0" dirty="0">
                <a:latin typeface="Times New Roman" panose="02020603050405020304" pitchFamily="18" charset="0"/>
                <a:ea typeface="標楷體" pitchFamily="65" charset="-120"/>
                <a:cs typeface="Times New Roman" panose="02020603050405020304" pitchFamily="18" charset="0"/>
              </a:rPr>
              <a:t>將資料存儲為一個文檔，資料結構由</a:t>
            </a:r>
            <a:r>
              <a:rPr lang="zh-TW" altLang="zh-TW" sz="2400" b="0" dirty="0">
                <a:solidFill>
                  <a:srgbClr val="FF0000"/>
                </a:solidFill>
                <a:latin typeface="Times New Roman" panose="02020603050405020304" pitchFamily="18" charset="0"/>
                <a:ea typeface="標楷體" pitchFamily="65" charset="-120"/>
                <a:cs typeface="Times New Roman" panose="02020603050405020304" pitchFamily="18" charset="0"/>
              </a:rPr>
              <a:t>鍵值</a:t>
            </a:r>
            <a:r>
              <a:rPr lang="en-US" altLang="zh-TW" sz="2400" b="0" dirty="0">
                <a:solidFill>
                  <a:srgbClr val="FF0000"/>
                </a:solidFill>
                <a:latin typeface="Times New Roman" panose="02020603050405020304" pitchFamily="18" charset="0"/>
                <a:ea typeface="標楷體" pitchFamily="65" charset="-120"/>
                <a:cs typeface="Times New Roman" panose="02020603050405020304" pitchFamily="18" charset="0"/>
              </a:rPr>
              <a:t>(key=&gt;value)</a:t>
            </a:r>
            <a:r>
              <a:rPr lang="zh-TW" altLang="zh-TW" sz="2400" b="0" dirty="0">
                <a:solidFill>
                  <a:srgbClr val="FF0000"/>
                </a:solidFill>
                <a:latin typeface="Times New Roman" panose="02020603050405020304" pitchFamily="18" charset="0"/>
                <a:ea typeface="標楷體" pitchFamily="65" charset="-120"/>
                <a:cs typeface="Times New Roman" panose="02020603050405020304" pitchFamily="18" charset="0"/>
              </a:rPr>
              <a:t>對組成</a:t>
            </a:r>
            <a:r>
              <a:rPr lang="zh-TW" altLang="zh-TW" sz="2400" b="0" dirty="0">
                <a:latin typeface="Times New Roman" panose="02020603050405020304" pitchFamily="18" charset="0"/>
                <a:ea typeface="標楷體" pitchFamily="65" charset="-120"/>
                <a:cs typeface="Times New Roman" panose="02020603050405020304" pitchFamily="18" charset="0"/>
              </a:rPr>
              <a:t>， </a:t>
            </a:r>
            <a:r>
              <a:rPr lang="en-US" altLang="zh-TW" sz="2400" b="0" dirty="0">
                <a:latin typeface="Times New Roman" panose="02020603050405020304" pitchFamily="18" charset="0"/>
                <a:ea typeface="標楷體" pitchFamily="65" charset="-120"/>
                <a:cs typeface="Times New Roman" panose="02020603050405020304" pitchFamily="18" charset="0"/>
              </a:rPr>
              <a:t>MongoDB </a:t>
            </a:r>
            <a:r>
              <a:rPr lang="zh-TW" altLang="zh-TW" sz="2400" b="0" dirty="0">
                <a:latin typeface="Times New Roman" panose="02020603050405020304" pitchFamily="18" charset="0"/>
                <a:ea typeface="標楷體" pitchFamily="65" charset="-120"/>
                <a:cs typeface="Times New Roman" panose="02020603050405020304" pitchFamily="18" charset="0"/>
              </a:rPr>
              <a:t>文檔類似於 </a:t>
            </a:r>
            <a:r>
              <a:rPr lang="en-US" altLang="zh-TW" sz="2400" b="0" dirty="0">
                <a:latin typeface="Times New Roman" panose="02020603050405020304" pitchFamily="18" charset="0"/>
                <a:ea typeface="標楷體" pitchFamily="65" charset="-120"/>
                <a:cs typeface="Times New Roman" panose="02020603050405020304" pitchFamily="18" charset="0"/>
              </a:rPr>
              <a:t>JSON </a:t>
            </a:r>
            <a:r>
              <a:rPr lang="zh-TW" altLang="en-US" sz="2400" b="0" dirty="0">
                <a:latin typeface="Times New Roman" panose="02020603050405020304" pitchFamily="18" charset="0"/>
                <a:ea typeface="標楷體" pitchFamily="65" charset="-120"/>
                <a:cs typeface="Times New Roman" panose="02020603050405020304" pitchFamily="18" charset="0"/>
              </a:rPr>
              <a:t>物件</a:t>
            </a:r>
            <a:r>
              <a:rPr lang="zh-TW" altLang="zh-TW" sz="2400" b="0" dirty="0">
                <a:latin typeface="Times New Roman" panose="02020603050405020304" pitchFamily="18" charset="0"/>
                <a:ea typeface="標楷體" pitchFamily="65" charset="-120"/>
                <a:cs typeface="Times New Roman" panose="02020603050405020304" pitchFamily="18" charset="0"/>
              </a:rPr>
              <a:t>，欄位值可以包含其他文檔，陣列及文檔陣列。</a:t>
            </a:r>
          </a:p>
          <a:p>
            <a:pPr lvl="1">
              <a:spcBef>
                <a:spcPct val="0"/>
              </a:spcBef>
              <a:spcAft>
                <a:spcPts val="600"/>
              </a:spcAft>
            </a:pPr>
            <a:r>
              <a:rPr lang="en-US" altLang="zh-TW" sz="2800" dirty="0">
                <a:latin typeface="Arial" panose="020B0604020202020204" pitchFamily="34" charset="0"/>
                <a:ea typeface="標楷體" panose="03000509000000000000" pitchFamily="65" charset="-120"/>
                <a:cs typeface="Arial" panose="020B0604020202020204" pitchFamily="34" charset="0"/>
              </a:rPr>
              <a:t> </a:t>
            </a:r>
          </a:p>
        </p:txBody>
      </p:sp>
      <p:pic>
        <p:nvPicPr>
          <p:cNvPr id="8" name="Picture 2" descr="ãmongodbãçåçæå°çµæ"/>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663674" y="5224394"/>
            <a:ext cx="3432175" cy="167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5773877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Document Store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排名</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1262235" y="2030384"/>
            <a:ext cx="9686439" cy="3967459"/>
          </a:xfrm>
          <a:prstGeom prst="rect">
            <a:avLst/>
          </a:prstGeom>
          <a:noFill/>
          <a:ln w="9525">
            <a:noFill/>
            <a:miter lim="800000"/>
            <a:headEnd/>
            <a:tailEnd/>
          </a:ln>
        </p:spPr>
      </p:pic>
      <p:sp>
        <p:nvSpPr>
          <p:cNvPr id="10"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3448878" y="284973"/>
            <a:ext cx="6625020" cy="633413"/>
          </a:xfrm>
        </p:spPr>
        <p:txBody>
          <a:bodyPr/>
          <a:lstStyle/>
          <a:p>
            <a:pPr algn="l"/>
            <a:r>
              <a:rPr lang="en-US" altLang="zh-TW" dirty="0"/>
              <a:t>5-1 MongoDB</a:t>
            </a:r>
            <a:r>
              <a:rPr lang="zh-TW" altLang="en-US" dirty="0"/>
              <a:t>特性與架構</a:t>
            </a:r>
            <a:endParaRPr lang="en-US" altLang="zh-TW" dirty="0"/>
          </a:p>
        </p:txBody>
      </p:sp>
    </p:spTree>
    <p:extLst>
      <p:ext uri="{BB962C8B-B14F-4D97-AF65-F5344CB8AC3E}">
        <p14:creationId xmlns:p14="http://schemas.microsoft.com/office/powerpoint/2010/main" xmlns="" val="41197813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3448878" y="284973"/>
            <a:ext cx="6392546" cy="633413"/>
          </a:xfrm>
        </p:spPr>
        <p:txBody>
          <a:bodyPr/>
          <a:lstStyle/>
          <a:p>
            <a:pPr algn="l"/>
            <a:r>
              <a:rPr lang="en-US" altLang="zh-TW" dirty="0"/>
              <a:t>5-1 MongoDB</a:t>
            </a:r>
            <a:r>
              <a:rPr lang="zh-TW" altLang="en-US" dirty="0"/>
              <a:t>特性與架構</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 MongoDB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架構</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文字版面配置區 3"/>
          <p:cNvSpPr>
            <a:spLocks noGrp="1"/>
          </p:cNvSpPr>
          <p:nvPr>
            <p:ph type="body" sz="quarter" idx="14"/>
          </p:nvPr>
        </p:nvSpPr>
        <p:spPr>
          <a:xfrm>
            <a:off x="838604" y="1889908"/>
            <a:ext cx="12040431" cy="821611"/>
          </a:xfrm>
        </p:spPr>
        <p:txBody>
          <a:bodyPr/>
          <a:lstStyle/>
          <a:p>
            <a:r>
              <a:rPr lang="en-US" altLang="zh-TW" sz="2400" b="0" dirty="0" err="1">
                <a:solidFill>
                  <a:srgbClr val="FF0000"/>
                </a:solidFill>
                <a:latin typeface="Arial" panose="020B0604020202020204" pitchFamily="34" charset="0"/>
                <a:cs typeface="Arial" panose="020B0604020202020204" pitchFamily="34" charset="0"/>
              </a:rPr>
              <a:t>Sharding</a:t>
            </a:r>
            <a:r>
              <a:rPr lang="en-US" altLang="zh-TW" sz="2400" b="0" dirty="0">
                <a:latin typeface="Arial" panose="020B0604020202020204" pitchFamily="34" charset="0"/>
                <a:cs typeface="Arial" panose="020B0604020202020204" pitchFamily="34" charset="0"/>
              </a:rPr>
              <a:t>, or horizontal scaling, divides the data set and distributes the data over multiple servers, or shards. </a:t>
            </a:r>
            <a:endParaRPr lang="zh-TW" altLang="en-US" dirty="0"/>
          </a:p>
        </p:txBody>
      </p:sp>
      <p:pic>
        <p:nvPicPr>
          <p:cNvPr id="11" name="Picture 2" descr="Diagram of a large collection with data distributed across 4 shards."/>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654718" y="2711519"/>
            <a:ext cx="4465552" cy="4280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244392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3438938" y="284973"/>
            <a:ext cx="6634959" cy="633413"/>
          </a:xfrm>
        </p:spPr>
        <p:txBody>
          <a:bodyPr/>
          <a:lstStyle/>
          <a:p>
            <a:pPr algn="l"/>
            <a:r>
              <a:rPr lang="en-US" altLang="zh-TW" dirty="0"/>
              <a:t>5-1 MongoDB</a:t>
            </a:r>
            <a:r>
              <a:rPr lang="zh-TW" altLang="en-US" dirty="0"/>
              <a:t>特性與架構</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 MongoDB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架構</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文字版面配置區 3"/>
          <p:cNvSpPr>
            <a:spLocks noGrp="1"/>
          </p:cNvSpPr>
          <p:nvPr>
            <p:ph type="body" sz="quarter" idx="14"/>
          </p:nvPr>
        </p:nvSpPr>
        <p:spPr>
          <a:xfrm>
            <a:off x="838604" y="1862127"/>
            <a:ext cx="12040431" cy="821611"/>
          </a:xfrm>
        </p:spPr>
        <p:txBody>
          <a:bodyPr/>
          <a:lstStyle/>
          <a:p>
            <a:pPr marL="357188" indent="-357188">
              <a:lnSpc>
                <a:spcPct val="100000"/>
              </a:lnSpc>
              <a:spcBef>
                <a:spcPct val="0"/>
              </a:spcBef>
              <a:buFont typeface="Wingdings" panose="05000000000000000000" pitchFamily="2" charset="2"/>
              <a:buChar char="l"/>
            </a:pPr>
            <a:r>
              <a:rPr lang="en-US" altLang="zh-TW" sz="2400" b="0" dirty="0">
                <a:solidFill>
                  <a:srgbClr val="FF0000"/>
                </a:solidFill>
                <a:latin typeface="Arial" panose="020B0604020202020204" pitchFamily="34" charset="0"/>
                <a:cs typeface="Arial" panose="020B0604020202020204" pitchFamily="34" charset="0"/>
              </a:rPr>
              <a:t>Shards</a:t>
            </a:r>
            <a:r>
              <a:rPr lang="en-US" altLang="zh-TW" sz="2400" b="0" dirty="0">
                <a:latin typeface="Arial" panose="020B0604020202020204" pitchFamily="34" charset="0"/>
                <a:cs typeface="Arial" panose="020B0604020202020204" pitchFamily="34" charset="0"/>
              </a:rPr>
              <a:t> store the data. Each shard is a replica set.</a:t>
            </a:r>
          </a:p>
          <a:p>
            <a:pPr marL="357188" indent="-357188">
              <a:lnSpc>
                <a:spcPct val="100000"/>
              </a:lnSpc>
              <a:spcBef>
                <a:spcPct val="0"/>
              </a:spcBef>
              <a:buFont typeface="Wingdings" panose="05000000000000000000" pitchFamily="2" charset="2"/>
              <a:buChar char="l"/>
            </a:pPr>
            <a:r>
              <a:rPr lang="zh-TW" altLang="zh-TW" sz="2400" b="0" dirty="0">
                <a:solidFill>
                  <a:srgbClr val="FF0000"/>
                </a:solidFill>
                <a:latin typeface="Arial" panose="020B0604020202020204" pitchFamily="34" charset="0"/>
                <a:cs typeface="Arial" panose="020B0604020202020204" pitchFamily="34" charset="0"/>
              </a:rPr>
              <a:t>Query Routers </a:t>
            </a:r>
            <a:r>
              <a:rPr lang="zh-TW" altLang="zh-TW" sz="2400" b="0" dirty="0">
                <a:latin typeface="Arial" panose="020B0604020202020204" pitchFamily="34" charset="0"/>
                <a:cs typeface="Arial" panose="020B0604020202020204" pitchFamily="34" charset="0"/>
              </a:rPr>
              <a:t>interface with client applications and direct operations to the</a:t>
            </a:r>
            <a:r>
              <a:rPr lang="zh-TW" altLang="en-US" sz="2400" b="0" dirty="0">
                <a:latin typeface="Arial" panose="020B0604020202020204" pitchFamily="34" charset="0"/>
                <a:cs typeface="Arial" panose="020B0604020202020204" pitchFamily="34" charset="0"/>
              </a:rPr>
              <a:t> </a:t>
            </a:r>
            <a:r>
              <a:rPr lang="zh-TW" altLang="zh-TW" sz="2400" b="0" dirty="0">
                <a:latin typeface="Arial" panose="020B0604020202020204" pitchFamily="34" charset="0"/>
                <a:cs typeface="Arial" panose="020B0604020202020204" pitchFamily="34" charset="0"/>
              </a:rPr>
              <a:t>appropriate shard or shards. </a:t>
            </a:r>
            <a:endParaRPr lang="en-US" altLang="zh-TW" sz="2400" b="0" dirty="0">
              <a:latin typeface="Arial" panose="020B0604020202020204" pitchFamily="34" charset="0"/>
              <a:cs typeface="Arial" panose="020B0604020202020204" pitchFamily="34" charset="0"/>
            </a:endParaRPr>
          </a:p>
          <a:p>
            <a:pPr marL="357188" indent="-357188">
              <a:lnSpc>
                <a:spcPct val="100000"/>
              </a:lnSpc>
              <a:spcBef>
                <a:spcPct val="0"/>
              </a:spcBef>
              <a:buFont typeface="Wingdings" panose="05000000000000000000" pitchFamily="2" charset="2"/>
              <a:buChar char="l"/>
            </a:pPr>
            <a:r>
              <a:rPr lang="en-US" altLang="zh-TW" sz="2400" b="0" dirty="0" err="1">
                <a:solidFill>
                  <a:srgbClr val="FF0000"/>
                </a:solidFill>
                <a:latin typeface="Arial" panose="020B0604020202020204" pitchFamily="34" charset="0"/>
                <a:cs typeface="Arial" panose="020B0604020202020204" pitchFamily="34" charset="0"/>
              </a:rPr>
              <a:t>Config</a:t>
            </a:r>
            <a:r>
              <a:rPr lang="en-US" altLang="zh-TW" sz="2400" b="0" dirty="0">
                <a:solidFill>
                  <a:srgbClr val="FF0000"/>
                </a:solidFill>
                <a:latin typeface="Arial" panose="020B0604020202020204" pitchFamily="34" charset="0"/>
                <a:cs typeface="Arial" panose="020B0604020202020204" pitchFamily="34" charset="0"/>
              </a:rPr>
              <a:t> servers</a:t>
            </a:r>
            <a:r>
              <a:rPr lang="en-US" altLang="zh-TW" sz="2400" b="0" dirty="0">
                <a:latin typeface="Arial" panose="020B0604020202020204" pitchFamily="34" charset="0"/>
                <a:cs typeface="Arial" panose="020B0604020202020204" pitchFamily="34" charset="0"/>
              </a:rPr>
              <a:t> store the cluster’s metadata. </a:t>
            </a:r>
            <a:endParaRPr lang="zh-TW" altLang="en-US" b="0" dirty="0"/>
          </a:p>
        </p:txBody>
      </p:sp>
      <p:pic>
        <p:nvPicPr>
          <p:cNvPr id="8" name="Picture 4" descr="Diagram of a sample sharded cluster for production purposes.  Contains exactly 3 config servers, 2 or more ``mongos`` query routers, and at least 2 shards. The shards are replica sets."/>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72720" y="3608801"/>
            <a:ext cx="4691062" cy="3330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95286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r>
              <a:rPr lang="en-US" altLang="zh-TW" dirty="0"/>
              <a:t>1-1 : </a:t>
            </a:r>
            <a:r>
              <a:rPr lang="zh-TW" altLang="zh-TW" dirty="0"/>
              <a:t>關聯式資料庫之特性</a:t>
            </a:r>
            <a:endParaRPr lang="zh-TW" altLang="en-US" dirty="0"/>
          </a:p>
          <a:p>
            <a:endParaRPr lang="zh-TW" altLang="en-US" dirty="0"/>
          </a:p>
        </p:txBody>
      </p:sp>
      <p:sp>
        <p:nvSpPr>
          <p:cNvPr id="11"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SQL</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標準語言</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1" y="2073331"/>
            <a:ext cx="9705633" cy="821611"/>
          </a:xfrm>
        </p:spPr>
        <p:txBody>
          <a:bodyPr/>
          <a:lstStyle/>
          <a:p>
            <a:pPr marL="268288" indent="-268288">
              <a:lnSpc>
                <a:spcPct val="100000"/>
              </a:lnSpc>
              <a:buFont typeface="Wingdings" pitchFamily="2" charset="2"/>
              <a:buChar char="l"/>
            </a:pPr>
            <a:r>
              <a:rPr lang="zh-TW" altLang="en-US" sz="2600" b="0" dirty="0">
                <a:latin typeface="Arial" panose="020B0604020202020204" pitchFamily="34" charset="0"/>
                <a:ea typeface="標楷體" panose="03000509000000000000" pitchFamily="65" charset="-120"/>
                <a:cs typeface="Arial" panose="020B0604020202020204" pitchFamily="34" charset="0"/>
              </a:rPr>
              <a:t>關聯式資料庫使用 </a:t>
            </a:r>
            <a:r>
              <a:rPr lang="en-US" altLang="zh-TW" sz="2600" b="0" dirty="0">
                <a:latin typeface="Arial" panose="020B0604020202020204" pitchFamily="34" charset="0"/>
                <a:ea typeface="標楷體" panose="03000509000000000000" pitchFamily="65" charset="-120"/>
                <a:cs typeface="Arial" panose="020B0604020202020204" pitchFamily="34" charset="0"/>
              </a:rPr>
              <a:t>SQL </a:t>
            </a:r>
            <a:r>
              <a:rPr lang="zh-TW" altLang="en-US" sz="2600" b="0" dirty="0">
                <a:latin typeface="Arial" panose="020B0604020202020204" pitchFamily="34" charset="0"/>
                <a:ea typeface="標楷體" panose="03000509000000000000" pitchFamily="65" charset="-120"/>
                <a:cs typeface="Arial" panose="020B0604020202020204" pitchFamily="34" charset="0"/>
              </a:rPr>
              <a:t>或結構式查詢語言做為主要的通訊介面。美國國家標準協會 </a:t>
            </a:r>
            <a:r>
              <a:rPr lang="en-US" altLang="zh-TW" sz="2600" b="0" dirty="0">
                <a:latin typeface="Arial" panose="020B0604020202020204" pitchFamily="34" charset="0"/>
                <a:ea typeface="標楷體" panose="03000509000000000000" pitchFamily="65" charset="-120"/>
                <a:cs typeface="Arial" panose="020B0604020202020204" pitchFamily="34" charset="0"/>
              </a:rPr>
              <a:t>(ANSI) </a:t>
            </a:r>
            <a:r>
              <a:rPr lang="zh-TW" altLang="en-US" sz="2600" b="0" dirty="0">
                <a:latin typeface="Arial" panose="020B0604020202020204" pitchFamily="34" charset="0"/>
                <a:ea typeface="標楷體" panose="03000509000000000000" pitchFamily="65" charset="-120"/>
                <a:cs typeface="Arial" panose="020B0604020202020204" pitchFamily="34" charset="0"/>
              </a:rPr>
              <a:t>在 </a:t>
            </a:r>
            <a:r>
              <a:rPr lang="en-US" altLang="zh-TW" sz="2600" b="0" dirty="0">
                <a:latin typeface="Arial" panose="020B0604020202020204" pitchFamily="34" charset="0"/>
                <a:ea typeface="標楷體" panose="03000509000000000000" pitchFamily="65" charset="-120"/>
                <a:cs typeface="Arial" panose="020B0604020202020204" pitchFamily="34" charset="0"/>
              </a:rPr>
              <a:t>1986 </a:t>
            </a:r>
            <a:r>
              <a:rPr lang="zh-TW" altLang="en-US" sz="2600" b="0" dirty="0">
                <a:latin typeface="Arial" panose="020B0604020202020204" pitchFamily="34" charset="0"/>
                <a:ea typeface="標楷體" panose="03000509000000000000" pitchFamily="65" charset="-120"/>
                <a:cs typeface="Arial" panose="020B0604020202020204" pitchFamily="34" charset="0"/>
              </a:rPr>
              <a:t>年將 </a:t>
            </a:r>
            <a:r>
              <a:rPr lang="en-US" altLang="zh-TW" sz="2600" b="0" dirty="0">
                <a:latin typeface="Arial" panose="020B0604020202020204" pitchFamily="34" charset="0"/>
                <a:ea typeface="標楷體" panose="03000509000000000000" pitchFamily="65" charset="-120"/>
                <a:cs typeface="Arial" panose="020B0604020202020204" pitchFamily="34" charset="0"/>
              </a:rPr>
              <a:t>SQL </a:t>
            </a:r>
            <a:r>
              <a:rPr lang="zh-TW" altLang="en-US" sz="2600" b="0" dirty="0">
                <a:latin typeface="Arial" panose="020B0604020202020204" pitchFamily="34" charset="0"/>
                <a:ea typeface="標楷體" panose="03000509000000000000" pitchFamily="65" charset="-120"/>
                <a:cs typeface="Arial" panose="020B0604020202020204" pitchFamily="34" charset="0"/>
              </a:rPr>
              <a:t>納入標準。所有常見的關聯式資料庫引擎都支援標準 </a:t>
            </a:r>
            <a:r>
              <a:rPr lang="en-US" altLang="zh-TW" sz="2600" b="0" dirty="0">
                <a:solidFill>
                  <a:srgbClr val="FF0000"/>
                </a:solidFill>
                <a:latin typeface="Arial" panose="020B0604020202020204" pitchFamily="34" charset="0"/>
                <a:ea typeface="標楷體" panose="03000509000000000000" pitchFamily="65" charset="-120"/>
                <a:cs typeface="Arial" panose="020B0604020202020204" pitchFamily="34" charset="0"/>
              </a:rPr>
              <a:t>ANSI SQL</a:t>
            </a:r>
            <a:r>
              <a:rPr lang="zh-TW" altLang="en-US" sz="2600" b="0" dirty="0">
                <a:latin typeface="Arial" panose="020B0604020202020204" pitchFamily="34" charset="0"/>
                <a:ea typeface="標楷體" panose="03000509000000000000" pitchFamily="65" charset="-120"/>
                <a:cs typeface="Arial" panose="020B0604020202020204" pitchFamily="34" charset="0"/>
              </a:rPr>
              <a:t>，而且有些引擎還提供 </a:t>
            </a:r>
            <a:r>
              <a:rPr lang="en-US" altLang="zh-TW" sz="2600" b="0" dirty="0">
                <a:latin typeface="Arial" panose="020B0604020202020204" pitchFamily="34" charset="0"/>
                <a:ea typeface="標楷體" panose="03000509000000000000" pitchFamily="65" charset="-120"/>
                <a:cs typeface="Arial" panose="020B0604020202020204" pitchFamily="34" charset="0"/>
              </a:rPr>
              <a:t>ANSI SQL </a:t>
            </a:r>
            <a:r>
              <a:rPr lang="zh-TW" altLang="en-US" sz="2600" b="0" dirty="0">
                <a:latin typeface="Arial" panose="020B0604020202020204" pitchFamily="34" charset="0"/>
                <a:ea typeface="標楷體" panose="03000509000000000000" pitchFamily="65" charset="-120"/>
                <a:cs typeface="Arial" panose="020B0604020202020204" pitchFamily="34" charset="0"/>
              </a:rPr>
              <a:t>延伸功能，以支援該引擎的專屬功能。</a:t>
            </a:r>
            <a:endParaRPr lang="en-US" altLang="zh-TW" sz="2600" b="0" dirty="0">
              <a:latin typeface="Arial" panose="020B0604020202020204" pitchFamily="34" charset="0"/>
              <a:ea typeface="標楷體" panose="03000509000000000000" pitchFamily="65" charset="-120"/>
              <a:cs typeface="Arial" panose="020B0604020202020204" pitchFamily="34" charset="0"/>
            </a:endParaRPr>
          </a:p>
          <a:p>
            <a:pPr marL="268288" indent="-268288">
              <a:lnSpc>
                <a:spcPct val="100000"/>
              </a:lnSpc>
              <a:buFont typeface="Wingdings" pitchFamily="2" charset="2"/>
              <a:buChar char="l"/>
            </a:pPr>
            <a:r>
              <a:rPr lang="zh-TW" altLang="en-US" sz="2600" b="0" dirty="0">
                <a:latin typeface="Arial" panose="020B0604020202020204" pitchFamily="34" charset="0"/>
                <a:ea typeface="標楷體" panose="03000509000000000000" pitchFamily="65" charset="-120"/>
                <a:cs typeface="Arial" panose="020B0604020202020204" pitchFamily="34" charset="0"/>
              </a:rPr>
              <a:t>您可以利用 </a:t>
            </a:r>
            <a:r>
              <a:rPr lang="en-US" altLang="zh-TW" sz="2600" b="0" dirty="0">
                <a:latin typeface="Arial" panose="020B0604020202020204" pitchFamily="34" charset="0"/>
                <a:ea typeface="標楷體" panose="03000509000000000000" pitchFamily="65" charset="-120"/>
                <a:cs typeface="Arial" panose="020B0604020202020204" pitchFamily="34" charset="0"/>
              </a:rPr>
              <a:t>SQL </a:t>
            </a:r>
            <a:r>
              <a:rPr lang="zh-TW" altLang="en-US" sz="2600" b="0" dirty="0">
                <a:latin typeface="Arial" panose="020B0604020202020204" pitchFamily="34" charset="0"/>
                <a:ea typeface="標楷體" panose="03000509000000000000" pitchFamily="65" charset="-120"/>
                <a:cs typeface="Arial" panose="020B0604020202020204" pitchFamily="34" charset="0"/>
              </a:rPr>
              <a:t>新增、更新、刪除多個橫列的資料、擷取資料子集供交易處理和分析應用程式使用，以及管理資料庫的所有面向。</a:t>
            </a:r>
            <a:endParaRPr lang="en-US" altLang="zh-TW" sz="2600" b="0" dirty="0">
              <a:latin typeface="Arial" panose="020B0604020202020204" pitchFamily="34" charset="0"/>
              <a:ea typeface="標楷體" panose="03000509000000000000" pitchFamily="65" charset="-120"/>
              <a:cs typeface="Arial" panose="020B0604020202020204" pitchFamily="34" charset="0"/>
            </a:endParaRPr>
          </a:p>
          <a:p>
            <a:endParaRPr lang="zh-TW" altLang="en-US" sz="2400" dirty="0"/>
          </a:p>
        </p:txBody>
      </p:sp>
    </p:spTree>
    <p:extLst>
      <p:ext uri="{BB962C8B-B14F-4D97-AF65-F5344CB8AC3E}">
        <p14:creationId xmlns:p14="http://schemas.microsoft.com/office/powerpoint/2010/main" xmlns="" val="7804905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3438938" y="284973"/>
            <a:ext cx="6541969" cy="633413"/>
          </a:xfrm>
        </p:spPr>
        <p:txBody>
          <a:bodyPr/>
          <a:lstStyle/>
          <a:p>
            <a:pPr algn="l"/>
            <a:r>
              <a:rPr lang="en-US" altLang="zh-TW" dirty="0"/>
              <a:t>5-1 MongoDB</a:t>
            </a:r>
            <a:r>
              <a:rPr lang="zh-TW" altLang="en-US" dirty="0"/>
              <a:t>特性與架構</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 MongoDB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架構</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文字版面配置區 3"/>
          <p:cNvSpPr>
            <a:spLocks noGrp="1"/>
          </p:cNvSpPr>
          <p:nvPr>
            <p:ph type="body" sz="quarter" idx="14"/>
          </p:nvPr>
        </p:nvSpPr>
        <p:spPr>
          <a:xfrm>
            <a:off x="838604" y="1904139"/>
            <a:ext cx="12040431" cy="821611"/>
          </a:xfrm>
        </p:spPr>
        <p:txBody>
          <a:bodyPr/>
          <a:lstStyle/>
          <a:p>
            <a:pPr marL="357188" indent="-357188">
              <a:lnSpc>
                <a:spcPct val="100000"/>
              </a:lnSpc>
              <a:spcBef>
                <a:spcPct val="0"/>
              </a:spcBef>
              <a:spcAft>
                <a:spcPts val="300"/>
              </a:spcAft>
              <a:buFont typeface="Wingdings" panose="05000000000000000000" pitchFamily="2" charset="2"/>
              <a:buChar char="l"/>
            </a:pPr>
            <a:r>
              <a:rPr lang="en-US" altLang="zh-TW" sz="2400" b="0" dirty="0">
                <a:solidFill>
                  <a:srgbClr val="FF0000"/>
                </a:solidFill>
                <a:latin typeface="Arial" panose="020B0604020202020204" pitchFamily="34" charset="0"/>
                <a:cs typeface="Arial" panose="020B0604020202020204" pitchFamily="34" charset="0"/>
              </a:rPr>
              <a:t>Primary</a:t>
            </a:r>
            <a:r>
              <a:rPr lang="en-US" altLang="zh-TW" sz="2400" b="0" dirty="0">
                <a:latin typeface="Arial" panose="020B0604020202020204" pitchFamily="34" charset="0"/>
                <a:cs typeface="Arial" panose="020B0604020202020204" pitchFamily="34" charset="0"/>
              </a:rPr>
              <a:t> </a:t>
            </a:r>
            <a:r>
              <a:rPr lang="zh-TW" altLang="zh-TW" sz="2400" b="0" dirty="0">
                <a:latin typeface="Arial" panose="020B0604020202020204" pitchFamily="34" charset="0"/>
                <a:cs typeface="Arial" panose="020B0604020202020204" pitchFamily="34" charset="0"/>
              </a:rPr>
              <a:t>receives all write operations</a:t>
            </a:r>
            <a:r>
              <a:rPr lang="en-US" altLang="zh-TW" sz="2400" b="0" dirty="0">
                <a:latin typeface="Arial" panose="020B0604020202020204" pitchFamily="34" charset="0"/>
                <a:cs typeface="Arial" panose="020B0604020202020204" pitchFamily="34" charset="0"/>
              </a:rPr>
              <a:t>.</a:t>
            </a:r>
          </a:p>
          <a:p>
            <a:pPr marL="357188" indent="-357188">
              <a:lnSpc>
                <a:spcPct val="100000"/>
              </a:lnSpc>
              <a:spcBef>
                <a:spcPct val="0"/>
              </a:spcBef>
              <a:spcAft>
                <a:spcPts val="300"/>
              </a:spcAft>
              <a:buFont typeface="Wingdings" panose="05000000000000000000" pitchFamily="2" charset="2"/>
              <a:buChar char="l"/>
            </a:pPr>
            <a:r>
              <a:rPr lang="en-US" altLang="zh-TW" sz="2400" b="0" dirty="0" err="1">
                <a:solidFill>
                  <a:srgbClr val="FF0000"/>
                </a:solidFill>
                <a:latin typeface="Arial" panose="020B0604020202020204" pitchFamily="34" charset="0"/>
                <a:cs typeface="Arial" panose="020B0604020202020204" pitchFamily="34" charset="0"/>
              </a:rPr>
              <a:t>Secondaries</a:t>
            </a:r>
            <a:r>
              <a:rPr lang="en-US" altLang="zh-TW" sz="2400" b="0" dirty="0">
                <a:latin typeface="Arial" panose="020B0604020202020204" pitchFamily="34" charset="0"/>
                <a:cs typeface="Arial" panose="020B0604020202020204" pitchFamily="34" charset="0"/>
              </a:rPr>
              <a:t> replicate operations from the primary to maintain an identical data set.</a:t>
            </a:r>
          </a:p>
          <a:p>
            <a:pPr marL="357188" indent="-357188">
              <a:lnSpc>
                <a:spcPct val="100000"/>
              </a:lnSpc>
              <a:spcBef>
                <a:spcPct val="0"/>
              </a:spcBef>
              <a:spcAft>
                <a:spcPts val="300"/>
              </a:spcAft>
              <a:buFont typeface="Wingdings" panose="05000000000000000000" pitchFamily="2" charset="2"/>
              <a:buChar char="l"/>
            </a:pPr>
            <a:r>
              <a:rPr lang="en-US" altLang="zh-TW" sz="2400" b="0" dirty="0">
                <a:solidFill>
                  <a:srgbClr val="FF0000"/>
                </a:solidFill>
                <a:latin typeface="Arial" panose="020B0604020202020204" pitchFamily="34" charset="0"/>
                <a:cs typeface="Arial" panose="020B0604020202020204" pitchFamily="34" charset="0"/>
              </a:rPr>
              <a:t>Arbiters</a:t>
            </a:r>
            <a:r>
              <a:rPr lang="en-US" altLang="zh-TW" sz="2400" b="0" dirty="0">
                <a:latin typeface="Arial" panose="020B0604020202020204" pitchFamily="34" charset="0"/>
                <a:cs typeface="Arial" panose="020B0604020202020204" pitchFamily="34" charset="0"/>
              </a:rPr>
              <a:t> select a primary if the current primary is unavailable.</a:t>
            </a:r>
            <a:endParaRPr lang="zh-TW" altLang="en-US" sz="2400" b="0" dirty="0">
              <a:latin typeface="Arial" panose="020B0604020202020204" pitchFamily="34" charset="0"/>
              <a:cs typeface="Arial" panose="020B0604020202020204" pitchFamily="34" charset="0"/>
            </a:endParaRPr>
          </a:p>
        </p:txBody>
      </p:sp>
      <p:pic>
        <p:nvPicPr>
          <p:cNvPr id="10" name="Picture 4" descr="Diagram of default routing of reads and writes to the primary."/>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604591" y="3316562"/>
            <a:ext cx="4605338" cy="3767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480992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3428999" y="284973"/>
            <a:ext cx="6096577" cy="633413"/>
          </a:xfrm>
        </p:spPr>
        <p:txBody>
          <a:bodyPr/>
          <a:lstStyle/>
          <a:p>
            <a:pPr algn="l"/>
            <a:r>
              <a:rPr lang="en-US" altLang="zh-TW" dirty="0"/>
              <a:t>5-2 MongoDB</a:t>
            </a:r>
            <a:r>
              <a:rPr lang="zh-TW" altLang="en-US" dirty="0"/>
              <a:t>塑模原理</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MongoDB</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資料塑模</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1" y="2041476"/>
            <a:ext cx="10113137" cy="821611"/>
          </a:xfrm>
        </p:spPr>
        <p:txBody>
          <a:bodyPr/>
          <a:lstStyle/>
          <a:p>
            <a:pPr marL="357188" indent="-357188">
              <a:lnSpc>
                <a:spcPct val="100000"/>
              </a:lnSpc>
              <a:spcBef>
                <a:spcPct val="20000"/>
              </a:spcBef>
              <a:spcAft>
                <a:spcPts val="600"/>
              </a:spcAft>
              <a:buFont typeface="Wingdings" pitchFamily="2" charset="2"/>
              <a:buChar char="l"/>
              <a:tabLst>
                <a:tab pos="357188" algn="l"/>
              </a:tabLst>
              <a:defRPr/>
            </a:pPr>
            <a:r>
              <a:rPr lang="en-US" altLang="zh-TW" sz="2400" b="0" dirty="0">
                <a:latin typeface="Times New Roman" panose="02020603050405020304" pitchFamily="18" charset="0"/>
                <a:ea typeface="標楷體" pitchFamily="65" charset="-120"/>
                <a:cs typeface="Times New Roman" panose="02020603050405020304" pitchFamily="18" charset="0"/>
              </a:rPr>
              <a:t>MongoDB</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資料塑模程序，於建立概想模型時，和</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RDB</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是相似的。兩者主要的差別在於將概想模型轉換成實體模型的方法。</a:t>
            </a:r>
            <a:endParaRPr lang="en-US" altLang="zh-TW" sz="2400" b="0" dirty="0">
              <a:latin typeface="Times New Roman" panose="02020603050405020304" pitchFamily="18" charset="0"/>
              <a:ea typeface="標楷體" panose="03000509000000000000" pitchFamily="65" charset="-120"/>
              <a:cs typeface="Times New Roman" panose="02020603050405020304" pitchFamily="18" charset="0"/>
            </a:endParaRPr>
          </a:p>
          <a:p>
            <a:pPr marL="357188" indent="-357188">
              <a:lnSpc>
                <a:spcPct val="100000"/>
              </a:lnSpc>
              <a:spcBef>
                <a:spcPct val="20000"/>
              </a:spcBef>
              <a:spcAft>
                <a:spcPts val="600"/>
              </a:spcAft>
              <a:buFont typeface="Wingdings" pitchFamily="2" charset="2"/>
              <a:buChar char="l"/>
              <a:tabLst>
                <a:tab pos="357188" algn="l"/>
              </a:tabLst>
              <a:defRPr/>
            </a:pP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MongoDB</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中要塑模關係</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(relationships)</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時，有兩種方式 </a:t>
            </a:r>
            <a:r>
              <a:rPr lang="zh-TW" altLang="en-US" sz="24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嵌入</a:t>
            </a:r>
            <a:r>
              <a:rPr lang="en-US" altLang="zh-TW" sz="24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(embedding) </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資料或是</a:t>
            </a:r>
            <a:r>
              <a:rPr lang="zh-TW" altLang="en-US" sz="24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參考</a:t>
            </a:r>
            <a:r>
              <a:rPr lang="en-US" altLang="zh-TW" sz="24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referencing) </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documents.</a:t>
            </a:r>
          </a:p>
          <a:p>
            <a:pPr marL="357188" indent="-357188">
              <a:lnSpc>
                <a:spcPct val="100000"/>
              </a:lnSpc>
              <a:spcBef>
                <a:spcPct val="20000"/>
              </a:spcBef>
              <a:spcAft>
                <a:spcPts val="600"/>
              </a:spcAft>
              <a:buFont typeface="Wingdings" pitchFamily="2" charset="2"/>
              <a:buChar char="l"/>
              <a:tabLst>
                <a:tab pos="357188" algn="l"/>
              </a:tabLst>
              <a:defRPr/>
            </a:pP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嵌入</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(Embedding) </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是將兩個以上的實體利用階層將其合併成一個實體。</a:t>
            </a:r>
            <a:endParaRPr lang="en-US" altLang="zh-TW" sz="2400" b="0" dirty="0">
              <a:latin typeface="Times New Roman" panose="02020603050405020304" pitchFamily="18" charset="0"/>
              <a:ea typeface="標楷體" panose="03000509000000000000" pitchFamily="65" charset="-120"/>
              <a:cs typeface="Times New Roman" panose="02020603050405020304" pitchFamily="18" charset="0"/>
            </a:endParaRPr>
          </a:p>
          <a:p>
            <a:pPr marL="357188" indent="-357188">
              <a:lnSpc>
                <a:spcPct val="100000"/>
              </a:lnSpc>
              <a:spcBef>
                <a:spcPct val="20000"/>
              </a:spcBef>
              <a:spcAft>
                <a:spcPts val="600"/>
              </a:spcAft>
              <a:buFont typeface="Wingdings" pitchFamily="2" charset="2"/>
              <a:buChar char="l"/>
              <a:tabLst>
                <a:tab pos="357188" algn="l"/>
              </a:tabLst>
              <a:defRPr/>
            </a:pP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參考</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(Referencing) </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則是建立類似</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RDBMS </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中的外鍵</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(foreign key)</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，用以由一個實體</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即</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collection) </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指向另一個實體</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即</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collection)</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400" b="0" dirty="0">
              <a:latin typeface="Times New Roman" panose="02020603050405020304" pitchFamily="18" charset="0"/>
              <a:ea typeface="標楷體" panose="03000509000000000000" pitchFamily="65" charset="-120"/>
              <a:cs typeface="Times New Roman" panose="02020603050405020304" pitchFamily="18" charset="0"/>
            </a:endParaRPr>
          </a:p>
          <a:p>
            <a:pPr lvl="1">
              <a:spcBef>
                <a:spcPct val="0"/>
              </a:spcBef>
              <a:spcAft>
                <a:spcPts val="600"/>
              </a:spcAft>
            </a:pPr>
            <a:r>
              <a:rPr lang="en-US" altLang="zh-TW" sz="2800" dirty="0">
                <a:latin typeface="Arial" panose="020B0604020202020204" pitchFamily="34" charset="0"/>
                <a:ea typeface="標楷體" panose="03000509000000000000" pitchFamily="65" charset="-120"/>
                <a:cs typeface="Arial" panose="020B0604020202020204" pitchFamily="34" charset="0"/>
              </a:rPr>
              <a:t> </a:t>
            </a:r>
          </a:p>
        </p:txBody>
      </p:sp>
    </p:spTree>
    <p:extLst>
      <p:ext uri="{BB962C8B-B14F-4D97-AF65-F5344CB8AC3E}">
        <p14:creationId xmlns:p14="http://schemas.microsoft.com/office/powerpoint/2010/main" xmlns="" val="1313319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3428999" y="284973"/>
            <a:ext cx="6096577" cy="633413"/>
          </a:xfrm>
        </p:spPr>
        <p:txBody>
          <a:bodyPr/>
          <a:lstStyle/>
          <a:p>
            <a:pPr algn="l"/>
            <a:r>
              <a:rPr lang="en-US" altLang="zh-TW" dirty="0"/>
              <a:t>5-2 MongoDB</a:t>
            </a:r>
            <a:r>
              <a:rPr lang="zh-TW" altLang="en-US" dirty="0"/>
              <a:t>塑模原理</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參考</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(Referencing)</a:t>
            </a: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8" name="Picture 2" descr="Data model using references to link documents. Both the ``contact`` document and the ``access`` document contain a reference to the ``user`` document."/>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11600" y="2134939"/>
            <a:ext cx="6675437" cy="4060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9587725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3428999" y="284973"/>
            <a:ext cx="6096577" cy="633413"/>
          </a:xfrm>
        </p:spPr>
        <p:txBody>
          <a:bodyPr/>
          <a:lstStyle/>
          <a:p>
            <a:pPr algn="l"/>
            <a:r>
              <a:rPr lang="en-US" altLang="zh-TW" dirty="0"/>
              <a:t>5-2 MongoDB</a:t>
            </a:r>
            <a:r>
              <a:rPr lang="zh-TW" altLang="en-US" dirty="0"/>
              <a:t>塑模原理</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嵌入</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(Embedding)</a:t>
            </a: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 name="Picture 2" descr="Data model with embedded fields that contain all related information."/>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58939" y="2232095"/>
            <a:ext cx="6858000" cy="3867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697610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3428999" y="284973"/>
            <a:ext cx="6096577" cy="633413"/>
          </a:xfrm>
        </p:spPr>
        <p:txBody>
          <a:bodyPr/>
          <a:lstStyle/>
          <a:p>
            <a:pPr algn="l"/>
            <a:r>
              <a:rPr lang="en-US" altLang="zh-TW" dirty="0"/>
              <a:t>5-2 MongoDB</a:t>
            </a:r>
            <a:r>
              <a:rPr lang="zh-TW" altLang="en-US" dirty="0"/>
              <a:t>塑模原理</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五個</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Heuristics</a:t>
            </a: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1" y="2041476"/>
            <a:ext cx="10321860" cy="821611"/>
          </a:xfrm>
        </p:spPr>
        <p:txBody>
          <a:bodyPr/>
          <a:lstStyle/>
          <a:p>
            <a:pPr marL="357188" indent="-357188">
              <a:lnSpc>
                <a:spcPct val="100000"/>
              </a:lnSpc>
              <a:spcBef>
                <a:spcPts val="600"/>
              </a:spcBef>
              <a:spcAft>
                <a:spcPts val="600"/>
              </a:spcAft>
              <a:buFont typeface="Times New Roman" panose="02020603050405020304" pitchFamily="18" charset="0"/>
              <a:buAutoNum type="arabicPeriod"/>
            </a:pPr>
            <a:r>
              <a:rPr lang="zh-TW" altLang="en-US" sz="2600" b="0" dirty="0">
                <a:latin typeface="Times New Roman" panose="02020603050405020304" pitchFamily="18" charset="0"/>
                <a:ea typeface="標楷體" panose="03000509000000000000" pitchFamily="65" charset="-120"/>
                <a:cs typeface="Times New Roman" panose="02020603050405020304" pitchFamily="18" charset="0"/>
              </a:rPr>
              <a:t>若有些來自於不同實體的資料，</a:t>
            </a:r>
            <a:r>
              <a:rPr lang="zh-TW" altLang="en-US" sz="26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常常被同時存取</a:t>
            </a:r>
            <a:r>
              <a:rPr lang="zh-TW" altLang="en-US" sz="2600" b="0" dirty="0">
                <a:latin typeface="Times New Roman" panose="02020603050405020304" pitchFamily="18" charset="0"/>
                <a:ea typeface="標楷體" panose="03000509000000000000" pitchFamily="65" charset="-120"/>
                <a:cs typeface="Times New Roman" panose="02020603050405020304" pitchFamily="18" charset="0"/>
              </a:rPr>
              <a:t>，則包含這些資料的實體可嵌入成同一文件</a:t>
            </a:r>
            <a:r>
              <a:rPr lang="en-US" altLang="zh-TW" sz="2600" b="0" dirty="0">
                <a:latin typeface="Times New Roman" panose="02020603050405020304" pitchFamily="18" charset="0"/>
                <a:ea typeface="標楷體" panose="03000509000000000000" pitchFamily="65" charset="-120"/>
                <a:cs typeface="Times New Roman" panose="02020603050405020304" pitchFamily="18" charset="0"/>
              </a:rPr>
              <a:t>(document)</a:t>
            </a:r>
            <a:r>
              <a:rPr lang="zh-TW" altLang="en-US" sz="2600" b="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600" b="0" dirty="0">
              <a:latin typeface="Times New Roman" panose="02020603050405020304" pitchFamily="18" charset="0"/>
              <a:ea typeface="標楷體" panose="03000509000000000000" pitchFamily="65" charset="-120"/>
              <a:cs typeface="Times New Roman" panose="02020603050405020304" pitchFamily="18" charset="0"/>
            </a:endParaRPr>
          </a:p>
          <a:p>
            <a:pPr marL="357188" indent="-357188">
              <a:lnSpc>
                <a:spcPct val="100000"/>
              </a:lnSpc>
              <a:spcBef>
                <a:spcPts val="600"/>
              </a:spcBef>
              <a:spcAft>
                <a:spcPts val="600"/>
              </a:spcAft>
              <a:buFont typeface="Times New Roman" panose="02020603050405020304" pitchFamily="18" charset="0"/>
              <a:buAutoNum type="arabicPeriod"/>
            </a:pPr>
            <a:r>
              <a:rPr lang="zh-TW" altLang="en-US" sz="2600" b="0" dirty="0">
                <a:latin typeface="Times New Roman" panose="02020603050405020304" pitchFamily="18" charset="0"/>
                <a:ea typeface="標楷體" panose="03000509000000000000" pitchFamily="65" charset="-120"/>
                <a:cs typeface="Times New Roman" panose="02020603050405020304" pitchFamily="18" charset="0"/>
              </a:rPr>
              <a:t>若一個實體是</a:t>
            </a:r>
            <a:r>
              <a:rPr lang="zh-TW" altLang="en-US" sz="26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依附</a:t>
            </a:r>
            <a:r>
              <a:rPr lang="en-US" altLang="zh-TW" sz="26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(dependent)</a:t>
            </a:r>
            <a:r>
              <a:rPr lang="zh-TW" altLang="en-US" sz="26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另一個實體</a:t>
            </a:r>
            <a:r>
              <a:rPr lang="zh-TW" altLang="en-US" sz="2600" b="0" dirty="0">
                <a:latin typeface="Times New Roman" panose="02020603050405020304" pitchFamily="18" charset="0"/>
                <a:ea typeface="標楷體" panose="03000509000000000000" pitchFamily="65" charset="-120"/>
                <a:cs typeface="Times New Roman" panose="02020603050405020304" pitchFamily="18" charset="0"/>
              </a:rPr>
              <a:t>，則將其嵌入至所依附之實體中。</a:t>
            </a:r>
            <a:endParaRPr lang="en-US" altLang="zh-TW" sz="2600" b="0" dirty="0">
              <a:latin typeface="Times New Roman" panose="02020603050405020304" pitchFamily="18" charset="0"/>
              <a:ea typeface="標楷體" panose="03000509000000000000" pitchFamily="65" charset="-120"/>
              <a:cs typeface="Times New Roman" panose="02020603050405020304" pitchFamily="18" charset="0"/>
            </a:endParaRPr>
          </a:p>
          <a:p>
            <a:pPr marL="357188" indent="-357188">
              <a:lnSpc>
                <a:spcPct val="100000"/>
              </a:lnSpc>
              <a:spcBef>
                <a:spcPts val="600"/>
              </a:spcBef>
              <a:spcAft>
                <a:spcPts val="600"/>
              </a:spcAft>
              <a:buFont typeface="Times New Roman" panose="02020603050405020304" pitchFamily="18" charset="0"/>
              <a:buAutoNum type="arabicPeriod"/>
            </a:pPr>
            <a:r>
              <a:rPr lang="zh-TW" altLang="en-US" sz="2600" b="0" dirty="0">
                <a:latin typeface="Times New Roman" panose="02020603050405020304" pitchFamily="18" charset="0"/>
                <a:ea typeface="標楷體" panose="03000509000000000000" pitchFamily="65" charset="-120"/>
                <a:cs typeface="Times New Roman" panose="02020603050405020304" pitchFamily="18" charset="0"/>
              </a:rPr>
              <a:t>若兩個實體間存在</a:t>
            </a:r>
            <a:r>
              <a:rPr lang="zh-TW" altLang="en-US" sz="26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一對一的關係</a:t>
            </a:r>
            <a:r>
              <a:rPr lang="zh-TW" altLang="en-US" sz="2600" b="0" dirty="0">
                <a:latin typeface="Times New Roman" panose="02020603050405020304" pitchFamily="18" charset="0"/>
                <a:ea typeface="標楷體" panose="03000509000000000000" pitchFamily="65" charset="-120"/>
                <a:cs typeface="Times New Roman" panose="02020603050405020304" pitchFamily="18" charset="0"/>
              </a:rPr>
              <a:t>，則將一個實體嵌入另一個實體中。</a:t>
            </a:r>
            <a:endParaRPr lang="en-US" altLang="zh-TW" sz="2600" b="0" dirty="0">
              <a:latin typeface="Times New Roman" panose="02020603050405020304" pitchFamily="18" charset="0"/>
              <a:ea typeface="標楷體" panose="03000509000000000000" pitchFamily="65" charset="-120"/>
              <a:cs typeface="Times New Roman" panose="02020603050405020304" pitchFamily="18" charset="0"/>
            </a:endParaRPr>
          </a:p>
          <a:p>
            <a:pPr marL="357188" indent="-357188">
              <a:lnSpc>
                <a:spcPct val="100000"/>
              </a:lnSpc>
              <a:spcBef>
                <a:spcPts val="600"/>
              </a:spcBef>
              <a:spcAft>
                <a:spcPts val="600"/>
              </a:spcAft>
              <a:buFont typeface="Times New Roman" panose="02020603050405020304" pitchFamily="18" charset="0"/>
              <a:buAutoNum type="arabicPeriod"/>
            </a:pPr>
            <a:r>
              <a:rPr lang="zh-TW" altLang="en-US" sz="2600" b="0" dirty="0">
                <a:latin typeface="Times New Roman" panose="02020603050405020304" pitchFamily="18" charset="0"/>
                <a:ea typeface="標楷體" panose="03000509000000000000" pitchFamily="65" charset="-120"/>
                <a:cs typeface="Times New Roman" panose="02020603050405020304" pitchFamily="18" charset="0"/>
              </a:rPr>
              <a:t>若多個實體有</a:t>
            </a:r>
            <a:r>
              <a:rPr lang="zh-TW" altLang="en-US" sz="26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共同頻率的</a:t>
            </a:r>
            <a:r>
              <a:rPr lang="en-US" altLang="zh-TW" sz="26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volatility </a:t>
            </a:r>
            <a:r>
              <a:rPr lang="en-US" altLang="zh-TW" sz="2600" b="0" dirty="0">
                <a:latin typeface="Times New Roman" panose="02020603050405020304" pitchFamily="18" charset="0"/>
                <a:ea typeface="標楷體" panose="03000509000000000000" pitchFamily="65" charset="-120"/>
                <a:cs typeface="Times New Roman" panose="02020603050405020304" pitchFamily="18" charset="0"/>
              </a:rPr>
              <a:t>(inserts, updates and deletes) </a:t>
            </a:r>
            <a:r>
              <a:rPr lang="zh-TW" altLang="en-US" sz="2600" b="0" dirty="0">
                <a:latin typeface="Times New Roman" panose="02020603050405020304" pitchFamily="18" charset="0"/>
                <a:ea typeface="標楷體" panose="03000509000000000000" pitchFamily="65" charset="-120"/>
                <a:cs typeface="Times New Roman" panose="02020603050405020304" pitchFamily="18" charset="0"/>
              </a:rPr>
              <a:t>則可以彼此嵌入在一起。</a:t>
            </a:r>
            <a:endParaRPr lang="en-US" altLang="zh-TW" sz="2600" b="0" dirty="0">
              <a:latin typeface="Times New Roman" panose="02020603050405020304" pitchFamily="18" charset="0"/>
              <a:ea typeface="標楷體" panose="03000509000000000000" pitchFamily="65" charset="-120"/>
              <a:cs typeface="Times New Roman" panose="02020603050405020304" pitchFamily="18" charset="0"/>
            </a:endParaRPr>
          </a:p>
          <a:p>
            <a:pPr marL="357188" indent="-357188">
              <a:lnSpc>
                <a:spcPct val="100000"/>
              </a:lnSpc>
              <a:spcBef>
                <a:spcPts val="600"/>
              </a:spcBef>
              <a:spcAft>
                <a:spcPts val="600"/>
              </a:spcAft>
              <a:buFont typeface="Times New Roman" panose="02020603050405020304" pitchFamily="18" charset="0"/>
              <a:buAutoNum type="arabicPeriod"/>
            </a:pPr>
            <a:r>
              <a:rPr lang="zh-TW" altLang="en-US" sz="2600" b="0" dirty="0">
                <a:latin typeface="Times New Roman" panose="02020603050405020304" pitchFamily="18" charset="0"/>
                <a:ea typeface="標楷體" panose="03000509000000000000" pitchFamily="65" charset="-120"/>
                <a:cs typeface="Times New Roman" panose="02020603050405020304" pitchFamily="18" charset="0"/>
              </a:rPr>
              <a:t>若有些實體並非關鍵實體，但</a:t>
            </a:r>
            <a:r>
              <a:rPr lang="zh-TW" altLang="en-US" sz="2600" b="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和關鍵實體間有關係</a:t>
            </a:r>
            <a:r>
              <a:rPr lang="zh-TW" altLang="en-US" sz="2600" b="0" dirty="0">
                <a:latin typeface="Times New Roman" panose="02020603050405020304" pitchFamily="18" charset="0"/>
                <a:ea typeface="標楷體" panose="03000509000000000000" pitchFamily="65" charset="-120"/>
                <a:cs typeface="Times New Roman" panose="02020603050405020304" pitchFamily="18" charset="0"/>
              </a:rPr>
              <a:t>，則應使用</a:t>
            </a:r>
            <a:r>
              <a:rPr lang="en-US" altLang="zh-TW" sz="2600"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600" b="0" dirty="0">
                <a:latin typeface="Times New Roman" panose="02020603050405020304" pitchFamily="18" charset="0"/>
                <a:ea typeface="標楷體" panose="03000509000000000000" pitchFamily="65" charset="-120"/>
                <a:cs typeface="Times New Roman" panose="02020603050405020304" pitchFamily="18" charset="0"/>
              </a:rPr>
              <a:t>參考</a:t>
            </a:r>
            <a:r>
              <a:rPr lang="en-US" altLang="zh-TW" sz="2600"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600" b="0" dirty="0">
                <a:latin typeface="Times New Roman" panose="02020603050405020304" pitchFamily="18" charset="0"/>
                <a:ea typeface="標楷體" panose="03000509000000000000" pitchFamily="65" charset="-120"/>
                <a:cs typeface="Times New Roman" panose="02020603050405020304" pitchFamily="18" charset="0"/>
              </a:rPr>
              <a:t>而非</a:t>
            </a:r>
            <a:r>
              <a:rPr lang="en-US" altLang="zh-TW" sz="2600"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600" b="0" dirty="0">
                <a:latin typeface="Times New Roman" panose="02020603050405020304" pitchFamily="18" charset="0"/>
                <a:ea typeface="標楷體" panose="03000509000000000000" pitchFamily="65" charset="-120"/>
                <a:cs typeface="Times New Roman" panose="02020603050405020304" pitchFamily="18" charset="0"/>
              </a:rPr>
              <a:t>嵌入</a:t>
            </a:r>
            <a:r>
              <a:rPr lang="en-US" altLang="zh-TW" sz="2600" b="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600" b="0" dirty="0">
                <a:latin typeface="Times New Roman" panose="02020603050405020304" pitchFamily="18" charset="0"/>
                <a:ea typeface="標楷體" panose="03000509000000000000" pitchFamily="65" charset="-120"/>
                <a:cs typeface="Times New Roman" panose="02020603050405020304" pitchFamily="18" charset="0"/>
              </a:rPr>
              <a:t>的方法。</a:t>
            </a:r>
            <a:endParaRPr lang="en-US" altLang="zh-TW" sz="2600" b="0" dirty="0">
              <a:latin typeface="Times New Roman" panose="02020603050405020304" pitchFamily="18" charset="0"/>
              <a:ea typeface="標楷體" panose="03000509000000000000" pitchFamily="65" charset="-120"/>
              <a:cs typeface="Times New Roman" panose="02020603050405020304" pitchFamily="18" charset="0"/>
            </a:endParaRPr>
          </a:p>
          <a:p>
            <a:pPr lvl="1">
              <a:spcBef>
                <a:spcPct val="0"/>
              </a:spcBef>
              <a:spcAft>
                <a:spcPts val="600"/>
              </a:spcAft>
            </a:pPr>
            <a:r>
              <a:rPr lang="en-US" altLang="zh-TW" sz="2800" dirty="0">
                <a:latin typeface="Times New Roman" panose="02020603050405020304" pitchFamily="18" charset="0"/>
                <a:ea typeface="標楷體" panose="03000509000000000000" pitchFamily="65" charset="-120"/>
                <a:cs typeface="Times New Roman" panose="02020603050405020304" pitchFamily="18" charset="0"/>
              </a:rPr>
              <a:t> </a:t>
            </a:r>
          </a:p>
        </p:txBody>
      </p:sp>
    </p:spTree>
    <p:extLst>
      <p:ext uri="{BB962C8B-B14F-4D97-AF65-F5344CB8AC3E}">
        <p14:creationId xmlns:p14="http://schemas.microsoft.com/office/powerpoint/2010/main" xmlns="" val="686241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3428999" y="284973"/>
            <a:ext cx="6096577" cy="633413"/>
          </a:xfrm>
        </p:spPr>
        <p:txBody>
          <a:bodyPr/>
          <a:lstStyle/>
          <a:p>
            <a:pPr algn="l"/>
            <a:r>
              <a:rPr lang="en-US" altLang="zh-TW" dirty="0"/>
              <a:t>5-3 MongoDB</a:t>
            </a:r>
            <a:r>
              <a:rPr lang="zh-TW" altLang="en-US" dirty="0"/>
              <a:t>塑模範例</a:t>
            </a:r>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範例</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15" name="群組 2"/>
          <p:cNvGrpSpPr>
            <a:grpSpLocks/>
          </p:cNvGrpSpPr>
          <p:nvPr/>
        </p:nvGrpSpPr>
        <p:grpSpPr bwMode="auto">
          <a:xfrm>
            <a:off x="1919821" y="1672341"/>
            <a:ext cx="9114932" cy="5126023"/>
            <a:chOff x="476250" y="1374775"/>
            <a:chExt cx="8105775" cy="4616450"/>
          </a:xfrm>
        </p:grpSpPr>
        <p:pic>
          <p:nvPicPr>
            <p:cNvPr id="16"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76250" y="1374775"/>
              <a:ext cx="8105775" cy="4616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pic>
        <p:sp>
          <p:nvSpPr>
            <p:cNvPr id="17" name="文字方塊 1"/>
            <p:cNvSpPr txBox="1">
              <a:spLocks noChangeArrowheads="1"/>
            </p:cNvSpPr>
            <p:nvPr/>
          </p:nvSpPr>
          <p:spPr bwMode="auto">
            <a:xfrm>
              <a:off x="2527341" y="2172616"/>
              <a:ext cx="347531" cy="25603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eaVert">
              <a:spAutoFit/>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r>
                <a:rPr lang="en-US" altLang="zh-TW" sz="1000">
                  <a:latin typeface="Microsoft JhengHei UI" panose="020B0604030504040204" pitchFamily="34" charset="-120"/>
                  <a:ea typeface="Microsoft JhengHei UI" panose="020B0604030504040204" pitchFamily="34" charset="-120"/>
                </a:rPr>
                <a:t>1</a:t>
              </a:r>
              <a:endParaRPr lang="zh-TW" altLang="en-US" sz="1000">
                <a:latin typeface="Microsoft JhengHei UI" panose="020B0604030504040204" pitchFamily="34" charset="-120"/>
                <a:ea typeface="Microsoft JhengHei UI" panose="020B0604030504040204" pitchFamily="34" charset="-120"/>
              </a:endParaRPr>
            </a:p>
          </p:txBody>
        </p:sp>
        <p:sp>
          <p:nvSpPr>
            <p:cNvPr id="18" name="文字方塊 4"/>
            <p:cNvSpPr txBox="1">
              <a:spLocks noChangeArrowheads="1"/>
            </p:cNvSpPr>
            <p:nvPr/>
          </p:nvSpPr>
          <p:spPr bwMode="auto">
            <a:xfrm>
              <a:off x="3092273" y="2216506"/>
              <a:ext cx="338554" cy="23408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eaVert">
              <a:spAutoFit/>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r>
                <a:rPr lang="en-US" altLang="zh-TW" sz="1000">
                  <a:latin typeface="Microsoft JhengHei UI" panose="020B0604030504040204" pitchFamily="34" charset="-120"/>
                  <a:ea typeface="Microsoft JhengHei UI" panose="020B0604030504040204" pitchFamily="34" charset="-120"/>
                </a:rPr>
                <a:t>*</a:t>
              </a:r>
              <a:endParaRPr lang="zh-TW" altLang="en-US" sz="1000">
                <a:latin typeface="Microsoft JhengHei UI" panose="020B0604030504040204" pitchFamily="34" charset="-120"/>
                <a:ea typeface="Microsoft JhengHei UI" panose="020B0604030504040204" pitchFamily="34" charset="-120"/>
              </a:endParaRPr>
            </a:p>
          </p:txBody>
        </p:sp>
      </p:grpSp>
    </p:spTree>
    <p:extLst>
      <p:ext uri="{BB962C8B-B14F-4D97-AF65-F5344CB8AC3E}">
        <p14:creationId xmlns:p14="http://schemas.microsoft.com/office/powerpoint/2010/main" xmlns="" val="21078329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3428999" y="284973"/>
            <a:ext cx="6096577" cy="633413"/>
          </a:xfrm>
        </p:spPr>
        <p:txBody>
          <a:bodyPr/>
          <a:lstStyle/>
          <a:p>
            <a:pPr algn="l"/>
            <a:r>
              <a:rPr lang="en-US" altLang="zh-TW" dirty="0"/>
              <a:t>5-3 MongoDB</a:t>
            </a:r>
            <a:r>
              <a:rPr lang="zh-TW" altLang="en-US" dirty="0"/>
              <a:t>塑模範例</a:t>
            </a:r>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範例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Grouping</a:t>
            </a: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grpSp>
        <p:nvGrpSpPr>
          <p:cNvPr id="25" name="群組 10"/>
          <p:cNvGrpSpPr>
            <a:grpSpLocks/>
          </p:cNvGrpSpPr>
          <p:nvPr/>
        </p:nvGrpSpPr>
        <p:grpSpPr bwMode="auto">
          <a:xfrm>
            <a:off x="2106268" y="2143794"/>
            <a:ext cx="8105775" cy="4616450"/>
            <a:chOff x="476250" y="1374775"/>
            <a:chExt cx="8105775" cy="4616450"/>
          </a:xfrm>
        </p:grpSpPr>
        <p:pic>
          <p:nvPicPr>
            <p:cNvPr id="26"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76250" y="1374775"/>
              <a:ext cx="8105775" cy="4616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pic>
        <p:sp>
          <p:nvSpPr>
            <p:cNvPr id="27" name="文字方塊 12"/>
            <p:cNvSpPr txBox="1">
              <a:spLocks noChangeArrowheads="1"/>
            </p:cNvSpPr>
            <p:nvPr/>
          </p:nvSpPr>
          <p:spPr bwMode="auto">
            <a:xfrm>
              <a:off x="2527341" y="2172616"/>
              <a:ext cx="347531" cy="25603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eaVert">
              <a:spAutoFit/>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r>
                <a:rPr lang="en-US" altLang="zh-TW" sz="1000">
                  <a:latin typeface="Microsoft JhengHei UI" panose="020B0604030504040204" pitchFamily="34" charset="-120"/>
                  <a:ea typeface="Microsoft JhengHei UI" panose="020B0604030504040204" pitchFamily="34" charset="-120"/>
                </a:rPr>
                <a:t>1</a:t>
              </a:r>
              <a:endParaRPr lang="zh-TW" altLang="en-US" sz="1000">
                <a:latin typeface="Microsoft JhengHei UI" panose="020B0604030504040204" pitchFamily="34" charset="-120"/>
                <a:ea typeface="Microsoft JhengHei UI" panose="020B0604030504040204" pitchFamily="34" charset="-120"/>
              </a:endParaRPr>
            </a:p>
          </p:txBody>
        </p:sp>
        <p:sp>
          <p:nvSpPr>
            <p:cNvPr id="28" name="文字方塊 13"/>
            <p:cNvSpPr txBox="1">
              <a:spLocks noChangeArrowheads="1"/>
            </p:cNvSpPr>
            <p:nvPr/>
          </p:nvSpPr>
          <p:spPr bwMode="auto">
            <a:xfrm>
              <a:off x="3092273" y="2216506"/>
              <a:ext cx="338554" cy="23408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eaVert">
              <a:spAutoFit/>
            </a:bodyPr>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r>
                <a:rPr lang="en-US" altLang="zh-TW" sz="1000">
                  <a:latin typeface="Microsoft JhengHei UI" panose="020B0604030504040204" pitchFamily="34" charset="-120"/>
                  <a:ea typeface="Microsoft JhengHei UI" panose="020B0604030504040204" pitchFamily="34" charset="-120"/>
                </a:rPr>
                <a:t>*</a:t>
              </a:r>
              <a:endParaRPr lang="zh-TW" altLang="en-US" sz="1000">
                <a:latin typeface="Microsoft JhengHei UI" panose="020B0604030504040204" pitchFamily="34" charset="-120"/>
                <a:ea typeface="Microsoft JhengHei UI" panose="020B0604030504040204" pitchFamily="34" charset="-120"/>
              </a:endParaRPr>
            </a:p>
          </p:txBody>
        </p:sp>
      </p:grpSp>
      <p:sp>
        <p:nvSpPr>
          <p:cNvPr id="29" name="矩形 4"/>
          <p:cNvSpPr>
            <a:spLocks noChangeArrowheads="1"/>
          </p:cNvSpPr>
          <p:nvPr/>
        </p:nvSpPr>
        <p:spPr bwMode="auto">
          <a:xfrm>
            <a:off x="5006631" y="5055269"/>
            <a:ext cx="5227637" cy="1758950"/>
          </a:xfrm>
          <a:prstGeom prst="rect">
            <a:avLst/>
          </a:prstGeom>
          <a:noFill/>
          <a:ln w="25400" algn="ctr">
            <a:solidFill>
              <a:schemeClr val="accent1"/>
            </a:solidFill>
            <a:prstDash val="dash"/>
            <a:round/>
            <a:headEnd/>
            <a:tailEnd/>
          </a:ln>
          <a:extLst>
            <a:ext uri="{909E8E84-426E-40DD-AFC4-6F175D3DCCD1}">
              <a14:hiddenFill xmlns:a14="http://schemas.microsoft.com/office/drawing/2010/main" xmlns="">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endParaRPr lang="zh-TW" altLang="en-US" sz="2400"/>
          </a:p>
        </p:txBody>
      </p:sp>
      <p:sp>
        <p:nvSpPr>
          <p:cNvPr id="30" name="矩形 5"/>
          <p:cNvSpPr>
            <a:spLocks noChangeArrowheads="1"/>
          </p:cNvSpPr>
          <p:nvPr/>
        </p:nvSpPr>
        <p:spPr bwMode="auto">
          <a:xfrm>
            <a:off x="7972081" y="3648744"/>
            <a:ext cx="2344737" cy="3259137"/>
          </a:xfrm>
          <a:prstGeom prst="rect">
            <a:avLst/>
          </a:prstGeom>
          <a:noFill/>
          <a:ln w="25400" algn="ctr">
            <a:solidFill>
              <a:srgbClr val="92D050"/>
            </a:solidFill>
            <a:prstDash val="dash"/>
            <a:round/>
            <a:headEnd/>
            <a:tailEnd/>
          </a:ln>
          <a:extLst>
            <a:ext uri="{909E8E84-426E-40DD-AFC4-6F175D3DCCD1}">
              <a14:hiddenFill xmlns:a14="http://schemas.microsoft.com/office/drawing/2010/main" xmlns="">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endParaRPr lang="zh-TW" altLang="en-US" sz="2400"/>
          </a:p>
        </p:txBody>
      </p:sp>
      <p:sp>
        <p:nvSpPr>
          <p:cNvPr id="31" name="手繪多邊形 7"/>
          <p:cNvSpPr>
            <a:spLocks/>
          </p:cNvSpPr>
          <p:nvPr/>
        </p:nvSpPr>
        <p:spPr bwMode="auto">
          <a:xfrm>
            <a:off x="2028481" y="2266031"/>
            <a:ext cx="8183562" cy="4360863"/>
          </a:xfrm>
          <a:custGeom>
            <a:avLst/>
            <a:gdLst>
              <a:gd name="T0" fmla="*/ 23526 w 8182707"/>
              <a:gd name="T1" fmla="*/ 2751843 h 4360984"/>
              <a:gd name="T2" fmla="*/ 2224942 w 8182707"/>
              <a:gd name="T3" fmla="*/ 2751843 h 4360984"/>
              <a:gd name="T4" fmla="*/ 2248496 w 8182707"/>
              <a:gd name="T5" fmla="*/ 0 h 4360984"/>
              <a:gd name="T6" fmla="*/ 8217005 w 8182707"/>
              <a:gd name="T7" fmla="*/ 11723 h 4360984"/>
              <a:gd name="T8" fmla="*/ 8217005 w 8182707"/>
              <a:gd name="T9" fmla="*/ 1053916 h 4360984"/>
              <a:gd name="T10" fmla="*/ 5238658 w 8182707"/>
              <a:gd name="T11" fmla="*/ 1053916 h 4360984"/>
              <a:gd name="T12" fmla="*/ 5226872 w 8182707"/>
              <a:gd name="T13" fmla="*/ 2681585 h 4360984"/>
              <a:gd name="T14" fmla="*/ 2601669 w 8182707"/>
              <a:gd name="T15" fmla="*/ 2693289 h 4360984"/>
              <a:gd name="T16" fmla="*/ 2578130 w 8182707"/>
              <a:gd name="T17" fmla="*/ 4356091 h 4360984"/>
              <a:gd name="T18" fmla="*/ 0 w 8182707"/>
              <a:gd name="T19" fmla="*/ 4356091 h 4360984"/>
              <a:gd name="T20" fmla="*/ 23526 w 8182707"/>
              <a:gd name="T21" fmla="*/ 2751843 h 43609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82707"/>
              <a:gd name="T34" fmla="*/ 0 h 4360984"/>
              <a:gd name="T35" fmla="*/ 8182707 w 8182707"/>
              <a:gd name="T36" fmla="*/ 4360984 h 43609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82707" h="4360984">
                <a:moveTo>
                  <a:pt x="23446" y="2754923"/>
                </a:moveTo>
                <a:lnTo>
                  <a:pt x="2215661" y="2754923"/>
                </a:lnTo>
                <a:lnTo>
                  <a:pt x="2239107" y="0"/>
                </a:lnTo>
                <a:lnTo>
                  <a:pt x="8182707" y="11723"/>
                </a:lnTo>
                <a:lnTo>
                  <a:pt x="8182707" y="1055076"/>
                </a:lnTo>
                <a:lnTo>
                  <a:pt x="5216769" y="1055076"/>
                </a:lnTo>
                <a:cubicBezTo>
                  <a:pt x="5212861" y="1598245"/>
                  <a:pt x="5208954" y="2141415"/>
                  <a:pt x="5205046" y="2684584"/>
                </a:cubicBezTo>
                <a:lnTo>
                  <a:pt x="2590800" y="2696307"/>
                </a:lnTo>
                <a:lnTo>
                  <a:pt x="2567353" y="4360984"/>
                </a:lnTo>
                <a:lnTo>
                  <a:pt x="0" y="4360984"/>
                </a:lnTo>
                <a:lnTo>
                  <a:pt x="23446" y="2754923"/>
                </a:lnTo>
                <a:close/>
              </a:path>
            </a:pathLst>
          </a:custGeom>
          <a:noFill/>
          <a:ln w="25400" cap="flat" cmpd="sng" algn="ctr">
            <a:solidFill>
              <a:srgbClr val="FF0000"/>
            </a:solidFill>
            <a:prstDash val="dash"/>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a:lstStyle/>
          <a:p>
            <a:endParaRPr lang="zh-TW" altLang="en-US"/>
          </a:p>
        </p:txBody>
      </p:sp>
      <p:sp>
        <p:nvSpPr>
          <p:cNvPr id="32" name="文字方塊 9"/>
          <p:cNvSpPr txBox="1">
            <a:spLocks noChangeArrowheads="1"/>
          </p:cNvSpPr>
          <p:nvPr/>
        </p:nvSpPr>
        <p:spPr bwMode="auto">
          <a:xfrm>
            <a:off x="2825406" y="1902494"/>
            <a:ext cx="45878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zh-TW" altLang="en-US" sz="2400">
                <a:sym typeface="Wingdings" panose="05000000000000000000" pitchFamily="2" charset="2"/>
              </a:rPr>
              <a:t></a:t>
            </a:r>
            <a:endParaRPr lang="zh-TW" altLang="en-US" sz="2400"/>
          </a:p>
        </p:txBody>
      </p:sp>
      <p:sp>
        <p:nvSpPr>
          <p:cNvPr id="33" name="文字方塊 10"/>
          <p:cNvSpPr txBox="1">
            <a:spLocks noChangeArrowheads="1"/>
          </p:cNvSpPr>
          <p:nvPr/>
        </p:nvSpPr>
        <p:spPr bwMode="auto">
          <a:xfrm>
            <a:off x="7022756" y="1902494"/>
            <a:ext cx="45878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zh-TW" altLang="en-US" sz="2400">
                <a:sym typeface="Wingdings" panose="05000000000000000000" pitchFamily="2" charset="2"/>
              </a:rPr>
              <a:t></a:t>
            </a:r>
            <a:endParaRPr lang="zh-TW" altLang="en-US" sz="2400"/>
          </a:p>
        </p:txBody>
      </p:sp>
      <p:sp>
        <p:nvSpPr>
          <p:cNvPr id="34" name="文字方塊 11"/>
          <p:cNvSpPr txBox="1">
            <a:spLocks noChangeArrowheads="1"/>
          </p:cNvSpPr>
          <p:nvPr/>
        </p:nvSpPr>
        <p:spPr bwMode="auto">
          <a:xfrm>
            <a:off x="6624293" y="5020344"/>
            <a:ext cx="45878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zh-TW" altLang="en-US" sz="2400">
                <a:sym typeface="Wingdings" panose="05000000000000000000" pitchFamily="2" charset="2"/>
              </a:rPr>
              <a:t></a:t>
            </a:r>
            <a:endParaRPr lang="zh-TW" altLang="en-US" sz="2400"/>
          </a:p>
        </p:txBody>
      </p:sp>
      <p:sp>
        <p:nvSpPr>
          <p:cNvPr id="35" name="文字方塊 12"/>
          <p:cNvSpPr txBox="1">
            <a:spLocks noChangeArrowheads="1"/>
          </p:cNvSpPr>
          <p:nvPr/>
        </p:nvSpPr>
        <p:spPr bwMode="auto">
          <a:xfrm>
            <a:off x="9226206" y="3402681"/>
            <a:ext cx="458787"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a:spcBef>
                <a:spcPct val="0"/>
              </a:spcBef>
              <a:buFontTx/>
              <a:buNone/>
            </a:pPr>
            <a:r>
              <a:rPr lang="zh-TW" altLang="en-US" sz="2400">
                <a:sym typeface="Wingdings" panose="05000000000000000000" pitchFamily="2" charset="2"/>
              </a:rPr>
              <a:t></a:t>
            </a:r>
            <a:endParaRPr lang="zh-TW" altLang="en-US" sz="2400"/>
          </a:p>
        </p:txBody>
      </p:sp>
    </p:spTree>
    <p:extLst>
      <p:ext uri="{BB962C8B-B14F-4D97-AF65-F5344CB8AC3E}">
        <p14:creationId xmlns:p14="http://schemas.microsoft.com/office/powerpoint/2010/main" xmlns="" val="25921059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3428999" y="284973"/>
            <a:ext cx="6096577" cy="633413"/>
          </a:xfrm>
        </p:spPr>
        <p:txBody>
          <a:bodyPr/>
          <a:lstStyle/>
          <a:p>
            <a:pPr algn="l"/>
            <a:r>
              <a:rPr lang="en-US" altLang="zh-TW" dirty="0"/>
              <a:t>5-3 MongoDB</a:t>
            </a:r>
            <a:r>
              <a:rPr lang="zh-TW" altLang="en-US" dirty="0"/>
              <a:t>塑模範例</a:t>
            </a:r>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範例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PDM</a:t>
            </a: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文字方塊 24"/>
          <p:cNvSpPr txBox="1"/>
          <p:nvPr/>
        </p:nvSpPr>
        <p:spPr>
          <a:xfrm>
            <a:off x="2490933" y="1995349"/>
            <a:ext cx="8205788" cy="4986337"/>
          </a:xfrm>
          <a:prstGeom prst="rect">
            <a:avLst/>
          </a:prstGeom>
          <a:noFill/>
        </p:spPr>
        <p:txBody>
          <a:bodyPr>
            <a:spAutoFit/>
          </a:bodyPr>
          <a:lstStyle/>
          <a:p>
            <a:pPr>
              <a:defRPr/>
            </a:pPr>
            <a:r>
              <a:rPr lang="en-US" altLang="zh-TW" sz="1800" dirty="0">
                <a:latin typeface="Arial" pitchFamily="34" charset="0"/>
                <a:cs typeface="Arial" pitchFamily="34" charset="0"/>
              </a:rPr>
              <a:t>1.Vehicle:</a:t>
            </a:r>
          </a:p>
          <a:p>
            <a:pPr marL="363538" indent="-93663">
              <a:defRPr/>
            </a:pPr>
            <a:r>
              <a:rPr lang="en-US" altLang="zh-TW" sz="1800" dirty="0">
                <a:latin typeface="Arial" pitchFamily="34" charset="0"/>
                <a:cs typeface="Arial" pitchFamily="34" charset="0"/>
              </a:rPr>
              <a:t>{</a:t>
            </a:r>
            <a:r>
              <a:rPr lang="en-US" altLang="zh-TW" sz="1800" dirty="0" err="1">
                <a:latin typeface="Arial" pitchFamily="34" charset="0"/>
                <a:cs typeface="Arial" pitchFamily="34" charset="0"/>
              </a:rPr>
              <a:t>Vehicle_SID</a:t>
            </a:r>
            <a:r>
              <a:rPr lang="en-US" altLang="zh-TW" sz="1800" dirty="0">
                <a:latin typeface="Arial" pitchFamily="34" charset="0"/>
                <a:cs typeface="Arial" pitchFamily="34" charset="0"/>
              </a:rPr>
              <a:t>,  VIN,  </a:t>
            </a:r>
            <a:r>
              <a:rPr lang="en-US" altLang="zh-TW" sz="1800" dirty="0" err="1">
                <a:latin typeface="Arial" pitchFamily="34" charset="0"/>
                <a:cs typeface="Arial" pitchFamily="34" charset="0"/>
              </a:rPr>
              <a:t>Available_Indicator</a:t>
            </a:r>
            <a:r>
              <a:rPr lang="en-US" altLang="zh-TW" sz="1800" dirty="0">
                <a:latin typeface="Arial" pitchFamily="34" charset="0"/>
                <a:cs typeface="Arial" pitchFamily="34" charset="0"/>
              </a:rPr>
              <a:t>, Odometer,  Make, Model, Year, </a:t>
            </a:r>
            <a:r>
              <a:rPr lang="en-US" altLang="zh-TW" sz="1800" dirty="0" err="1">
                <a:latin typeface="Arial" pitchFamily="34" charset="0"/>
                <a:cs typeface="Arial" pitchFamily="34" charset="0"/>
              </a:rPr>
              <a:t>Condtion_Desc</a:t>
            </a:r>
            <a:r>
              <a:rPr lang="en-US" altLang="zh-TW" sz="1800" dirty="0">
                <a:latin typeface="Arial" pitchFamily="34" charset="0"/>
                <a:cs typeface="Arial" pitchFamily="34" charset="0"/>
              </a:rPr>
              <a:t>}</a:t>
            </a:r>
          </a:p>
          <a:p>
            <a:pPr>
              <a:spcBef>
                <a:spcPts val="1200"/>
              </a:spcBef>
              <a:defRPr/>
            </a:pPr>
            <a:r>
              <a:rPr lang="en-US" altLang="zh-TW" sz="1800" dirty="0">
                <a:latin typeface="Arial" pitchFamily="34" charset="0"/>
                <a:cs typeface="Arial" pitchFamily="34" charset="0"/>
              </a:rPr>
              <a:t>2. Customer Rental:</a:t>
            </a:r>
          </a:p>
          <a:p>
            <a:pPr marL="446088" indent="-176213">
              <a:defRPr/>
            </a:pPr>
            <a:r>
              <a:rPr lang="en-US" altLang="zh-TW" sz="1800" dirty="0">
                <a:latin typeface="Arial" pitchFamily="34" charset="0"/>
                <a:cs typeface="Arial" pitchFamily="34" charset="0"/>
              </a:rPr>
              <a:t>{</a:t>
            </a:r>
            <a:r>
              <a:rPr lang="en-US" altLang="zh-TW" sz="1800" dirty="0" err="1">
                <a:latin typeface="Arial" pitchFamily="34" charset="0"/>
                <a:cs typeface="Arial" pitchFamily="34" charset="0"/>
              </a:rPr>
              <a:t>Customer_SID</a:t>
            </a:r>
            <a:r>
              <a:rPr lang="en-US" altLang="zh-TW" sz="1800" dirty="0">
                <a:latin typeface="Arial" pitchFamily="34" charset="0"/>
                <a:cs typeface="Arial" pitchFamily="34" charset="0"/>
              </a:rPr>
              <a:t>, </a:t>
            </a:r>
            <a:r>
              <a:rPr lang="en-US" altLang="zh-TW" sz="1800" dirty="0" err="1">
                <a:latin typeface="Arial" pitchFamily="34" charset="0"/>
                <a:cs typeface="Arial" pitchFamily="34" charset="0"/>
              </a:rPr>
              <a:t>LastName</a:t>
            </a:r>
            <a:r>
              <a:rPr lang="en-US" altLang="zh-TW" sz="1800" dirty="0">
                <a:latin typeface="Arial" pitchFamily="34" charset="0"/>
                <a:cs typeface="Arial" pitchFamily="34" charset="0"/>
              </a:rPr>
              <a:t>, </a:t>
            </a:r>
            <a:r>
              <a:rPr lang="en-US" altLang="zh-TW" sz="1800" dirty="0" err="1">
                <a:latin typeface="Arial" pitchFamily="34" charset="0"/>
                <a:cs typeface="Arial" pitchFamily="34" charset="0"/>
              </a:rPr>
              <a:t>First_Name</a:t>
            </a:r>
            <a:r>
              <a:rPr lang="en-US" altLang="zh-TW" sz="1800" dirty="0">
                <a:latin typeface="Arial" pitchFamily="34" charset="0"/>
                <a:cs typeface="Arial" pitchFamily="34" charset="0"/>
              </a:rPr>
              <a:t>, </a:t>
            </a:r>
            <a:r>
              <a:rPr lang="en-US" altLang="zh-TW" sz="1800" dirty="0" err="1">
                <a:latin typeface="Arial" pitchFamily="34" charset="0"/>
                <a:cs typeface="Arial" pitchFamily="34" charset="0"/>
              </a:rPr>
              <a:t>Middle_Name</a:t>
            </a:r>
            <a:r>
              <a:rPr lang="en-US" altLang="zh-TW" sz="1800" dirty="0">
                <a:latin typeface="Arial" pitchFamily="34" charset="0"/>
                <a:cs typeface="Arial" pitchFamily="34" charset="0"/>
              </a:rPr>
              <a:t>, </a:t>
            </a:r>
            <a:br>
              <a:rPr lang="en-US" altLang="zh-TW" sz="1800" dirty="0">
                <a:latin typeface="Arial" pitchFamily="34" charset="0"/>
                <a:cs typeface="Arial" pitchFamily="34" charset="0"/>
              </a:rPr>
            </a:br>
            <a:r>
              <a:rPr lang="en-US" altLang="zh-TW" sz="1800" dirty="0">
                <a:latin typeface="Arial" pitchFamily="34" charset="0"/>
                <a:cs typeface="Arial" pitchFamily="34" charset="0"/>
              </a:rPr>
              <a:t>Rental: [{</a:t>
            </a:r>
            <a:r>
              <a:rPr lang="en-US" altLang="zh-TW" sz="1800" dirty="0" err="1">
                <a:latin typeface="Arial" pitchFamily="34" charset="0"/>
                <a:cs typeface="Arial" pitchFamily="34" charset="0"/>
              </a:rPr>
              <a:t>Rental_SID</a:t>
            </a:r>
            <a:r>
              <a:rPr lang="en-US" altLang="zh-TW" sz="1800" dirty="0">
                <a:latin typeface="Arial" pitchFamily="34" charset="0"/>
                <a:cs typeface="Arial" pitchFamily="34" charset="0"/>
              </a:rPr>
              <a:t>, </a:t>
            </a:r>
            <a:r>
              <a:rPr lang="en-US" altLang="zh-TW" sz="1800" dirty="0" err="1">
                <a:latin typeface="Arial" pitchFamily="34" charset="0"/>
                <a:cs typeface="Arial" pitchFamily="34" charset="0"/>
              </a:rPr>
              <a:t>Pickup_Date</a:t>
            </a:r>
            <a:r>
              <a:rPr lang="en-US" altLang="zh-TW" sz="1800" dirty="0">
                <a:latin typeface="Arial" pitchFamily="34" charset="0"/>
                <a:cs typeface="Arial" pitchFamily="34" charset="0"/>
              </a:rPr>
              <a:t>, </a:t>
            </a:r>
            <a:r>
              <a:rPr lang="en-US" altLang="zh-TW" sz="1800" dirty="0" err="1">
                <a:latin typeface="Arial" pitchFamily="34" charset="0"/>
                <a:cs typeface="Arial" pitchFamily="34" charset="0"/>
              </a:rPr>
              <a:t>P_Brach_ID</a:t>
            </a:r>
            <a:r>
              <a:rPr lang="en-US" altLang="zh-TW" sz="1800" dirty="0">
                <a:latin typeface="Arial" pitchFamily="34" charset="0"/>
                <a:cs typeface="Arial" pitchFamily="34" charset="0"/>
              </a:rPr>
              <a:t>, </a:t>
            </a:r>
            <a:r>
              <a:rPr lang="en-US" altLang="zh-TW" sz="1800" dirty="0" err="1">
                <a:latin typeface="Arial" pitchFamily="34" charset="0"/>
                <a:cs typeface="Arial" pitchFamily="34" charset="0"/>
              </a:rPr>
              <a:t>P_Branch_Name</a:t>
            </a:r>
            <a:r>
              <a:rPr lang="en-US" altLang="zh-TW" sz="1800" dirty="0">
                <a:latin typeface="Arial" pitchFamily="34" charset="0"/>
                <a:cs typeface="Arial" pitchFamily="34" charset="0"/>
              </a:rPr>
              <a:t>,</a:t>
            </a:r>
          </a:p>
          <a:p>
            <a:pPr marL="446088" indent="984250">
              <a:defRPr/>
            </a:pPr>
            <a:r>
              <a:rPr lang="en-US" altLang="zh-TW" sz="1800" dirty="0" err="1">
                <a:latin typeface="Arial" pitchFamily="34" charset="0"/>
                <a:cs typeface="Arial" pitchFamily="34" charset="0"/>
              </a:rPr>
              <a:t>Drop_Date</a:t>
            </a:r>
            <a:r>
              <a:rPr lang="en-US" altLang="zh-TW" sz="1800" dirty="0">
                <a:latin typeface="Arial" pitchFamily="34" charset="0"/>
                <a:cs typeface="Arial" pitchFamily="34" charset="0"/>
              </a:rPr>
              <a:t>, </a:t>
            </a:r>
            <a:r>
              <a:rPr lang="en-US" altLang="zh-TW" sz="1800" dirty="0" err="1">
                <a:latin typeface="Arial" pitchFamily="34" charset="0"/>
                <a:cs typeface="Arial" pitchFamily="34" charset="0"/>
              </a:rPr>
              <a:t>D_Branch_SID</a:t>
            </a:r>
            <a:r>
              <a:rPr lang="en-US" altLang="zh-TW" sz="1800" dirty="0">
                <a:latin typeface="Arial" pitchFamily="34" charset="0"/>
                <a:cs typeface="Arial" pitchFamily="34" charset="0"/>
              </a:rPr>
              <a:t>, </a:t>
            </a:r>
            <a:r>
              <a:rPr lang="en-US" altLang="zh-TW" sz="1800" dirty="0" err="1">
                <a:latin typeface="Arial" pitchFamily="34" charset="0"/>
                <a:cs typeface="Arial" pitchFamily="34" charset="0"/>
              </a:rPr>
              <a:t>D_Branch_Name</a:t>
            </a:r>
            <a:r>
              <a:rPr lang="en-US" altLang="zh-TW" sz="1800" dirty="0">
                <a:latin typeface="Arial" pitchFamily="34" charset="0"/>
                <a:cs typeface="Arial" pitchFamily="34" charset="0"/>
              </a:rPr>
              <a:t> , </a:t>
            </a:r>
            <a:r>
              <a:rPr lang="en-US" altLang="zh-TW" sz="1800" dirty="0" err="1">
                <a:latin typeface="Arial" pitchFamily="34" charset="0"/>
                <a:cs typeface="Arial" pitchFamily="34" charset="0"/>
              </a:rPr>
              <a:t>Vehicle_SID</a:t>
            </a:r>
            <a:r>
              <a:rPr lang="en-US" altLang="zh-TW" sz="1800" dirty="0">
                <a:latin typeface="Arial" pitchFamily="34" charset="0"/>
                <a:cs typeface="Arial" pitchFamily="34" charset="0"/>
              </a:rPr>
              <a:t>}] </a:t>
            </a:r>
          </a:p>
          <a:p>
            <a:pPr marL="446088" indent="-176213">
              <a:defRPr/>
            </a:pPr>
            <a:r>
              <a:rPr lang="en-US" altLang="zh-TW" sz="1800" dirty="0">
                <a:latin typeface="Arial" pitchFamily="34" charset="0"/>
                <a:cs typeface="Arial" pitchFamily="34" charset="0"/>
              </a:rPr>
              <a:t>}</a:t>
            </a:r>
          </a:p>
          <a:p>
            <a:pPr>
              <a:spcBef>
                <a:spcPts val="1200"/>
              </a:spcBef>
              <a:defRPr/>
            </a:pPr>
            <a:r>
              <a:rPr lang="en-US" altLang="zh-TW" sz="1800" dirty="0">
                <a:latin typeface="Arial" pitchFamily="34" charset="0"/>
                <a:cs typeface="Arial" pitchFamily="34" charset="0"/>
              </a:rPr>
              <a:t>3. Customer Address</a:t>
            </a:r>
          </a:p>
          <a:p>
            <a:pPr marL="363538" indent="-93663">
              <a:defRPr/>
            </a:pPr>
            <a:r>
              <a:rPr lang="en-US" altLang="zh-TW" sz="1800" dirty="0">
                <a:latin typeface="Arial" pitchFamily="34" charset="0"/>
                <a:cs typeface="Arial" pitchFamily="34" charset="0"/>
              </a:rPr>
              <a:t>{</a:t>
            </a:r>
            <a:r>
              <a:rPr lang="en-US" altLang="zh-TW" sz="1800" dirty="0" err="1">
                <a:latin typeface="Arial" pitchFamily="34" charset="0"/>
                <a:cs typeface="Arial" pitchFamily="34" charset="0"/>
              </a:rPr>
              <a:t>Customer_SID</a:t>
            </a:r>
            <a:r>
              <a:rPr lang="en-US" altLang="zh-TW" sz="1800" dirty="0">
                <a:latin typeface="Arial" pitchFamily="34" charset="0"/>
                <a:cs typeface="Arial" pitchFamily="34" charset="0"/>
              </a:rPr>
              <a:t>, </a:t>
            </a:r>
            <a:r>
              <a:rPr lang="en-US" altLang="zh-TW" sz="1800" dirty="0" err="1">
                <a:latin typeface="Arial" pitchFamily="34" charset="0"/>
                <a:cs typeface="Arial" pitchFamily="34" charset="0"/>
              </a:rPr>
              <a:t>Cust_Addr</a:t>
            </a:r>
            <a:r>
              <a:rPr lang="en-US" altLang="zh-TW" sz="1800" dirty="0">
                <a:latin typeface="Arial" pitchFamily="34" charset="0"/>
                <a:cs typeface="Arial" pitchFamily="34" charset="0"/>
              </a:rPr>
              <a:t>: [{Street_Address_1, Street_Address_2, City,</a:t>
            </a:r>
          </a:p>
          <a:p>
            <a:pPr marL="363538" indent="2954338">
              <a:defRPr/>
            </a:pPr>
            <a:r>
              <a:rPr lang="en-US" altLang="zh-TW" sz="1800" dirty="0">
                <a:latin typeface="Arial" pitchFamily="34" charset="0"/>
                <a:cs typeface="Arial" pitchFamily="34" charset="0"/>
              </a:rPr>
              <a:t>State, Zip}] </a:t>
            </a:r>
          </a:p>
          <a:p>
            <a:pPr marL="363538" indent="-93663">
              <a:defRPr/>
            </a:pPr>
            <a:r>
              <a:rPr lang="en-US" altLang="zh-TW" sz="1800" dirty="0">
                <a:latin typeface="Arial" pitchFamily="34" charset="0"/>
                <a:cs typeface="Arial" pitchFamily="34" charset="0"/>
              </a:rPr>
              <a:t>}</a:t>
            </a:r>
          </a:p>
          <a:p>
            <a:pPr>
              <a:spcBef>
                <a:spcPts val="1200"/>
              </a:spcBef>
              <a:defRPr/>
            </a:pPr>
            <a:r>
              <a:rPr lang="en-US" altLang="zh-TW" sz="1800" dirty="0">
                <a:latin typeface="Arial" pitchFamily="34" charset="0"/>
                <a:cs typeface="Arial" pitchFamily="34" charset="0"/>
              </a:rPr>
              <a:t>4. Branch Address</a:t>
            </a:r>
          </a:p>
          <a:p>
            <a:pPr marL="363538" indent="-93663">
              <a:defRPr/>
            </a:pPr>
            <a:r>
              <a:rPr lang="en-US" altLang="zh-TW" sz="1800" dirty="0">
                <a:latin typeface="Arial" pitchFamily="34" charset="0"/>
                <a:cs typeface="Arial" pitchFamily="34" charset="0"/>
              </a:rPr>
              <a:t>{</a:t>
            </a:r>
            <a:r>
              <a:rPr lang="en-US" altLang="zh-TW" sz="1800" dirty="0" err="1">
                <a:latin typeface="Arial" pitchFamily="34" charset="0"/>
                <a:cs typeface="Arial" pitchFamily="34" charset="0"/>
              </a:rPr>
              <a:t>Branch_SID</a:t>
            </a:r>
            <a:r>
              <a:rPr lang="en-US" altLang="zh-TW" sz="1800" dirty="0">
                <a:latin typeface="Arial" pitchFamily="34" charset="0"/>
                <a:cs typeface="Arial" pitchFamily="34" charset="0"/>
              </a:rPr>
              <a:t>, </a:t>
            </a:r>
            <a:r>
              <a:rPr lang="en-US" altLang="zh-TW" sz="1800" dirty="0" err="1">
                <a:latin typeface="Arial" pitchFamily="34" charset="0"/>
                <a:cs typeface="Arial" pitchFamily="34" charset="0"/>
              </a:rPr>
              <a:t>Brch_Addr</a:t>
            </a:r>
            <a:r>
              <a:rPr lang="en-US" altLang="zh-TW" sz="1800" dirty="0">
                <a:latin typeface="Arial" pitchFamily="34" charset="0"/>
                <a:cs typeface="Arial" pitchFamily="34" charset="0"/>
              </a:rPr>
              <a:t>: [{Street_Address_1, Street_Address_2, City, </a:t>
            </a:r>
          </a:p>
          <a:p>
            <a:pPr marL="363538" indent="2684463">
              <a:defRPr/>
            </a:pPr>
            <a:r>
              <a:rPr lang="en-US" altLang="zh-TW" sz="1800" dirty="0">
                <a:latin typeface="Arial" pitchFamily="34" charset="0"/>
                <a:cs typeface="Arial" pitchFamily="34" charset="0"/>
              </a:rPr>
              <a:t>State, Zip}] </a:t>
            </a:r>
          </a:p>
          <a:p>
            <a:pPr marL="363538" indent="-93663">
              <a:defRPr/>
            </a:pPr>
            <a:r>
              <a:rPr lang="en-US" altLang="zh-TW" sz="1800" dirty="0">
                <a:latin typeface="Arial" pitchFamily="34" charset="0"/>
                <a:cs typeface="Arial" pitchFamily="34" charset="0"/>
              </a:rPr>
              <a:t>}</a:t>
            </a:r>
            <a:endParaRPr lang="zh-TW" altLang="en-US" sz="1800" dirty="0">
              <a:latin typeface="Arial" pitchFamily="34" charset="0"/>
              <a:cs typeface="Arial" pitchFamily="34" charset="0"/>
            </a:endParaRPr>
          </a:p>
        </p:txBody>
      </p:sp>
    </p:spTree>
    <p:extLst>
      <p:ext uri="{BB962C8B-B14F-4D97-AF65-F5344CB8AC3E}">
        <p14:creationId xmlns:p14="http://schemas.microsoft.com/office/powerpoint/2010/main" xmlns="" val="1363915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3428999" y="284973"/>
            <a:ext cx="6096577" cy="633413"/>
          </a:xfrm>
        </p:spPr>
        <p:txBody>
          <a:bodyPr/>
          <a:lstStyle/>
          <a:p>
            <a:pPr algn="l"/>
            <a:r>
              <a:rPr lang="en-US" altLang="zh-TW" dirty="0"/>
              <a:t>5-3 MongoDB</a:t>
            </a:r>
            <a:r>
              <a:rPr lang="zh-TW" altLang="en-US" dirty="0"/>
              <a:t>塑模範例</a:t>
            </a:r>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範例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Vehicle</a:t>
            </a: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8" name="圖片 1"/>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84463" y="2265087"/>
            <a:ext cx="8147050" cy="3865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341829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a:xfrm>
            <a:off x="3428999" y="284973"/>
            <a:ext cx="6096577" cy="633413"/>
          </a:xfrm>
        </p:spPr>
        <p:txBody>
          <a:bodyPr/>
          <a:lstStyle/>
          <a:p>
            <a:pPr algn="l"/>
            <a:r>
              <a:rPr lang="en-US" altLang="zh-TW" dirty="0"/>
              <a:t>5-3 MongoDB</a:t>
            </a:r>
            <a:r>
              <a:rPr lang="zh-TW" altLang="en-US" dirty="0"/>
              <a:t>塑模範例</a:t>
            </a:r>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範例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Customer Rental</a:t>
            </a: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 name="圖片 2"/>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31755" y="2180976"/>
            <a:ext cx="4535488" cy="466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圖片 1"/>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083010" y="2297278"/>
            <a:ext cx="3187700" cy="2779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矩形 6"/>
          <p:cNvSpPr>
            <a:spLocks noChangeArrowheads="1"/>
          </p:cNvSpPr>
          <p:nvPr/>
        </p:nvSpPr>
        <p:spPr bwMode="auto">
          <a:xfrm>
            <a:off x="1768268" y="2146051"/>
            <a:ext cx="4595812" cy="4783138"/>
          </a:xfrm>
          <a:prstGeom prst="rect">
            <a:avLst/>
          </a:prstGeom>
          <a:noFill/>
          <a:ln w="25400" algn="ctr">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endParaRPr lang="zh-TW" altLang="en-US" sz="2400"/>
          </a:p>
        </p:txBody>
      </p:sp>
      <p:sp>
        <p:nvSpPr>
          <p:cNvPr id="13" name="矩形 7"/>
          <p:cNvSpPr>
            <a:spLocks noChangeArrowheads="1"/>
          </p:cNvSpPr>
          <p:nvPr/>
        </p:nvSpPr>
        <p:spPr bwMode="auto">
          <a:xfrm>
            <a:off x="6527592" y="2134939"/>
            <a:ext cx="4743381" cy="4783137"/>
          </a:xfrm>
          <a:prstGeom prst="rect">
            <a:avLst/>
          </a:prstGeom>
          <a:noFill/>
          <a:ln w="25400" algn="ctr">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新細明體" panose="02020500000000000000" pitchFamily="18" charset="-120"/>
              </a:defRPr>
            </a:lvl1pPr>
            <a:lvl2pPr marL="742950" indent="-285750">
              <a:spcBef>
                <a:spcPct val="20000"/>
              </a:spcBef>
              <a:buChar char="–"/>
              <a:defRPr kumimoji="1" sz="2800">
                <a:solidFill>
                  <a:schemeClr val="tx1"/>
                </a:solidFill>
                <a:latin typeface="Times New Roman" panose="02020603050405020304" pitchFamily="18" charset="0"/>
                <a:ea typeface="新細明體" panose="02020500000000000000" pitchFamily="18" charset="-120"/>
              </a:defRPr>
            </a:lvl2pPr>
            <a:lvl3pPr marL="1143000" indent="-228600">
              <a:spcBef>
                <a:spcPct val="20000"/>
              </a:spcBef>
              <a:buChar char="•"/>
              <a:defRPr kumimoji="1" sz="2400">
                <a:solidFill>
                  <a:schemeClr val="tx1"/>
                </a:solidFill>
                <a:latin typeface="Times New Roman" panose="02020603050405020304" pitchFamily="18" charset="0"/>
                <a:ea typeface="新細明體" panose="02020500000000000000" pitchFamily="18" charset="-120"/>
              </a:defRPr>
            </a:lvl3pPr>
            <a:lvl4pPr marL="16002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4pPr>
            <a:lvl5pPr marL="2057400" indent="-228600">
              <a:spcBef>
                <a:spcPct val="20000"/>
              </a:spcBef>
              <a:buChar char="»"/>
              <a:defRPr kumimoji="1" sz="20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新細明體" panose="02020500000000000000" pitchFamily="18" charset="-120"/>
              </a:defRPr>
            </a:lvl9pPr>
          </a:lstStyle>
          <a:p>
            <a:pPr eaLnBrk="1" hangingPunct="1">
              <a:spcBef>
                <a:spcPct val="0"/>
              </a:spcBef>
              <a:buFontTx/>
              <a:buNone/>
            </a:pPr>
            <a:endParaRPr lang="zh-TW" altLang="en-US" sz="2400"/>
          </a:p>
        </p:txBody>
      </p:sp>
    </p:spTree>
    <p:extLst>
      <p:ext uri="{BB962C8B-B14F-4D97-AF65-F5344CB8AC3E}">
        <p14:creationId xmlns:p14="http://schemas.microsoft.com/office/powerpoint/2010/main" xmlns="" val="1107134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r>
              <a:rPr lang="en-US" altLang="zh-TW" dirty="0"/>
              <a:t>1-1 : </a:t>
            </a:r>
            <a:r>
              <a:rPr lang="zh-TW" altLang="zh-TW" dirty="0"/>
              <a:t>關聯式資料庫之特性</a:t>
            </a:r>
            <a:endParaRPr lang="zh-TW" altLang="en-US" dirty="0"/>
          </a:p>
          <a:p>
            <a:endParaRPr lang="zh-TW" altLang="en-US"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強調資料完整性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(Data Integrity)</a:t>
            </a: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2" y="2073331"/>
            <a:ext cx="9526728" cy="821611"/>
          </a:xfrm>
        </p:spPr>
        <p:txBody>
          <a:bodyPr/>
          <a:lstStyle/>
          <a:p>
            <a:pPr marL="268288" indent="-268288">
              <a:lnSpc>
                <a:spcPct val="100000"/>
              </a:lnSpc>
              <a:buFont typeface="Wingdings" pitchFamily="2" charset="2"/>
              <a:buChar char="l"/>
            </a:pPr>
            <a:r>
              <a:rPr lang="zh-TW" altLang="en-US" sz="2600" b="0" dirty="0">
                <a:latin typeface="Arial" panose="020B0604020202020204" pitchFamily="34" charset="0"/>
                <a:ea typeface="標楷體" panose="03000509000000000000" pitchFamily="65" charset="-120"/>
                <a:cs typeface="Arial" panose="020B0604020202020204" pitchFamily="34" charset="0"/>
              </a:rPr>
              <a:t>資料完整性是指</a:t>
            </a:r>
            <a:r>
              <a:rPr lang="zh-TW" altLang="en-US" sz="2600" b="0" dirty="0">
                <a:solidFill>
                  <a:srgbClr val="FF0000"/>
                </a:solidFill>
                <a:latin typeface="Arial" panose="020B0604020202020204" pitchFamily="34" charset="0"/>
                <a:ea typeface="標楷體" panose="03000509000000000000" pitchFamily="65" charset="-120"/>
                <a:cs typeface="Arial" panose="020B0604020202020204" pitchFamily="34" charset="0"/>
              </a:rPr>
              <a:t>資料整體完備無缺、準確而且一致</a:t>
            </a:r>
            <a:r>
              <a:rPr lang="zh-TW" altLang="en-US" sz="2600" b="0" dirty="0">
                <a:latin typeface="Arial" panose="020B0604020202020204" pitchFamily="34" charset="0"/>
                <a:ea typeface="標楷體" panose="03000509000000000000" pitchFamily="65" charset="-120"/>
                <a:cs typeface="Arial" panose="020B0604020202020204" pitchFamily="34" charset="0"/>
              </a:rPr>
              <a:t>。關聯式資料庫利用一套限制條件讓資料庫達成資料完整性。其中包括主索引鍵、外部索引鍵、「非空白值」限制條件、「唯一」限制條件、「預設」限制條件、「檢查」限制條件。</a:t>
            </a:r>
            <a:endParaRPr lang="en-US" altLang="zh-TW" sz="2600" b="0" dirty="0">
              <a:latin typeface="Arial" panose="020B0604020202020204" pitchFamily="34" charset="0"/>
              <a:ea typeface="標楷體" panose="03000509000000000000" pitchFamily="65" charset="-120"/>
              <a:cs typeface="Arial" panose="020B0604020202020204" pitchFamily="34" charset="0"/>
            </a:endParaRPr>
          </a:p>
          <a:p>
            <a:pPr marL="268288" indent="-268288">
              <a:lnSpc>
                <a:spcPct val="100000"/>
              </a:lnSpc>
              <a:buFont typeface="Wingdings" pitchFamily="2" charset="2"/>
              <a:buChar char="l"/>
            </a:pPr>
            <a:r>
              <a:rPr lang="zh-TW" altLang="en-US" sz="2600" b="0" dirty="0">
                <a:latin typeface="Arial" panose="020B0604020202020204" pitchFamily="34" charset="0"/>
                <a:ea typeface="標楷體" panose="03000509000000000000" pitchFamily="65" charset="-120"/>
                <a:cs typeface="Arial" panose="020B0604020202020204" pitchFamily="34" charset="0"/>
              </a:rPr>
              <a:t>這些完整性限制條件對表格中的資料實施商業規則，確保資料的準確性和可靠性。除此之外，大部分關聯式資料庫也允許在觸發中嵌入自訂程式碼，當資料庫發生某個動作時便會執行。</a:t>
            </a:r>
            <a:endParaRPr lang="en-US" altLang="zh-TW" sz="2600" b="0" dirty="0">
              <a:latin typeface="Arial" panose="020B0604020202020204" pitchFamily="34" charset="0"/>
              <a:ea typeface="標楷體" panose="03000509000000000000" pitchFamily="65" charset="-120"/>
              <a:cs typeface="Arial" panose="020B0604020202020204" pitchFamily="34" charset="0"/>
            </a:endParaRPr>
          </a:p>
          <a:p>
            <a:endParaRPr lang="zh-TW" altLang="en-US" sz="2600" dirty="0"/>
          </a:p>
        </p:txBody>
      </p:sp>
    </p:spTree>
    <p:extLst>
      <p:ext uri="{BB962C8B-B14F-4D97-AF65-F5344CB8AC3E}">
        <p14:creationId xmlns:p14="http://schemas.microsoft.com/office/powerpoint/2010/main" xmlns="" val="34870958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F5FA5A73-AA20-F44A-9344-F74BF5DB375F}"/>
              </a:ext>
            </a:extLst>
          </p:cNvPr>
          <p:cNvSpPr>
            <a:spLocks noGrp="1"/>
          </p:cNvSpPr>
          <p:nvPr>
            <p:ph type="dt" sz="half" idx="10"/>
          </p:nvPr>
        </p:nvSpPr>
        <p:spPr/>
        <p:txBody>
          <a:bodyPr/>
          <a:lstStyle/>
          <a:p>
            <a:r>
              <a:rPr lang="zh-TW" altLang="en-US">
                <a:latin typeface="微軟正黑體" panose="020B0604030504040204" pitchFamily="34" charset="-120"/>
                <a:ea typeface="微軟正黑體" panose="020B0604030504040204" pitchFamily="34" charset="-120"/>
              </a:rPr>
              <a:t>資料庫設計</a:t>
            </a:r>
            <a:r>
              <a:rPr lang="en-US" altLang="zh-TW">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3BD094E6-78B1-7F40-BCE2-2D577E99F5AB}"/>
              </a:ext>
            </a:extLst>
          </p:cNvPr>
          <p:cNvSpPr>
            <a:spLocks noGrp="1"/>
          </p:cNvSpPr>
          <p:nvPr>
            <p:ph type="sldNum" sz="quarter" idx="11"/>
          </p:nvPr>
        </p:nvSpPr>
        <p:spPr/>
        <p:txBody>
          <a:bodyPr/>
          <a:lstStyle/>
          <a:p>
            <a:r>
              <a:rPr lang="zh-TW" altLang="en-US">
                <a:latin typeface="微軟正黑體" panose="020B0604030504040204" pitchFamily="34" charset="-120"/>
                <a:ea typeface="微軟正黑體" panose="020B0604030504040204" pitchFamily="34" charset="-120"/>
              </a:rPr>
              <a:t>郭惠民編著</a:t>
            </a:r>
            <a:r>
              <a:rPr lang="en-US" altLang="zh-TW">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版權所有，不得任意拷貝或引用</a:t>
            </a:r>
            <a:r>
              <a:rPr lang="en-US" altLang="zh-TW">
                <a:latin typeface="微軟正黑體" panose="020B0604030504040204" pitchFamily="34" charset="-120"/>
                <a:ea typeface="微軟正黑體" panose="020B0604030504040204" pitchFamily="34" charset="-120"/>
              </a:rPr>
              <a:t>】 </a:t>
            </a:r>
            <a:endParaRPr lang="zh-TW" altLang="en-US" dirty="0"/>
          </a:p>
        </p:txBody>
      </p:sp>
      <p:sp>
        <p:nvSpPr>
          <p:cNvPr id="4" name="文字版面配置區 3">
            <a:extLst>
              <a:ext uri="{FF2B5EF4-FFF2-40B4-BE49-F238E27FC236}">
                <a16:creationId xmlns:a16="http://schemas.microsoft.com/office/drawing/2014/main" xmlns="" id="{222E6D82-82BC-3147-B5B7-E04130980C51}"/>
              </a:ext>
            </a:extLst>
          </p:cNvPr>
          <p:cNvSpPr>
            <a:spLocks noGrp="1"/>
          </p:cNvSpPr>
          <p:nvPr>
            <p:ph type="body" sz="quarter" idx="13"/>
          </p:nvPr>
        </p:nvSpPr>
        <p:spPr>
          <a:xfrm>
            <a:off x="4107051" y="3534070"/>
            <a:ext cx="5804104" cy="3272748"/>
          </a:xfrm>
        </p:spPr>
        <p:txBody>
          <a:bodyPr/>
          <a:lstStyle/>
          <a:p>
            <a:pPr algn="l"/>
            <a:r>
              <a:rPr kumimoji="1" lang="en-US" altLang="zh-TW" dirty="0"/>
              <a:t>6-1 Redis</a:t>
            </a:r>
            <a:r>
              <a:rPr kumimoji="1" lang="zh-TW" altLang="en-US" dirty="0"/>
              <a:t>特性與架構</a:t>
            </a:r>
          </a:p>
          <a:p>
            <a:pPr algn="l"/>
            <a:r>
              <a:rPr kumimoji="1" lang="en-US" altLang="zh-TW" dirty="0"/>
              <a:t>6-2 Redis</a:t>
            </a:r>
            <a:r>
              <a:rPr kumimoji="1" lang="zh-TW" altLang="en-US" dirty="0"/>
              <a:t>資料型別</a:t>
            </a:r>
          </a:p>
          <a:p>
            <a:pPr algn="l"/>
            <a:r>
              <a:rPr kumimoji="1" lang="en-US" altLang="zh-TW" dirty="0"/>
              <a:t>6-3 Redis</a:t>
            </a:r>
            <a:r>
              <a:rPr kumimoji="1" lang="zh-TW" altLang="en-US" dirty="0"/>
              <a:t>使用與範例</a:t>
            </a:r>
          </a:p>
        </p:txBody>
      </p:sp>
      <p:sp>
        <p:nvSpPr>
          <p:cNvPr id="5" name="文字版面配置區 4">
            <a:extLst>
              <a:ext uri="{FF2B5EF4-FFF2-40B4-BE49-F238E27FC236}">
                <a16:creationId xmlns:a16="http://schemas.microsoft.com/office/drawing/2014/main" xmlns="" id="{BD77CD2B-FAC3-E946-8D3A-7912B10CA6D8}"/>
              </a:ext>
            </a:extLst>
          </p:cNvPr>
          <p:cNvSpPr>
            <a:spLocks noGrp="1"/>
          </p:cNvSpPr>
          <p:nvPr>
            <p:ph type="body" sz="quarter" idx="12"/>
          </p:nvPr>
        </p:nvSpPr>
        <p:spPr/>
        <p:txBody>
          <a:bodyPr/>
          <a:lstStyle/>
          <a:p>
            <a:r>
              <a:rPr kumimoji="1" lang="zh-TW" altLang="en-US" dirty="0"/>
              <a:t>模組</a:t>
            </a:r>
            <a:r>
              <a:rPr kumimoji="1" lang="en-US" altLang="zh-TW" dirty="0"/>
              <a:t>6 : Redis</a:t>
            </a:r>
            <a:r>
              <a:rPr kumimoji="1" lang="zh-TW" altLang="en-US" dirty="0"/>
              <a:t>資料庫</a:t>
            </a:r>
          </a:p>
        </p:txBody>
      </p:sp>
    </p:spTree>
    <p:extLst>
      <p:ext uri="{BB962C8B-B14F-4D97-AF65-F5344CB8AC3E}">
        <p14:creationId xmlns:p14="http://schemas.microsoft.com/office/powerpoint/2010/main" xmlns="" val="13010812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r>
              <a:rPr lang="en-US" altLang="zh-TW" dirty="0"/>
              <a:t>6-1 </a:t>
            </a:r>
            <a:r>
              <a:rPr lang="en-US" altLang="zh-TW" dirty="0" err="1"/>
              <a:t>Redis</a:t>
            </a:r>
            <a:r>
              <a:rPr lang="en-US" altLang="zh-TW" dirty="0"/>
              <a:t> </a:t>
            </a:r>
            <a:r>
              <a:rPr lang="zh-TW" altLang="en-US" dirty="0"/>
              <a:t>特性與架構</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Redis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特性</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1" y="2041476"/>
            <a:ext cx="11544373" cy="821611"/>
          </a:xfrm>
        </p:spPr>
        <p:txBody>
          <a:bodyPr/>
          <a:lstStyle/>
          <a:p>
            <a:pPr>
              <a:defRPr/>
            </a:pPr>
            <a:r>
              <a:rPr lang="en-US" altLang="zh-TW" sz="2400" b="0" dirty="0" err="1">
                <a:latin typeface="Arial" pitchFamily="34" charset="0"/>
                <a:cs typeface="Arial" pitchFamily="34" charset="0"/>
              </a:rPr>
              <a:t>Redis</a:t>
            </a:r>
            <a:r>
              <a:rPr lang="en-US" altLang="zh-TW" sz="2400" b="0" dirty="0">
                <a:latin typeface="Arial" pitchFamily="34" charset="0"/>
                <a:cs typeface="Arial" pitchFamily="34" charset="0"/>
              </a:rPr>
              <a:t> is an open source, advanced </a:t>
            </a:r>
            <a:r>
              <a:rPr lang="en-US" altLang="zh-TW" sz="2400" b="0" dirty="0">
                <a:solidFill>
                  <a:srgbClr val="FF0000"/>
                </a:solidFill>
                <a:latin typeface="Arial" pitchFamily="34" charset="0"/>
                <a:cs typeface="Arial" pitchFamily="34" charset="0"/>
              </a:rPr>
              <a:t>key-value store </a:t>
            </a:r>
            <a:r>
              <a:rPr lang="en-US" altLang="zh-TW" sz="2400" b="0" dirty="0">
                <a:latin typeface="Arial" pitchFamily="34" charset="0"/>
                <a:cs typeface="Arial" pitchFamily="34" charset="0"/>
              </a:rPr>
              <a:t>and an apt solution for building high performance, scalable web applications.</a:t>
            </a:r>
          </a:p>
          <a:p>
            <a:pPr>
              <a:defRPr/>
            </a:pPr>
            <a:r>
              <a:rPr lang="en-US" altLang="zh-TW" sz="2400" b="0" dirty="0" err="1">
                <a:latin typeface="Arial" pitchFamily="34" charset="0"/>
                <a:cs typeface="Arial" pitchFamily="34" charset="0"/>
              </a:rPr>
              <a:t>Redis</a:t>
            </a:r>
            <a:r>
              <a:rPr lang="en-US" altLang="zh-TW" sz="2400" b="0" dirty="0">
                <a:latin typeface="Arial" pitchFamily="34" charset="0"/>
                <a:cs typeface="Arial" pitchFamily="34" charset="0"/>
              </a:rPr>
              <a:t> has three main peculiarities that sets it apart.</a:t>
            </a:r>
          </a:p>
          <a:p>
            <a:pPr marL="450850" indent="-358775">
              <a:buFont typeface="Wingdings" panose="05000000000000000000" pitchFamily="2" charset="2"/>
              <a:buChar char="l"/>
              <a:defRPr/>
            </a:pPr>
            <a:r>
              <a:rPr lang="en-US" altLang="zh-TW" sz="2400" b="0" dirty="0" err="1">
                <a:latin typeface="Arial" pitchFamily="34" charset="0"/>
                <a:cs typeface="Arial" pitchFamily="34" charset="0"/>
              </a:rPr>
              <a:t>Redis</a:t>
            </a:r>
            <a:r>
              <a:rPr lang="en-US" altLang="zh-TW" sz="2400" b="0" dirty="0">
                <a:latin typeface="Arial" pitchFamily="34" charset="0"/>
                <a:cs typeface="Arial" pitchFamily="34" charset="0"/>
              </a:rPr>
              <a:t> holds its database </a:t>
            </a:r>
            <a:r>
              <a:rPr lang="en-US" altLang="zh-TW" sz="2400" b="0" dirty="0">
                <a:solidFill>
                  <a:srgbClr val="FF0000"/>
                </a:solidFill>
                <a:latin typeface="Arial" pitchFamily="34" charset="0"/>
                <a:cs typeface="Arial" pitchFamily="34" charset="0"/>
              </a:rPr>
              <a:t>entirely</a:t>
            </a:r>
            <a:r>
              <a:rPr lang="en-US" altLang="zh-TW" sz="2400" b="0" dirty="0">
                <a:latin typeface="Arial" pitchFamily="34" charset="0"/>
                <a:cs typeface="Arial" pitchFamily="34" charset="0"/>
              </a:rPr>
              <a:t> </a:t>
            </a:r>
            <a:r>
              <a:rPr lang="en-US" altLang="zh-TW" sz="2400" b="0" dirty="0">
                <a:solidFill>
                  <a:srgbClr val="FF0000"/>
                </a:solidFill>
                <a:latin typeface="Arial" pitchFamily="34" charset="0"/>
                <a:cs typeface="Arial" pitchFamily="34" charset="0"/>
              </a:rPr>
              <a:t>in the memory</a:t>
            </a:r>
            <a:r>
              <a:rPr lang="en-US" altLang="zh-TW" sz="2400" b="0" dirty="0">
                <a:latin typeface="Arial" pitchFamily="34" charset="0"/>
                <a:cs typeface="Arial" pitchFamily="34" charset="0"/>
              </a:rPr>
              <a:t>, using the disk only for persistence.</a:t>
            </a:r>
          </a:p>
          <a:p>
            <a:pPr marL="450850" indent="-358775">
              <a:buFont typeface="Wingdings" panose="05000000000000000000" pitchFamily="2" charset="2"/>
              <a:buChar char="l"/>
              <a:defRPr/>
            </a:pPr>
            <a:r>
              <a:rPr lang="en-US" altLang="zh-TW" sz="2400" b="0" dirty="0" err="1">
                <a:latin typeface="Arial" pitchFamily="34" charset="0"/>
                <a:cs typeface="Arial" pitchFamily="34" charset="0"/>
              </a:rPr>
              <a:t>Redis</a:t>
            </a:r>
            <a:r>
              <a:rPr lang="en-US" altLang="zh-TW" sz="2400" b="0" dirty="0">
                <a:latin typeface="Arial" pitchFamily="34" charset="0"/>
                <a:cs typeface="Arial" pitchFamily="34" charset="0"/>
              </a:rPr>
              <a:t> has a relatively </a:t>
            </a:r>
            <a:r>
              <a:rPr lang="en-US" altLang="zh-TW" sz="2400" b="0" dirty="0">
                <a:solidFill>
                  <a:srgbClr val="FF0000"/>
                </a:solidFill>
                <a:latin typeface="Arial" pitchFamily="34" charset="0"/>
                <a:cs typeface="Arial" pitchFamily="34" charset="0"/>
              </a:rPr>
              <a:t>rich set of data types </a:t>
            </a:r>
            <a:r>
              <a:rPr lang="en-US" altLang="zh-TW" sz="2400" b="0" dirty="0">
                <a:latin typeface="Arial" pitchFamily="34" charset="0"/>
                <a:cs typeface="Arial" pitchFamily="34" charset="0"/>
              </a:rPr>
              <a:t>when compared to many key-value data stores.</a:t>
            </a:r>
          </a:p>
          <a:p>
            <a:pPr marL="450850" indent="-358775">
              <a:buFont typeface="Wingdings" panose="05000000000000000000" pitchFamily="2" charset="2"/>
              <a:buChar char="l"/>
              <a:defRPr/>
            </a:pPr>
            <a:r>
              <a:rPr lang="en-US" altLang="zh-TW" sz="2400" b="0" dirty="0" err="1">
                <a:latin typeface="Arial" pitchFamily="34" charset="0"/>
                <a:cs typeface="Arial" pitchFamily="34" charset="0"/>
              </a:rPr>
              <a:t>Redis</a:t>
            </a:r>
            <a:r>
              <a:rPr lang="en-US" altLang="zh-TW" sz="2400" b="0" dirty="0">
                <a:latin typeface="Arial" pitchFamily="34" charset="0"/>
                <a:cs typeface="Arial" pitchFamily="34" charset="0"/>
              </a:rPr>
              <a:t> can </a:t>
            </a:r>
            <a:r>
              <a:rPr lang="en-US" altLang="zh-TW" sz="2400" b="0" dirty="0">
                <a:solidFill>
                  <a:srgbClr val="FF0000"/>
                </a:solidFill>
                <a:latin typeface="Arial" pitchFamily="34" charset="0"/>
                <a:cs typeface="Arial" pitchFamily="34" charset="0"/>
              </a:rPr>
              <a:t>replicate data </a:t>
            </a:r>
            <a:r>
              <a:rPr lang="en-US" altLang="zh-TW" sz="2400" b="0" dirty="0">
                <a:latin typeface="Arial" pitchFamily="34" charset="0"/>
                <a:cs typeface="Arial" pitchFamily="34" charset="0"/>
              </a:rPr>
              <a:t>to any number of slaves.</a:t>
            </a:r>
          </a:p>
          <a:p>
            <a:endParaRPr lang="zh-TW" altLang="en-US" sz="2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1859325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r>
              <a:rPr lang="en-US" altLang="zh-TW" dirty="0"/>
              <a:t>6-1 </a:t>
            </a:r>
            <a:r>
              <a:rPr lang="en-US" altLang="zh-TW" dirty="0" err="1"/>
              <a:t>Redis</a:t>
            </a:r>
            <a:r>
              <a:rPr lang="zh-TW" altLang="en-US" dirty="0"/>
              <a:t>特性與架構</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Key-value Store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排名</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圖片 4"/>
          <p:cNvPicPr>
            <a:picLocks noChangeAspect="1"/>
          </p:cNvPicPr>
          <p:nvPr/>
        </p:nvPicPr>
        <p:blipFill>
          <a:blip r:embed="rId2" cstate="print"/>
          <a:stretch>
            <a:fillRect/>
          </a:stretch>
        </p:blipFill>
        <p:spPr>
          <a:xfrm>
            <a:off x="848367" y="2055425"/>
            <a:ext cx="9826541" cy="4037261"/>
          </a:xfrm>
          <a:prstGeom prst="rect">
            <a:avLst/>
          </a:prstGeom>
        </p:spPr>
      </p:pic>
    </p:spTree>
    <p:extLst>
      <p:ext uri="{BB962C8B-B14F-4D97-AF65-F5344CB8AC3E}">
        <p14:creationId xmlns:p14="http://schemas.microsoft.com/office/powerpoint/2010/main" xmlns="" val="41197813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r>
              <a:rPr lang="en-US" altLang="zh-TW" dirty="0"/>
              <a:t>6-1 </a:t>
            </a:r>
            <a:r>
              <a:rPr lang="en-US" altLang="zh-TW" dirty="0" err="1"/>
              <a:t>Redis</a:t>
            </a:r>
            <a:r>
              <a:rPr lang="zh-TW" altLang="en-US" dirty="0"/>
              <a:t>特性與架構</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Redis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架構</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 name="Picture 2" descr="9781484213308_Fig07-06.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09378" y="1311413"/>
            <a:ext cx="5053012" cy="5954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5257146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r>
              <a:rPr lang="en-US" altLang="zh-TW" dirty="0"/>
              <a:t>6-1 </a:t>
            </a:r>
            <a:r>
              <a:rPr lang="en-US" altLang="zh-TW" dirty="0" err="1"/>
              <a:t>Redis</a:t>
            </a:r>
            <a:r>
              <a:rPr lang="zh-TW" altLang="en-US" dirty="0"/>
              <a:t>特性與架構</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pPr>
              <a:spcBef>
                <a:spcPct val="50000"/>
              </a:spcBef>
            </a:pP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Redis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架構說明</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1" y="2041476"/>
            <a:ext cx="11544373" cy="821611"/>
          </a:xfrm>
        </p:spPr>
        <p:txBody>
          <a:bodyPr/>
          <a:lstStyle/>
          <a:p>
            <a:pPr marL="357188" indent="-357188">
              <a:buFont typeface="Wingdings" panose="05000000000000000000" pitchFamily="2" charset="2"/>
              <a:buAutoNum type="circleNumWdWhitePlain"/>
            </a:pPr>
            <a:r>
              <a:rPr lang="en-US" altLang="zh-TW" sz="2400" b="0" dirty="0" err="1">
                <a:latin typeface="Arial" panose="020B0604020202020204" pitchFamily="34" charset="0"/>
                <a:cs typeface="Arial" panose="020B0604020202020204" pitchFamily="34" charset="0"/>
              </a:rPr>
              <a:t>Redis</a:t>
            </a:r>
            <a:r>
              <a:rPr lang="en-US" altLang="zh-TW" sz="2400" b="0" dirty="0">
                <a:latin typeface="Arial" panose="020B0604020202020204" pitchFamily="34" charset="0"/>
                <a:cs typeface="Arial" panose="020B0604020202020204" pitchFamily="34" charset="0"/>
              </a:rPr>
              <a:t> through </a:t>
            </a:r>
            <a:r>
              <a:rPr lang="en-US" altLang="zh-TW" sz="2400" b="0" dirty="0">
                <a:solidFill>
                  <a:srgbClr val="FF0000"/>
                </a:solidFill>
                <a:latin typeface="Arial" panose="020B0604020202020204" pitchFamily="34" charset="0"/>
                <a:cs typeface="Arial" panose="020B0604020202020204" pitchFamily="34" charset="0"/>
              </a:rPr>
              <a:t>primary key lookups that return “values”</a:t>
            </a:r>
            <a:r>
              <a:rPr lang="en-US" altLang="zh-TW" sz="2400" b="0" dirty="0">
                <a:latin typeface="Arial" panose="020B0604020202020204" pitchFamily="34" charset="0"/>
                <a:cs typeface="Arial" panose="020B0604020202020204" pitchFamily="34" charset="0"/>
              </a:rPr>
              <a:t>—strings, sets of strings, hashes of strings, and so on.</a:t>
            </a:r>
          </a:p>
          <a:p>
            <a:pPr marL="357188" indent="-357188">
              <a:buFont typeface="Wingdings" panose="05000000000000000000" pitchFamily="2" charset="2"/>
              <a:buAutoNum type="circleNumWdWhitePlain"/>
            </a:pPr>
            <a:r>
              <a:rPr lang="en-US" altLang="zh-TW" sz="2400" b="0" dirty="0">
                <a:latin typeface="Arial" panose="020B0604020202020204" pitchFamily="34" charset="0"/>
                <a:cs typeface="Arial" panose="020B0604020202020204" pitchFamily="34" charset="0"/>
              </a:rPr>
              <a:t>The key values will almost always be in memory, though it is possible to configure </a:t>
            </a:r>
            <a:r>
              <a:rPr lang="en-US" altLang="zh-TW" sz="2400" b="0" dirty="0" err="1">
                <a:latin typeface="Arial" panose="020B0604020202020204" pitchFamily="34" charset="0"/>
                <a:cs typeface="Arial" panose="020B0604020202020204" pitchFamily="34" charset="0"/>
              </a:rPr>
              <a:t>Redis</a:t>
            </a:r>
            <a:r>
              <a:rPr lang="en-US" altLang="zh-TW" sz="2400" b="0" dirty="0">
                <a:latin typeface="Arial" panose="020B0604020202020204" pitchFamily="34" charset="0"/>
                <a:cs typeface="Arial" panose="020B0604020202020204" pitchFamily="34" charset="0"/>
              </a:rPr>
              <a:t> with a </a:t>
            </a:r>
            <a:r>
              <a:rPr lang="en-US" altLang="zh-TW" sz="2400" b="0" dirty="0">
                <a:solidFill>
                  <a:srgbClr val="FF0000"/>
                </a:solidFill>
                <a:latin typeface="Arial" panose="020B0604020202020204" pitchFamily="34" charset="0"/>
                <a:cs typeface="Arial" panose="020B0604020202020204" pitchFamily="34" charset="0"/>
              </a:rPr>
              <a:t>virtual memory system</a:t>
            </a:r>
            <a:r>
              <a:rPr lang="en-US" altLang="zh-TW" sz="2400" b="0" dirty="0">
                <a:latin typeface="Arial" panose="020B0604020202020204" pitchFamily="34" charset="0"/>
                <a:cs typeface="Arial" panose="020B0604020202020204" pitchFamily="34" charset="0"/>
              </a:rPr>
              <a:t>, in which case key values may have to be </a:t>
            </a:r>
            <a:r>
              <a:rPr lang="en-US" altLang="zh-TW" sz="2400" b="0" dirty="0">
                <a:solidFill>
                  <a:srgbClr val="FF0000"/>
                </a:solidFill>
                <a:latin typeface="Arial" panose="020B0604020202020204" pitchFamily="34" charset="0"/>
                <a:cs typeface="Arial" panose="020B0604020202020204" pitchFamily="34" charset="0"/>
              </a:rPr>
              <a:t>swapped in or out</a:t>
            </a:r>
            <a:r>
              <a:rPr lang="en-US" altLang="zh-TW" sz="2400" b="0" dirty="0">
                <a:latin typeface="Arial" panose="020B0604020202020204" pitchFamily="34" charset="0"/>
                <a:cs typeface="Arial" panose="020B0604020202020204" pitchFamily="34" charset="0"/>
              </a:rPr>
              <a:t>.</a:t>
            </a:r>
          </a:p>
          <a:p>
            <a:pPr marL="357188" indent="-357188">
              <a:buFont typeface="Wingdings" panose="05000000000000000000" pitchFamily="2" charset="2"/>
              <a:buAutoNum type="circleNumWdWhitePlain"/>
            </a:pPr>
            <a:r>
              <a:rPr lang="en-US" altLang="zh-TW" sz="2400" b="0" dirty="0">
                <a:latin typeface="Arial" panose="020B0604020202020204" pitchFamily="34" charset="0"/>
                <a:cs typeface="Arial" panose="020B0604020202020204" pitchFamily="34" charset="0"/>
              </a:rPr>
              <a:t>Periodically, </a:t>
            </a:r>
            <a:r>
              <a:rPr lang="en-US" altLang="zh-TW" sz="2400" b="0" dirty="0" err="1">
                <a:latin typeface="Arial" panose="020B0604020202020204" pitchFamily="34" charset="0"/>
                <a:cs typeface="Arial" panose="020B0604020202020204" pitchFamily="34" charset="0"/>
              </a:rPr>
              <a:t>Redis</a:t>
            </a:r>
            <a:r>
              <a:rPr lang="en-US" altLang="zh-TW" sz="2400" b="0" dirty="0">
                <a:latin typeface="Arial" panose="020B0604020202020204" pitchFamily="34" charset="0"/>
                <a:cs typeface="Arial" panose="020B0604020202020204" pitchFamily="34" charset="0"/>
              </a:rPr>
              <a:t> may </a:t>
            </a:r>
            <a:r>
              <a:rPr lang="en-US" altLang="zh-TW" sz="2400" b="0" dirty="0">
                <a:solidFill>
                  <a:srgbClr val="FF0000"/>
                </a:solidFill>
                <a:latin typeface="Arial" panose="020B0604020202020204" pitchFamily="34" charset="0"/>
                <a:cs typeface="Arial" panose="020B0604020202020204" pitchFamily="34" charset="0"/>
              </a:rPr>
              <a:t>dump a copy </a:t>
            </a:r>
            <a:r>
              <a:rPr lang="en-US" altLang="zh-TW" sz="2400" b="0" dirty="0">
                <a:latin typeface="Arial" panose="020B0604020202020204" pitchFamily="34" charset="0"/>
                <a:cs typeface="Arial" panose="020B0604020202020204" pitchFamily="34" charset="0"/>
              </a:rPr>
              <a:t>of the entire memory space to disk.</a:t>
            </a:r>
          </a:p>
          <a:p>
            <a:pPr marL="357188" indent="-357188">
              <a:buFont typeface="Wingdings" panose="05000000000000000000" pitchFamily="2" charset="2"/>
              <a:buAutoNum type="circleNumWdWhitePlain"/>
            </a:pPr>
            <a:r>
              <a:rPr lang="en-US" altLang="zh-TW" sz="2400" b="0" dirty="0" err="1">
                <a:latin typeface="Arial" panose="020B0604020202020204" pitchFamily="34" charset="0"/>
                <a:cs typeface="Arial" panose="020B0604020202020204" pitchFamily="34" charset="0"/>
              </a:rPr>
              <a:t>Redis</a:t>
            </a:r>
            <a:r>
              <a:rPr lang="en-US" altLang="zh-TW" sz="2400" b="0" dirty="0">
                <a:latin typeface="Arial" panose="020B0604020202020204" pitchFamily="34" charset="0"/>
                <a:cs typeface="Arial" panose="020B0604020202020204" pitchFamily="34" charset="0"/>
              </a:rPr>
              <a:t> can be configured to </a:t>
            </a:r>
            <a:r>
              <a:rPr lang="en-US" altLang="zh-TW" sz="2400" b="0" dirty="0">
                <a:solidFill>
                  <a:srgbClr val="FF0000"/>
                </a:solidFill>
                <a:latin typeface="Arial" panose="020B0604020202020204" pitchFamily="34" charset="0"/>
                <a:cs typeface="Arial" panose="020B0604020202020204" pitchFamily="34" charset="0"/>
              </a:rPr>
              <a:t>write changes to an append-only journal file </a:t>
            </a:r>
            <a:r>
              <a:rPr lang="en-US" altLang="zh-TW" sz="2400" b="0" dirty="0">
                <a:latin typeface="Arial" panose="020B0604020202020204" pitchFamily="34" charset="0"/>
                <a:cs typeface="Arial" panose="020B0604020202020204" pitchFamily="34" charset="0"/>
              </a:rPr>
              <a:t>either at short intervals or after every operation.</a:t>
            </a:r>
          </a:p>
          <a:p>
            <a:pPr marL="357188" indent="-357188">
              <a:buFont typeface="Wingdings" panose="05000000000000000000" pitchFamily="2" charset="2"/>
              <a:buAutoNum type="circleNumWdWhitePlain"/>
            </a:pPr>
            <a:r>
              <a:rPr lang="en-US" altLang="zh-TW" sz="2400" b="0" dirty="0" err="1">
                <a:latin typeface="Arial" panose="020B0604020202020204" pitchFamily="34" charset="0"/>
                <a:cs typeface="Arial" panose="020B0604020202020204" pitchFamily="34" charset="0"/>
              </a:rPr>
              <a:t>Redis</a:t>
            </a:r>
            <a:r>
              <a:rPr lang="en-US" altLang="zh-TW" sz="2400" b="0" dirty="0">
                <a:latin typeface="Arial" panose="020B0604020202020204" pitchFamily="34" charset="0"/>
                <a:cs typeface="Arial" panose="020B0604020202020204" pitchFamily="34" charset="0"/>
              </a:rPr>
              <a:t> may </a:t>
            </a:r>
            <a:r>
              <a:rPr lang="en-US" altLang="zh-TW" sz="2400" b="0" dirty="0">
                <a:solidFill>
                  <a:srgbClr val="FF0000"/>
                </a:solidFill>
                <a:latin typeface="Arial" panose="020B0604020202020204" pitchFamily="34" charset="0"/>
                <a:cs typeface="Arial" panose="020B0604020202020204" pitchFamily="34" charset="0"/>
              </a:rPr>
              <a:t>replicate</a:t>
            </a:r>
            <a:r>
              <a:rPr lang="en-US" altLang="zh-TW" sz="2400" b="0" dirty="0">
                <a:latin typeface="Arial" panose="020B0604020202020204" pitchFamily="34" charset="0"/>
                <a:cs typeface="Arial" panose="020B0604020202020204" pitchFamily="34" charset="0"/>
              </a:rPr>
              <a:t> the state of the master database asynchronously to slave </a:t>
            </a:r>
            <a:r>
              <a:rPr lang="en-US" altLang="zh-TW" sz="2400" b="0" dirty="0" err="1">
                <a:latin typeface="Arial" panose="020B0604020202020204" pitchFamily="34" charset="0"/>
                <a:cs typeface="Arial" panose="020B0604020202020204" pitchFamily="34" charset="0"/>
              </a:rPr>
              <a:t>Redis</a:t>
            </a:r>
            <a:r>
              <a:rPr lang="en-US" altLang="zh-TW" sz="2400" b="0" dirty="0">
                <a:latin typeface="Arial" panose="020B0604020202020204" pitchFamily="34" charset="0"/>
                <a:cs typeface="Arial" panose="020B0604020202020204" pitchFamily="34" charset="0"/>
              </a:rPr>
              <a:t> servers.</a:t>
            </a:r>
          </a:p>
          <a:p>
            <a:endParaRPr lang="zh-TW" alt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076606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r>
              <a:rPr lang="en-US" altLang="zh-TW" dirty="0"/>
              <a:t>6-2 </a:t>
            </a:r>
            <a:r>
              <a:rPr lang="en-US" altLang="zh-TW" dirty="0" err="1"/>
              <a:t>Redis</a:t>
            </a:r>
            <a:r>
              <a:rPr lang="zh-TW" altLang="en-US" dirty="0"/>
              <a:t>資料型別</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Redis</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資料型別</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026" name="Picture 2" descr="https://www.runoob.com/wp-content/uploads/2018/05/redis-data-structure-types.jpe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62184" y="2134939"/>
            <a:ext cx="9863282" cy="44137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427697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r>
              <a:rPr lang="en-US" altLang="zh-TW" dirty="0"/>
              <a:t>6-2 </a:t>
            </a:r>
            <a:r>
              <a:rPr lang="en-US" altLang="zh-TW" dirty="0" err="1"/>
              <a:t>Redis</a:t>
            </a:r>
            <a:r>
              <a:rPr lang="zh-TW" altLang="en-US" dirty="0"/>
              <a:t>資料型別</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Redis</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資料型別</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8" name="圖片 7"/>
          <p:cNvPicPr>
            <a:picLocks noChangeAspect="1"/>
          </p:cNvPicPr>
          <p:nvPr/>
        </p:nvPicPr>
        <p:blipFill>
          <a:blip r:embed="rId2" cstate="print"/>
          <a:stretch>
            <a:fillRect/>
          </a:stretch>
        </p:blipFill>
        <p:spPr>
          <a:xfrm>
            <a:off x="1038885" y="2980068"/>
            <a:ext cx="4894776" cy="2961416"/>
          </a:xfrm>
          <a:prstGeom prst="rect">
            <a:avLst/>
          </a:prstGeom>
        </p:spPr>
      </p:pic>
      <p:sp>
        <p:nvSpPr>
          <p:cNvPr id="10" name="矩形 9"/>
          <p:cNvSpPr/>
          <p:nvPr/>
        </p:nvSpPr>
        <p:spPr>
          <a:xfrm>
            <a:off x="830163" y="2206185"/>
            <a:ext cx="1362874" cy="461665"/>
          </a:xfrm>
          <a:prstGeom prst="rect">
            <a:avLst/>
          </a:prstGeom>
        </p:spPr>
        <p:txBody>
          <a:bodyPr wrap="none">
            <a:spAutoFit/>
          </a:bodyPr>
          <a:lstStyle/>
          <a:p>
            <a:pPr>
              <a:buFont typeface="Wingdings" panose="05000000000000000000" pitchFamily="2" charset="2"/>
              <a:buChar char="l"/>
            </a:pPr>
            <a:r>
              <a:rPr kumimoji="1" lang="zh-TW" altLang="en-US" sz="2400" dirty="0">
                <a:solidFill>
                  <a:srgbClr val="FF0000"/>
                </a:solidFill>
                <a:latin typeface="Times New Roman" panose="02020603050405020304" pitchFamily="18" charset="0"/>
                <a:ea typeface="新細明體" panose="02020500000000000000" pitchFamily="18" charset="-120"/>
              </a:rPr>
              <a:t> </a:t>
            </a:r>
            <a:r>
              <a:rPr kumimoji="1" lang="en-US" altLang="zh-TW" sz="2400" dirty="0">
                <a:solidFill>
                  <a:srgbClr val="FF0000"/>
                </a:solidFill>
                <a:latin typeface="Times New Roman" panose="02020603050405020304" pitchFamily="18" charset="0"/>
                <a:ea typeface="新細明體" panose="02020500000000000000" pitchFamily="18" charset="-120"/>
              </a:rPr>
              <a:t>Strings</a:t>
            </a:r>
          </a:p>
        </p:txBody>
      </p:sp>
      <p:pic>
        <p:nvPicPr>
          <p:cNvPr id="11" name="圖片 10"/>
          <p:cNvPicPr>
            <a:picLocks noChangeAspect="1"/>
          </p:cNvPicPr>
          <p:nvPr/>
        </p:nvPicPr>
        <p:blipFill>
          <a:blip r:embed="rId3" cstate="print"/>
          <a:stretch>
            <a:fillRect/>
          </a:stretch>
        </p:blipFill>
        <p:spPr>
          <a:xfrm>
            <a:off x="7017644" y="2950587"/>
            <a:ext cx="4849678" cy="3234844"/>
          </a:xfrm>
          <a:prstGeom prst="rect">
            <a:avLst/>
          </a:prstGeom>
        </p:spPr>
      </p:pic>
      <p:sp>
        <p:nvSpPr>
          <p:cNvPr id="13" name="矩形 12"/>
          <p:cNvSpPr/>
          <p:nvPr/>
        </p:nvSpPr>
        <p:spPr>
          <a:xfrm>
            <a:off x="6639958" y="2206185"/>
            <a:ext cx="1088760" cy="461665"/>
          </a:xfrm>
          <a:prstGeom prst="rect">
            <a:avLst/>
          </a:prstGeom>
        </p:spPr>
        <p:txBody>
          <a:bodyPr wrap="none">
            <a:spAutoFit/>
          </a:bodyPr>
          <a:lstStyle/>
          <a:p>
            <a:pPr>
              <a:buFont typeface="Wingdings" panose="05000000000000000000" pitchFamily="2" charset="2"/>
              <a:buChar char="l"/>
            </a:pPr>
            <a:r>
              <a:rPr kumimoji="1" lang="zh-TW" altLang="en-US" sz="2400" dirty="0">
                <a:solidFill>
                  <a:srgbClr val="FF0000"/>
                </a:solidFill>
                <a:latin typeface="Times New Roman" panose="02020603050405020304" pitchFamily="18" charset="0"/>
                <a:ea typeface="新細明體" panose="02020500000000000000" pitchFamily="18" charset="-120"/>
              </a:rPr>
              <a:t> </a:t>
            </a:r>
            <a:r>
              <a:rPr kumimoji="1" lang="en-US" altLang="zh-TW" sz="2400" dirty="0">
                <a:solidFill>
                  <a:srgbClr val="FF0000"/>
                </a:solidFill>
                <a:latin typeface="Times New Roman" panose="02020603050405020304" pitchFamily="18" charset="0"/>
                <a:ea typeface="新細明體" panose="02020500000000000000" pitchFamily="18" charset="-120"/>
              </a:rPr>
              <a:t>Lists</a:t>
            </a:r>
          </a:p>
        </p:txBody>
      </p:sp>
    </p:spTree>
    <p:extLst>
      <p:ext uri="{BB962C8B-B14F-4D97-AF65-F5344CB8AC3E}">
        <p14:creationId xmlns:p14="http://schemas.microsoft.com/office/powerpoint/2010/main" xmlns="" val="8264996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r>
              <a:rPr lang="en-US" altLang="zh-TW" dirty="0"/>
              <a:t>6-2 </a:t>
            </a:r>
            <a:r>
              <a:rPr lang="en-US" altLang="zh-TW" dirty="0" err="1"/>
              <a:t>Redis</a:t>
            </a:r>
            <a:r>
              <a:rPr lang="zh-TW" altLang="en-US" dirty="0"/>
              <a:t>資料型別</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Redis</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資料型別</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矩形 9"/>
          <p:cNvSpPr/>
          <p:nvPr/>
        </p:nvSpPr>
        <p:spPr>
          <a:xfrm>
            <a:off x="830163" y="2206185"/>
            <a:ext cx="1003801" cy="461665"/>
          </a:xfrm>
          <a:prstGeom prst="rect">
            <a:avLst/>
          </a:prstGeom>
        </p:spPr>
        <p:txBody>
          <a:bodyPr wrap="none">
            <a:spAutoFit/>
          </a:bodyPr>
          <a:lstStyle/>
          <a:p>
            <a:pPr>
              <a:buFont typeface="Wingdings" panose="05000000000000000000" pitchFamily="2" charset="2"/>
              <a:buChar char="l"/>
            </a:pPr>
            <a:r>
              <a:rPr kumimoji="1" lang="zh-TW" altLang="en-US" sz="2400" dirty="0">
                <a:solidFill>
                  <a:srgbClr val="FF0000"/>
                </a:solidFill>
                <a:latin typeface="Times New Roman" panose="02020603050405020304" pitchFamily="18" charset="0"/>
                <a:ea typeface="新細明體" panose="02020500000000000000" pitchFamily="18" charset="-120"/>
              </a:rPr>
              <a:t> </a:t>
            </a:r>
            <a:r>
              <a:rPr kumimoji="1" lang="en-US" altLang="zh-TW" sz="2400" dirty="0">
                <a:solidFill>
                  <a:srgbClr val="FF0000"/>
                </a:solidFill>
                <a:latin typeface="Times New Roman" panose="02020603050405020304" pitchFamily="18" charset="0"/>
                <a:ea typeface="新細明體" panose="02020500000000000000" pitchFamily="18" charset="-120"/>
              </a:rPr>
              <a:t>Sets</a:t>
            </a:r>
          </a:p>
        </p:txBody>
      </p:sp>
      <p:sp>
        <p:nvSpPr>
          <p:cNvPr id="13" name="矩形 12"/>
          <p:cNvSpPr/>
          <p:nvPr/>
        </p:nvSpPr>
        <p:spPr>
          <a:xfrm>
            <a:off x="6639957" y="2206185"/>
            <a:ext cx="1883849" cy="461665"/>
          </a:xfrm>
          <a:prstGeom prst="rect">
            <a:avLst/>
          </a:prstGeom>
        </p:spPr>
        <p:txBody>
          <a:bodyPr wrap="none">
            <a:spAutoFit/>
          </a:bodyPr>
          <a:lstStyle/>
          <a:p>
            <a:pPr>
              <a:buFont typeface="Wingdings" panose="05000000000000000000" pitchFamily="2" charset="2"/>
              <a:buChar char="l"/>
            </a:pPr>
            <a:r>
              <a:rPr kumimoji="1" lang="zh-TW" altLang="en-US" sz="2400" dirty="0">
                <a:solidFill>
                  <a:srgbClr val="FF0000"/>
                </a:solidFill>
                <a:latin typeface="Times New Roman" panose="02020603050405020304" pitchFamily="18" charset="0"/>
                <a:ea typeface="新細明體" panose="02020500000000000000" pitchFamily="18" charset="-120"/>
              </a:rPr>
              <a:t> </a:t>
            </a:r>
            <a:r>
              <a:rPr kumimoji="1" lang="en-US" altLang="zh-TW" sz="2400" dirty="0">
                <a:solidFill>
                  <a:srgbClr val="FF0000"/>
                </a:solidFill>
                <a:latin typeface="Times New Roman" panose="02020603050405020304" pitchFamily="18" charset="0"/>
                <a:ea typeface="新細明體" panose="02020500000000000000" pitchFamily="18" charset="-120"/>
              </a:rPr>
              <a:t>Sorted Sets</a:t>
            </a:r>
          </a:p>
        </p:txBody>
      </p:sp>
      <p:pic>
        <p:nvPicPr>
          <p:cNvPr id="4" name="圖片 3"/>
          <p:cNvPicPr>
            <a:picLocks noChangeAspect="1"/>
          </p:cNvPicPr>
          <p:nvPr/>
        </p:nvPicPr>
        <p:blipFill>
          <a:blip r:embed="rId2" cstate="print"/>
          <a:stretch>
            <a:fillRect/>
          </a:stretch>
        </p:blipFill>
        <p:spPr>
          <a:xfrm>
            <a:off x="909676" y="2862469"/>
            <a:ext cx="4994214" cy="3226304"/>
          </a:xfrm>
          <a:prstGeom prst="rect">
            <a:avLst/>
          </a:prstGeom>
        </p:spPr>
      </p:pic>
      <p:pic>
        <p:nvPicPr>
          <p:cNvPr id="5" name="圖片 4"/>
          <p:cNvPicPr>
            <a:picLocks noChangeAspect="1"/>
          </p:cNvPicPr>
          <p:nvPr/>
        </p:nvPicPr>
        <p:blipFill>
          <a:blip r:embed="rId3" cstate="print"/>
          <a:stretch>
            <a:fillRect/>
          </a:stretch>
        </p:blipFill>
        <p:spPr>
          <a:xfrm>
            <a:off x="6719887" y="2970466"/>
            <a:ext cx="5152265" cy="3699063"/>
          </a:xfrm>
          <a:prstGeom prst="rect">
            <a:avLst/>
          </a:prstGeom>
        </p:spPr>
      </p:pic>
    </p:spTree>
    <p:extLst>
      <p:ext uri="{BB962C8B-B14F-4D97-AF65-F5344CB8AC3E}">
        <p14:creationId xmlns:p14="http://schemas.microsoft.com/office/powerpoint/2010/main" xmlns="" val="31140358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pPr algn="r"/>
            <a:r>
              <a:rPr lang="en-US" altLang="zh-TW" dirty="0"/>
              <a:t>6-2 </a:t>
            </a:r>
            <a:r>
              <a:rPr lang="en-US" altLang="zh-TW" dirty="0" err="1"/>
              <a:t>Redis</a:t>
            </a:r>
            <a:r>
              <a:rPr lang="zh-TW" altLang="en-US" dirty="0"/>
              <a:t>資料型別</a:t>
            </a:r>
            <a:endParaRPr lang="en-US" altLang="zh-TW"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Redis</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資料型別</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spcBef>
                <a:spcPct val="50000"/>
              </a:spcBef>
            </a:pP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0" name="矩形 9"/>
          <p:cNvSpPr/>
          <p:nvPr/>
        </p:nvSpPr>
        <p:spPr>
          <a:xfrm>
            <a:off x="830163" y="2206185"/>
            <a:ext cx="1380506" cy="461665"/>
          </a:xfrm>
          <a:prstGeom prst="rect">
            <a:avLst/>
          </a:prstGeom>
        </p:spPr>
        <p:txBody>
          <a:bodyPr wrap="none">
            <a:spAutoFit/>
          </a:bodyPr>
          <a:lstStyle/>
          <a:p>
            <a:pPr>
              <a:buFont typeface="Wingdings" panose="05000000000000000000" pitchFamily="2" charset="2"/>
              <a:buChar char="l"/>
            </a:pPr>
            <a:r>
              <a:rPr kumimoji="1" lang="zh-TW" altLang="en-US" sz="2400" dirty="0">
                <a:solidFill>
                  <a:srgbClr val="FF0000"/>
                </a:solidFill>
                <a:latin typeface="Times New Roman" panose="02020603050405020304" pitchFamily="18" charset="0"/>
                <a:ea typeface="新細明體" panose="02020500000000000000" pitchFamily="18" charset="-120"/>
              </a:rPr>
              <a:t> </a:t>
            </a:r>
            <a:r>
              <a:rPr kumimoji="1" lang="en-US" altLang="zh-TW" sz="2400" dirty="0">
                <a:solidFill>
                  <a:srgbClr val="FF0000"/>
                </a:solidFill>
                <a:latin typeface="Times New Roman" panose="02020603050405020304" pitchFamily="18" charset="0"/>
                <a:ea typeface="新細明體" panose="02020500000000000000" pitchFamily="18" charset="-120"/>
              </a:rPr>
              <a:t>Hashes</a:t>
            </a:r>
          </a:p>
        </p:txBody>
      </p:sp>
      <p:pic>
        <p:nvPicPr>
          <p:cNvPr id="4" name="圖片 3"/>
          <p:cNvPicPr>
            <a:picLocks noChangeAspect="1"/>
          </p:cNvPicPr>
          <p:nvPr/>
        </p:nvPicPr>
        <p:blipFill>
          <a:blip r:embed="rId2" cstate="print"/>
          <a:stretch>
            <a:fillRect/>
          </a:stretch>
        </p:blipFill>
        <p:spPr>
          <a:xfrm>
            <a:off x="2569043" y="2356404"/>
            <a:ext cx="5472793" cy="4020244"/>
          </a:xfrm>
          <a:prstGeom prst="rect">
            <a:avLst/>
          </a:prstGeom>
        </p:spPr>
      </p:pic>
    </p:spTree>
    <p:extLst>
      <p:ext uri="{BB962C8B-B14F-4D97-AF65-F5344CB8AC3E}">
        <p14:creationId xmlns:p14="http://schemas.microsoft.com/office/powerpoint/2010/main" xmlns="" val="30208837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r>
              <a:rPr lang="en-US" altLang="zh-TW" dirty="0"/>
              <a:t>6-3 </a:t>
            </a:r>
            <a:r>
              <a:rPr lang="en-US" altLang="zh-TW" dirty="0" err="1"/>
              <a:t>Redis</a:t>
            </a:r>
            <a:r>
              <a:rPr lang="zh-TW" altLang="en-US" dirty="0"/>
              <a:t>使用與範例</a:t>
            </a:r>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Redis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資料型別之應用－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String</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1" y="2041476"/>
            <a:ext cx="10113137" cy="821611"/>
          </a:xfrm>
        </p:spPr>
        <p:txBody>
          <a:bodyPr/>
          <a:lstStyle/>
          <a:p>
            <a:pPr marL="357188" indent="-357188">
              <a:lnSpc>
                <a:spcPct val="100000"/>
              </a:lnSpc>
              <a:spcBef>
                <a:spcPct val="20000"/>
              </a:spcBef>
              <a:spcAft>
                <a:spcPts val="600"/>
              </a:spcAft>
              <a:buFont typeface="Wingdings" pitchFamily="2" charset="2"/>
              <a:buChar char="l"/>
              <a:tabLst>
                <a:tab pos="357188" algn="l"/>
              </a:tabLst>
              <a:defRPr/>
            </a:pPr>
            <a:r>
              <a:rPr lang="en-US" altLang="zh-TW" sz="2400" b="0" dirty="0" err="1">
                <a:latin typeface="Times New Roman" panose="02020603050405020304" pitchFamily="18" charset="0"/>
                <a:ea typeface="標楷體" panose="03000509000000000000" pitchFamily="65" charset="-120"/>
                <a:cs typeface="Times New Roman" panose="02020603050405020304" pitchFamily="18" charset="0"/>
              </a:rPr>
              <a:t>Redis</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 String</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是最常用的一種數據類型，普通的</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key/value</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存儲都可以歸為此類，</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value</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其實不僅是</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String</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，也可以是數字。</a:t>
            </a:r>
            <a:endParaRPr lang="en-US" altLang="zh-TW" sz="2400" b="0" dirty="0">
              <a:latin typeface="Times New Roman" panose="02020603050405020304" pitchFamily="18" charset="0"/>
              <a:ea typeface="標楷體" panose="03000509000000000000" pitchFamily="65" charset="-120"/>
              <a:cs typeface="Times New Roman" panose="02020603050405020304" pitchFamily="18" charset="0"/>
            </a:endParaRPr>
          </a:p>
          <a:p>
            <a:pPr marL="804863" indent="-357188">
              <a:spcBef>
                <a:spcPts val="1200"/>
              </a:spcBef>
              <a:defRPr/>
            </a:pPr>
            <a:r>
              <a:rPr lang="zh-TW" altLang="en-US" sz="2200" b="0" dirty="0">
                <a:latin typeface="Arial" pitchFamily="34" charset="0"/>
                <a:ea typeface="標楷體" panose="03000509000000000000" pitchFamily="65" charset="-120"/>
                <a:cs typeface="Arial" pitchFamily="34" charset="0"/>
              </a:rPr>
              <a:t>例</a:t>
            </a:r>
            <a:r>
              <a:rPr lang="en-US" altLang="zh-TW" sz="2200" b="0" dirty="0">
                <a:latin typeface="Arial" pitchFamily="34" charset="0"/>
                <a:ea typeface="標楷體" panose="03000509000000000000" pitchFamily="65" charset="-120"/>
                <a:cs typeface="Arial" pitchFamily="34" charset="0"/>
              </a:rPr>
              <a:t>:</a:t>
            </a:r>
            <a:r>
              <a:rPr lang="zh-TW" altLang="en-US" sz="2200" b="0" dirty="0">
                <a:latin typeface="Arial" pitchFamily="34" charset="0"/>
                <a:ea typeface="標楷體" panose="03000509000000000000" pitchFamily="65" charset="-120"/>
                <a:cs typeface="Arial" pitchFamily="34" charset="0"/>
              </a:rPr>
              <a:t>想知道什麼時候封鎖一個</a:t>
            </a:r>
            <a:r>
              <a:rPr lang="en-US" altLang="zh-TW" sz="2200" b="0" dirty="0">
                <a:latin typeface="Arial" pitchFamily="34" charset="0"/>
                <a:ea typeface="標楷體" panose="03000509000000000000" pitchFamily="65" charset="-120"/>
                <a:cs typeface="Arial" pitchFamily="34" charset="0"/>
              </a:rPr>
              <a:t>IP</a:t>
            </a:r>
            <a:r>
              <a:rPr lang="zh-TW" altLang="en-US" sz="2200" b="0" dirty="0">
                <a:latin typeface="Arial" pitchFamily="34" charset="0"/>
                <a:ea typeface="標楷體" panose="03000509000000000000" pitchFamily="65" charset="-120"/>
                <a:cs typeface="Arial" pitchFamily="34" charset="0"/>
              </a:rPr>
              <a:t>位址</a:t>
            </a:r>
            <a:r>
              <a:rPr lang="en-US" altLang="zh-TW" sz="2200" b="0" dirty="0">
                <a:latin typeface="Arial" pitchFamily="34" charset="0"/>
                <a:ea typeface="標楷體" panose="03000509000000000000" pitchFamily="65" charset="-120"/>
                <a:cs typeface="Arial" pitchFamily="34" charset="0"/>
              </a:rPr>
              <a:t>(</a:t>
            </a:r>
            <a:r>
              <a:rPr lang="zh-TW" altLang="en-US" sz="2200" b="0" dirty="0">
                <a:latin typeface="Arial" pitchFamily="34" charset="0"/>
                <a:ea typeface="標楷體" panose="03000509000000000000" pitchFamily="65" charset="-120"/>
                <a:cs typeface="Arial" pitchFamily="34" charset="0"/>
              </a:rPr>
              <a:t>訪問超過幾次</a:t>
            </a:r>
            <a:r>
              <a:rPr lang="en-US" altLang="zh-TW" sz="2200" b="0" dirty="0">
                <a:latin typeface="Arial" pitchFamily="34" charset="0"/>
                <a:ea typeface="標楷體" panose="03000509000000000000" pitchFamily="65" charset="-120"/>
                <a:cs typeface="Arial" pitchFamily="34" charset="0"/>
              </a:rPr>
              <a:t>)</a:t>
            </a:r>
            <a:r>
              <a:rPr lang="zh-TW" altLang="en-US" sz="2200" b="0" dirty="0">
                <a:latin typeface="Arial" pitchFamily="34" charset="0"/>
                <a:ea typeface="標楷體" panose="03000509000000000000" pitchFamily="65" charset="-120"/>
                <a:cs typeface="Arial" pitchFamily="34" charset="0"/>
              </a:rPr>
              <a:t>。</a:t>
            </a:r>
            <a:r>
              <a:rPr lang="en-US" altLang="zh-TW" sz="2200" b="0" dirty="0">
                <a:latin typeface="Arial" pitchFamily="34" charset="0"/>
                <a:ea typeface="Cambria Math" panose="02040503050406030204" pitchFamily="18" charset="0"/>
                <a:cs typeface="Arial" pitchFamily="34" charset="0"/>
              </a:rPr>
              <a:t>INCRBY</a:t>
            </a:r>
            <a:r>
              <a:rPr lang="zh-TW" altLang="en-US" sz="2200" b="0" dirty="0">
                <a:latin typeface="Arial" pitchFamily="34" charset="0"/>
                <a:ea typeface="標楷體" panose="03000509000000000000" pitchFamily="65" charset="-120"/>
                <a:cs typeface="Arial" pitchFamily="34" charset="0"/>
              </a:rPr>
              <a:t>命令讓這些變得很容易，通過</a:t>
            </a:r>
            <a:r>
              <a:rPr lang="en-US" altLang="zh-TW" sz="2200" b="0" dirty="0">
                <a:latin typeface="Arial" pitchFamily="34" charset="0"/>
                <a:ea typeface="標楷體" panose="03000509000000000000" pitchFamily="65" charset="-120"/>
                <a:cs typeface="Arial" pitchFamily="34" charset="0"/>
              </a:rPr>
              <a:t>atomic</a:t>
            </a:r>
            <a:r>
              <a:rPr lang="zh-TW" altLang="en-US" sz="2200" b="0" dirty="0">
                <a:latin typeface="Arial" pitchFamily="34" charset="0"/>
                <a:ea typeface="標楷體" panose="03000509000000000000" pitchFamily="65" charset="-120"/>
                <a:cs typeface="Arial" pitchFamily="34" charset="0"/>
              </a:rPr>
              <a:t>遞增保持計數。</a:t>
            </a:r>
            <a:endParaRPr lang="en-US" altLang="zh-TW" sz="2200" b="0" dirty="0">
              <a:latin typeface="Arial" pitchFamily="34" charset="0"/>
              <a:ea typeface="標楷體" panose="03000509000000000000" pitchFamily="65" charset="-120"/>
              <a:cs typeface="Arial" pitchFamily="34" charset="0"/>
            </a:endParaRPr>
          </a:p>
          <a:p>
            <a:pPr marL="804863" indent="-357188">
              <a:spcBef>
                <a:spcPts val="1200"/>
              </a:spcBef>
              <a:defRPr/>
            </a:pPr>
            <a:r>
              <a:rPr lang="zh-TW" altLang="en-US" sz="2200" b="0" dirty="0">
                <a:latin typeface="Arial" pitchFamily="34" charset="0"/>
                <a:ea typeface="標楷體" panose="03000509000000000000" pitchFamily="65" charset="-120"/>
                <a:cs typeface="Arial" pitchFamily="34" charset="0"/>
              </a:rPr>
              <a:t>例</a:t>
            </a:r>
            <a:r>
              <a:rPr lang="en-US" altLang="zh-TW" sz="2200" b="0" dirty="0">
                <a:latin typeface="Arial" pitchFamily="34" charset="0"/>
                <a:ea typeface="標楷體" panose="03000509000000000000" pitchFamily="65" charset="-120"/>
                <a:cs typeface="Arial" pitchFamily="34" charset="0"/>
              </a:rPr>
              <a:t>:</a:t>
            </a:r>
            <a:r>
              <a:rPr lang="zh-CN" altLang="en-US" sz="2200" b="0" dirty="0">
                <a:latin typeface="Arial" pitchFamily="34" charset="0"/>
                <a:ea typeface="標楷體" panose="03000509000000000000" pitchFamily="65" charset="-120"/>
                <a:cs typeface="Arial" pitchFamily="34" charset="0"/>
              </a:rPr>
              <a:t>可用</a:t>
            </a:r>
            <a:r>
              <a:rPr lang="zh-TW" altLang="en-US" sz="2200" b="0" dirty="0">
                <a:latin typeface="Arial" pitchFamily="34" charset="0"/>
                <a:ea typeface="標楷體" panose="03000509000000000000" pitchFamily="65" charset="-120"/>
                <a:cs typeface="Arial" pitchFamily="34" charset="0"/>
              </a:rPr>
              <a:t>於計</a:t>
            </a:r>
            <a:r>
              <a:rPr lang="zh-CN" altLang="en-US" sz="2200" b="0" dirty="0">
                <a:latin typeface="Arial" pitchFamily="34" charset="0"/>
                <a:ea typeface="標楷體" panose="03000509000000000000" pitchFamily="65" charset="-120"/>
                <a:cs typeface="Arial" pitchFamily="34" charset="0"/>
              </a:rPr>
              <a:t>数器，比如</a:t>
            </a:r>
            <a:r>
              <a:rPr lang="zh-TW" altLang="en-US" sz="2200" b="0" dirty="0">
                <a:latin typeface="Arial" pitchFamily="34" charset="0"/>
                <a:ea typeface="標楷體" panose="03000509000000000000" pitchFamily="65" charset="-120"/>
                <a:cs typeface="Arial" pitchFamily="34" charset="0"/>
              </a:rPr>
              <a:t>統計在線</a:t>
            </a:r>
            <a:r>
              <a:rPr lang="zh-CN" altLang="en-US" sz="2200" b="0" dirty="0">
                <a:latin typeface="Arial" pitchFamily="34" charset="0"/>
                <a:ea typeface="標楷體" panose="03000509000000000000" pitchFamily="65" charset="-120"/>
                <a:cs typeface="Arial" pitchFamily="34" charset="0"/>
              </a:rPr>
              <a:t>人数，文章收藏数等。</a:t>
            </a:r>
            <a:endParaRPr lang="en-US" altLang="zh-TW" sz="2200" b="0" dirty="0">
              <a:latin typeface="Arial" pitchFamily="34" charset="0"/>
              <a:ea typeface="標楷體" panose="03000509000000000000" pitchFamily="65" charset="-120"/>
              <a:cs typeface="Arial" pitchFamily="34" charset="0"/>
            </a:endParaRPr>
          </a:p>
          <a:p>
            <a:pPr lvl="1">
              <a:spcBef>
                <a:spcPct val="0"/>
              </a:spcBef>
              <a:spcAft>
                <a:spcPts val="600"/>
              </a:spcAft>
            </a:pPr>
            <a:r>
              <a:rPr lang="en-US" altLang="zh-TW" sz="2200" dirty="0">
                <a:latin typeface="Arial" panose="020B0604020202020204" pitchFamily="34" charset="0"/>
                <a:ea typeface="標楷體" panose="03000509000000000000" pitchFamily="65" charset="-120"/>
                <a:cs typeface="Arial" panose="020B0604020202020204" pitchFamily="34" charset="0"/>
              </a:rPr>
              <a:t> </a:t>
            </a:r>
          </a:p>
        </p:txBody>
      </p:sp>
    </p:spTree>
    <p:extLst>
      <p:ext uri="{BB962C8B-B14F-4D97-AF65-F5344CB8AC3E}">
        <p14:creationId xmlns:p14="http://schemas.microsoft.com/office/powerpoint/2010/main" xmlns="" val="1437802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r>
              <a:rPr lang="en-US" altLang="zh-TW" dirty="0"/>
              <a:t>1-1 : </a:t>
            </a:r>
            <a:r>
              <a:rPr lang="zh-TW" altLang="zh-TW" dirty="0"/>
              <a:t>關聯式資料庫之特性</a:t>
            </a:r>
            <a:endParaRPr lang="zh-TW" altLang="en-US" dirty="0"/>
          </a:p>
          <a:p>
            <a:endParaRPr lang="zh-TW" altLang="en-US" dirty="0"/>
          </a:p>
        </p:txBody>
      </p:sp>
      <p:sp>
        <p:nvSpPr>
          <p:cNvPr id="11"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提供交易處理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(Transaction)</a:t>
            </a: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2"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1" y="2073331"/>
            <a:ext cx="9675815" cy="821611"/>
          </a:xfrm>
        </p:spPr>
        <p:txBody>
          <a:bodyPr/>
          <a:lstStyle/>
          <a:p>
            <a:pPr marL="268288" indent="-268288">
              <a:lnSpc>
                <a:spcPct val="100000"/>
              </a:lnSpc>
              <a:buFont typeface="Wingdings" pitchFamily="2" charset="2"/>
              <a:buChar char="l"/>
            </a:pPr>
            <a:r>
              <a:rPr lang="zh-TW" altLang="en-US" sz="2600" b="0" dirty="0">
                <a:latin typeface="Arial" panose="020B0604020202020204" pitchFamily="34" charset="0"/>
                <a:ea typeface="標楷體" panose="03000509000000000000" pitchFamily="65" charset="-120"/>
                <a:cs typeface="Arial" panose="020B0604020202020204" pitchFamily="34" charset="0"/>
              </a:rPr>
              <a:t>資料庫交易是指透過一連串的操作執行的一或多個 </a:t>
            </a:r>
            <a:r>
              <a:rPr lang="en-US" altLang="zh-TW" sz="2600" b="0" dirty="0">
                <a:latin typeface="Arial" panose="020B0604020202020204" pitchFamily="34" charset="0"/>
                <a:ea typeface="標楷體" panose="03000509000000000000" pitchFamily="65" charset="-120"/>
                <a:cs typeface="Arial" panose="020B0604020202020204" pitchFamily="34" charset="0"/>
              </a:rPr>
              <a:t>SQL </a:t>
            </a:r>
            <a:r>
              <a:rPr lang="zh-TW" altLang="en-US" sz="2600" b="0" dirty="0">
                <a:latin typeface="Arial" panose="020B0604020202020204" pitchFamily="34" charset="0"/>
                <a:ea typeface="標楷體" panose="03000509000000000000" pitchFamily="65" charset="-120"/>
                <a:cs typeface="Arial" panose="020B0604020202020204" pitchFamily="34" charset="0"/>
              </a:rPr>
              <a:t>陳述式，形成單一</a:t>
            </a:r>
            <a:r>
              <a:rPr lang="zh-TW" altLang="en-US" sz="2600" b="0" dirty="0">
                <a:solidFill>
                  <a:srgbClr val="FF0000"/>
                </a:solidFill>
                <a:latin typeface="Arial" panose="020B0604020202020204" pitchFamily="34" charset="0"/>
                <a:ea typeface="標楷體" panose="03000509000000000000" pitchFamily="65" charset="-120"/>
                <a:cs typeface="Arial" panose="020B0604020202020204" pitchFamily="34" charset="0"/>
              </a:rPr>
              <a:t>邏輯工作單位</a:t>
            </a:r>
            <a:r>
              <a:rPr lang="zh-TW" altLang="en-US" sz="2600" b="0" dirty="0">
                <a:latin typeface="Arial" panose="020B0604020202020204" pitchFamily="34" charset="0"/>
                <a:ea typeface="標楷體" panose="03000509000000000000" pitchFamily="65" charset="-120"/>
                <a:cs typeface="Arial" panose="020B0604020202020204" pitchFamily="34" charset="0"/>
              </a:rPr>
              <a:t>。</a:t>
            </a:r>
            <a:endParaRPr lang="en-US" altLang="zh-TW" sz="2600" b="0" dirty="0">
              <a:latin typeface="Arial" panose="020B0604020202020204" pitchFamily="34" charset="0"/>
              <a:ea typeface="標楷體" panose="03000509000000000000" pitchFamily="65" charset="-120"/>
              <a:cs typeface="Arial" panose="020B0604020202020204" pitchFamily="34" charset="0"/>
            </a:endParaRPr>
          </a:p>
          <a:p>
            <a:pPr marL="268288" indent="-268288">
              <a:lnSpc>
                <a:spcPct val="100000"/>
              </a:lnSpc>
              <a:buFont typeface="Wingdings" pitchFamily="2" charset="2"/>
              <a:buChar char="l"/>
            </a:pPr>
            <a:r>
              <a:rPr lang="zh-TW" altLang="en-US" sz="2600" b="0" dirty="0">
                <a:latin typeface="Arial" panose="020B0604020202020204" pitchFamily="34" charset="0"/>
                <a:ea typeface="標楷體" panose="03000509000000000000" pitchFamily="65" charset="-120"/>
                <a:cs typeface="Arial" panose="020B0604020202020204" pitchFamily="34" charset="0"/>
              </a:rPr>
              <a:t>交易的原則是「</a:t>
            </a:r>
            <a:r>
              <a:rPr lang="zh-TW" altLang="en-US" sz="2600" b="0" dirty="0">
                <a:solidFill>
                  <a:srgbClr val="FF0000"/>
                </a:solidFill>
                <a:latin typeface="Arial" panose="020B0604020202020204" pitchFamily="34" charset="0"/>
                <a:ea typeface="標楷體" panose="03000509000000000000" pitchFamily="65" charset="-120"/>
                <a:cs typeface="Arial" panose="020B0604020202020204" pitchFamily="34" charset="0"/>
              </a:rPr>
              <a:t>全有或全無</a:t>
            </a:r>
            <a:r>
              <a:rPr lang="zh-TW" altLang="en-US" sz="2600" b="0" dirty="0">
                <a:latin typeface="Arial" panose="020B0604020202020204" pitchFamily="34" charset="0"/>
                <a:ea typeface="標楷體" panose="03000509000000000000" pitchFamily="65" charset="-120"/>
                <a:cs typeface="Arial" panose="020B0604020202020204" pitchFamily="34" charset="0"/>
              </a:rPr>
              <a:t>」，表示整個交易必須做為單一單位完成並寫入資料庫，否則交易的任何個別元件都不應該通過。在關聯式資料庫的術語中，交易的結果包括「認可」</a:t>
            </a:r>
            <a:r>
              <a:rPr lang="en-US" altLang="zh-TW" sz="2600" b="0" dirty="0">
                <a:latin typeface="Arial" panose="020B0604020202020204" pitchFamily="34" charset="0"/>
                <a:ea typeface="標楷體" panose="03000509000000000000" pitchFamily="65" charset="-120"/>
                <a:cs typeface="Arial" panose="020B0604020202020204" pitchFamily="34" charset="0"/>
              </a:rPr>
              <a:t>(Commit) </a:t>
            </a:r>
            <a:r>
              <a:rPr lang="zh-TW" altLang="en-US" sz="2600" b="0" dirty="0">
                <a:latin typeface="Arial" panose="020B0604020202020204" pitchFamily="34" charset="0"/>
                <a:ea typeface="標楷體" panose="03000509000000000000" pitchFamily="65" charset="-120"/>
                <a:cs typeface="Arial" panose="020B0604020202020204" pitchFamily="34" charset="0"/>
              </a:rPr>
              <a:t>或「轉返」</a:t>
            </a:r>
            <a:r>
              <a:rPr lang="en-US" altLang="zh-TW" sz="2600" b="0" dirty="0">
                <a:latin typeface="Arial" panose="020B0604020202020204" pitchFamily="34" charset="0"/>
                <a:ea typeface="標楷體" panose="03000509000000000000" pitchFamily="65" charset="-120"/>
                <a:cs typeface="Arial" panose="020B0604020202020204" pitchFamily="34" charset="0"/>
              </a:rPr>
              <a:t>(Rollback)</a:t>
            </a:r>
            <a:r>
              <a:rPr lang="zh-TW" altLang="en-US" sz="2600" b="0" dirty="0">
                <a:latin typeface="Arial" panose="020B0604020202020204" pitchFamily="34" charset="0"/>
                <a:ea typeface="標楷體" panose="03000509000000000000" pitchFamily="65" charset="-120"/>
                <a:cs typeface="Arial" panose="020B0604020202020204" pitchFamily="34" charset="0"/>
              </a:rPr>
              <a:t>。處理每一個交易皆採用一致可靠的方式，和其他交易互不相干</a:t>
            </a:r>
            <a:r>
              <a:rPr lang="zh-TW" altLang="en-US" sz="2600" dirty="0">
                <a:latin typeface="Arial" pitchFamily="34" charset="0"/>
                <a:ea typeface="標楷體" pitchFamily="65" charset="-120"/>
                <a:cs typeface="Arial" pitchFamily="34" charset="0"/>
              </a:rPr>
              <a:t>。</a:t>
            </a:r>
            <a:endParaRPr lang="zh-TW" altLang="en-US" sz="2600" b="0" dirty="0">
              <a:latin typeface="Arial" panose="020B0604020202020204" pitchFamily="34" charset="0"/>
              <a:ea typeface="標楷體" panose="03000509000000000000" pitchFamily="65" charset="-120"/>
              <a:cs typeface="Arial" panose="020B0604020202020204" pitchFamily="34" charset="0"/>
            </a:endParaRPr>
          </a:p>
        </p:txBody>
      </p:sp>
    </p:spTree>
    <p:extLst>
      <p:ext uri="{BB962C8B-B14F-4D97-AF65-F5344CB8AC3E}">
        <p14:creationId xmlns:p14="http://schemas.microsoft.com/office/powerpoint/2010/main" xmlns="" val="26307589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r>
              <a:rPr lang="en-US" altLang="zh-TW" dirty="0"/>
              <a:t>6-3 </a:t>
            </a:r>
            <a:r>
              <a:rPr lang="en-US" altLang="zh-TW" dirty="0" err="1"/>
              <a:t>Redis</a:t>
            </a:r>
            <a:r>
              <a:rPr lang="zh-TW" altLang="en-US" dirty="0"/>
              <a:t>使用與範例</a:t>
            </a:r>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Redis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資料型別之應用</a:t>
            </a:r>
          </a:p>
        </p:txBody>
      </p:sp>
      <p:sp>
        <p:nvSpPr>
          <p:cNvPr id="11"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1" y="2041476"/>
            <a:ext cx="10113137" cy="821611"/>
          </a:xfrm>
        </p:spPr>
        <p:txBody>
          <a:bodyPr/>
          <a:lstStyle/>
          <a:p>
            <a:pPr marL="357188" indent="-357188">
              <a:lnSpc>
                <a:spcPct val="100000"/>
              </a:lnSpc>
              <a:spcBef>
                <a:spcPct val="20000"/>
              </a:spcBef>
              <a:spcAft>
                <a:spcPts val="600"/>
              </a:spcAft>
              <a:buFont typeface="Wingdings" pitchFamily="2" charset="2"/>
              <a:buChar char="l"/>
              <a:tabLst>
                <a:tab pos="357188" algn="l"/>
              </a:tabLst>
              <a:defRPr/>
            </a:pPr>
            <a:r>
              <a:rPr lang="en-US" altLang="zh-TW" sz="2400" b="0" dirty="0" err="1">
                <a:latin typeface="Times New Roman" panose="02020603050405020304" pitchFamily="18" charset="0"/>
                <a:ea typeface="標楷體" panose="03000509000000000000" pitchFamily="65" charset="-120"/>
                <a:cs typeface="Times New Roman" panose="02020603050405020304" pitchFamily="18" charset="0"/>
              </a:rPr>
              <a:t>Redis</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 List</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可以將程式中任何陣列直接儲存置資料中。</a:t>
            </a:r>
            <a:endParaRPr lang="en-US" altLang="zh-TW" sz="2400" b="0" dirty="0">
              <a:latin typeface="Times New Roman" panose="02020603050405020304" pitchFamily="18" charset="0"/>
              <a:ea typeface="標楷體" panose="03000509000000000000" pitchFamily="65" charset="-120"/>
              <a:cs typeface="Times New Roman" panose="02020603050405020304" pitchFamily="18" charset="0"/>
            </a:endParaRPr>
          </a:p>
          <a:p>
            <a:pPr marL="358775" indent="-358775">
              <a:buFont typeface="Wingdings" panose="05000000000000000000" pitchFamily="2" charset="2"/>
              <a:buChar char="l"/>
              <a:defRPr/>
            </a:pPr>
            <a:r>
              <a:rPr lang="en-US" altLang="zh-TW" sz="2400" b="0" dirty="0" err="1">
                <a:latin typeface="Times New Roman" panose="02020603050405020304" pitchFamily="18" charset="0"/>
                <a:ea typeface="標楷體" panose="03000509000000000000" pitchFamily="65" charset="-120"/>
                <a:cs typeface="Times New Roman" panose="02020603050405020304" pitchFamily="18" charset="0"/>
              </a:rPr>
              <a:t>Redis</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 Hash </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是一組</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String</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類型的</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field</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value</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的映射表，特別適用於儲存有結構的物件。</a:t>
            </a:r>
            <a:endParaRPr lang="en-US" altLang="zh-TW" sz="2400" b="0" dirty="0">
              <a:latin typeface="Times New Roman" panose="02020603050405020304" pitchFamily="18" charset="0"/>
              <a:ea typeface="標楷體" panose="03000509000000000000" pitchFamily="65" charset="-120"/>
              <a:cs typeface="Times New Roman" panose="02020603050405020304" pitchFamily="18" charset="0"/>
            </a:endParaRPr>
          </a:p>
          <a:p>
            <a:pPr marL="358775" indent="-358775">
              <a:buFont typeface="Wingdings" panose="05000000000000000000" pitchFamily="2" charset="2"/>
              <a:buChar char="l"/>
              <a:defRPr/>
            </a:pPr>
            <a:r>
              <a:rPr lang="en-US" altLang="zh-TW" sz="2400" b="0" dirty="0" err="1">
                <a:latin typeface="Times New Roman" panose="02020603050405020304" pitchFamily="18" charset="0"/>
                <a:ea typeface="標楷體" panose="03000509000000000000" pitchFamily="65" charset="-120"/>
                <a:cs typeface="Times New Roman" panose="02020603050405020304" pitchFamily="18" charset="0"/>
              </a:rPr>
              <a:t>Redis</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 Set </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對外提供的功能與 </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List </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類似是一個列表的功能，特殊之處在於 </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Set </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是可以自動排除重複的，當你需要存儲一個列表數據，又不希望出現重複數據時，</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Set </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是一個很好的選擇，並且 </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Set </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提供了判斷某個成員是否在一個 </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Set</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集合內的指令，這個也是 </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List</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 所不能提供的。</a:t>
            </a:r>
            <a:endParaRPr lang="en-US" altLang="zh-TW" sz="2400" b="0" dirty="0">
              <a:latin typeface="Times New Roman" panose="02020603050405020304" pitchFamily="18" charset="0"/>
              <a:ea typeface="標楷體" panose="03000509000000000000" pitchFamily="65" charset="-120"/>
              <a:cs typeface="Times New Roman" panose="02020603050405020304" pitchFamily="18" charset="0"/>
            </a:endParaRPr>
          </a:p>
          <a:p>
            <a:pPr marL="358775" indent="-358775">
              <a:buFont typeface="Wingdings" panose="05000000000000000000" pitchFamily="2" charset="2"/>
              <a:buChar char="l"/>
              <a:defRPr/>
            </a:pPr>
            <a:r>
              <a:rPr lang="en-US" altLang="zh-TW" sz="2400" b="0" dirty="0" err="1">
                <a:latin typeface="Times New Roman" panose="02020603050405020304" pitchFamily="18" charset="0"/>
                <a:ea typeface="標楷體" panose="03000509000000000000" pitchFamily="65" charset="-120"/>
                <a:cs typeface="Times New Roman" panose="02020603050405020304" pitchFamily="18" charset="0"/>
              </a:rPr>
              <a:t>Redis</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 Sorted Set </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的使用場景與 </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Set</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 類似，區別是 </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Set</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 不是自動有序的，而 </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Sorted Set</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 可以通過用戶額外提供一個優先級</a:t>
            </a:r>
            <a:r>
              <a:rPr lang="en-US" altLang="zh-TW" sz="2400" b="0" dirty="0">
                <a:latin typeface="Times New Roman" panose="02020603050405020304" pitchFamily="18" charset="0"/>
                <a:ea typeface="標楷體" panose="03000509000000000000" pitchFamily="65" charset="-120"/>
                <a:cs typeface="Times New Roman" panose="02020603050405020304" pitchFamily="18" charset="0"/>
              </a:rPr>
              <a:t>(score)</a:t>
            </a:r>
            <a:r>
              <a:rPr lang="zh-TW" altLang="en-US" sz="2400" b="0" dirty="0">
                <a:latin typeface="Times New Roman" panose="02020603050405020304" pitchFamily="18" charset="0"/>
                <a:ea typeface="標楷體" panose="03000509000000000000" pitchFamily="65" charset="-120"/>
                <a:cs typeface="Times New Roman" panose="02020603050405020304" pitchFamily="18" charset="0"/>
              </a:rPr>
              <a:t>的參數來為成員排序，並且是插入有序的，即自動排序。</a:t>
            </a:r>
            <a:endParaRPr lang="en-US" altLang="zh-TW" sz="2400" b="0" dirty="0">
              <a:latin typeface="Times New Roman" panose="02020603050405020304" pitchFamily="18" charset="0"/>
              <a:ea typeface="標楷體" panose="03000509000000000000" pitchFamily="65" charset="-120"/>
              <a:cs typeface="Times New Roman" panose="02020603050405020304" pitchFamily="18" charset="0"/>
            </a:endParaRPr>
          </a:p>
          <a:p>
            <a:pPr marL="358775" indent="-358775">
              <a:buFont typeface="Wingdings" panose="05000000000000000000" pitchFamily="2" charset="2"/>
              <a:buChar char="l"/>
              <a:defRPr/>
            </a:pPr>
            <a:endParaRPr lang="en-US" altLang="zh-TW" sz="2400" dirty="0">
              <a:latin typeface="Arial" pitchFamily="34" charset="0"/>
              <a:ea typeface="標楷體" panose="03000509000000000000" pitchFamily="65" charset="-120"/>
              <a:cs typeface="Arial" pitchFamily="34" charset="0"/>
            </a:endParaRPr>
          </a:p>
          <a:p>
            <a:pPr lvl="1">
              <a:spcBef>
                <a:spcPct val="0"/>
              </a:spcBef>
              <a:spcAft>
                <a:spcPts val="600"/>
              </a:spcAft>
            </a:pPr>
            <a:r>
              <a:rPr lang="en-US" altLang="zh-TW" sz="2200" dirty="0">
                <a:latin typeface="Arial" panose="020B0604020202020204" pitchFamily="34" charset="0"/>
                <a:ea typeface="標楷體" panose="03000509000000000000" pitchFamily="65" charset="-120"/>
                <a:cs typeface="Arial" panose="020B0604020202020204" pitchFamily="34" charset="0"/>
              </a:rPr>
              <a:t> </a:t>
            </a:r>
          </a:p>
        </p:txBody>
      </p:sp>
    </p:spTree>
    <p:extLst>
      <p:ext uri="{BB962C8B-B14F-4D97-AF65-F5344CB8AC3E}">
        <p14:creationId xmlns:p14="http://schemas.microsoft.com/office/powerpoint/2010/main" xmlns="" val="1846226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9C64B69E-F990-4F08-A0A3-72AA78CC5E37}"/>
              </a:ext>
            </a:extLst>
          </p:cNvPr>
          <p:cNvSpPr>
            <a:spLocks noGrp="1"/>
          </p:cNvSpPr>
          <p:nvPr>
            <p:ph type="dt" sz="half" idx="10"/>
          </p:nvPr>
        </p:nvSpPr>
        <p:spPr/>
        <p:txBody>
          <a:bodyPr/>
          <a:lstStyle/>
          <a:p>
            <a:r>
              <a:rPr lang="zh-TW" altLang="en-US" dirty="0">
                <a:latin typeface="微軟正黑體" panose="020B0604030504040204" pitchFamily="34" charset="-120"/>
                <a:ea typeface="微軟正黑體" panose="020B0604030504040204" pitchFamily="34" charset="-120"/>
              </a:rPr>
              <a:t>資料庫設計</a:t>
            </a:r>
            <a:r>
              <a:rPr lang="en-US" altLang="zh-TW" dirty="0">
                <a:latin typeface="微軟正黑體" panose="020B0604030504040204" pitchFamily="34" charset="-120"/>
                <a:ea typeface="微軟正黑體" panose="020B0604030504040204" pitchFamily="34" charset="-120"/>
              </a:rPr>
              <a:t>(NoSQL)</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DD82FB47-20C9-4A04-99F1-DA1F52F88557}"/>
              </a:ext>
            </a:extLst>
          </p:cNvPr>
          <p:cNvSpPr>
            <a:spLocks noGrp="1"/>
          </p:cNvSpPr>
          <p:nvPr>
            <p:ph type="sldNum" sz="quarter" idx="11"/>
          </p:nvPr>
        </p:nvSpPr>
        <p:spPr/>
        <p:txBody>
          <a:bodyPr/>
          <a:lstStyle/>
          <a:p>
            <a:r>
              <a:rPr lang="zh-TW" altLang="en-US" dirty="0">
                <a:latin typeface="微軟正黑體" panose="020B0604030504040204" pitchFamily="34" charset="-120"/>
                <a:ea typeface="微軟正黑體" panose="020B0604030504040204" pitchFamily="34" charset="-120"/>
              </a:rPr>
              <a:t>郭惠民編著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版權所有，不得任意拷貝或引用</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7" name="文字版面配置區 6">
            <a:extLst>
              <a:ext uri="{FF2B5EF4-FFF2-40B4-BE49-F238E27FC236}">
                <a16:creationId xmlns:a16="http://schemas.microsoft.com/office/drawing/2014/main" xmlns="" id="{079033D0-E40F-48C1-B341-FF910D4FDB37}"/>
              </a:ext>
            </a:extLst>
          </p:cNvPr>
          <p:cNvSpPr>
            <a:spLocks noGrp="1"/>
          </p:cNvSpPr>
          <p:nvPr>
            <p:ph type="body" sz="quarter" idx="12"/>
          </p:nvPr>
        </p:nvSpPr>
        <p:spPr/>
        <p:txBody>
          <a:bodyPr/>
          <a:lstStyle/>
          <a:p>
            <a:r>
              <a:rPr lang="en-US" altLang="zh-TW" dirty="0"/>
              <a:t>1-1 : </a:t>
            </a:r>
            <a:r>
              <a:rPr lang="zh-TW" altLang="zh-TW" dirty="0"/>
              <a:t>關聯式資料庫之特性</a:t>
            </a:r>
            <a:endParaRPr lang="zh-TW" altLang="en-US" dirty="0"/>
          </a:p>
          <a:p>
            <a:endParaRPr lang="zh-TW" altLang="en-US" dirty="0"/>
          </a:p>
        </p:txBody>
      </p:sp>
      <p:sp>
        <p:nvSpPr>
          <p:cNvPr id="9" name="文字版面配置區 7">
            <a:extLst>
              <a:ext uri="{FF2B5EF4-FFF2-40B4-BE49-F238E27FC236}">
                <a16:creationId xmlns:a16="http://schemas.microsoft.com/office/drawing/2014/main" xmlns="" id="{CF1E0F66-2A88-4165-8780-040F780B8380}"/>
              </a:ext>
            </a:extLst>
          </p:cNvPr>
          <p:cNvSpPr>
            <a:spLocks noGrp="1"/>
          </p:cNvSpPr>
          <p:nvPr>
            <p:ph type="body" sz="quarter" idx="13"/>
          </p:nvPr>
        </p:nvSpPr>
        <p:spPr>
          <a:xfrm>
            <a:off x="568720" y="1388329"/>
            <a:ext cx="12310315" cy="746610"/>
          </a:xfrm>
        </p:spPr>
        <p:txBody>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4.</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具有</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ACID</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的特性</a:t>
            </a:r>
          </a:p>
        </p:txBody>
      </p:sp>
      <p:sp>
        <p:nvSpPr>
          <p:cNvPr id="10" name="文字版面配置區 9">
            <a:extLst>
              <a:ext uri="{FF2B5EF4-FFF2-40B4-BE49-F238E27FC236}">
                <a16:creationId xmlns:a16="http://schemas.microsoft.com/office/drawing/2014/main" xmlns="" id="{453CFA2A-0E8F-4D84-8E7D-564C91F37690}"/>
              </a:ext>
            </a:extLst>
          </p:cNvPr>
          <p:cNvSpPr>
            <a:spLocks noGrp="1"/>
          </p:cNvSpPr>
          <p:nvPr>
            <p:ph type="body" sz="quarter" idx="14"/>
          </p:nvPr>
        </p:nvSpPr>
        <p:spPr>
          <a:xfrm>
            <a:off x="869601" y="2073331"/>
            <a:ext cx="10172773" cy="821611"/>
          </a:xfrm>
        </p:spPr>
        <p:txBody>
          <a:bodyPr/>
          <a:lstStyle/>
          <a:p>
            <a:pPr marL="266700" lvl="1" indent="-266700">
              <a:spcBef>
                <a:spcPts val="0"/>
              </a:spcBef>
              <a:spcAft>
                <a:spcPts val="600"/>
              </a:spcAft>
              <a:buFont typeface="Wingdings" panose="05000000000000000000" pitchFamily="2" charset="2"/>
              <a:buChar char="l"/>
              <a:defRPr/>
            </a:pPr>
            <a:r>
              <a:rPr lang="zh-TW" altLang="en-US" sz="2600" dirty="0">
                <a:latin typeface="Arial" pitchFamily="34" charset="0"/>
                <a:ea typeface="標楷體" pitchFamily="65" charset="-120"/>
                <a:cs typeface="Arial" pitchFamily="34" charset="0"/>
              </a:rPr>
              <a:t>所有資料庫交易必須符合 </a:t>
            </a:r>
            <a:r>
              <a:rPr lang="en-US" altLang="zh-TW" sz="2600" dirty="0">
                <a:latin typeface="Arial" pitchFamily="34" charset="0"/>
                <a:ea typeface="標楷體" pitchFamily="65" charset="-120"/>
                <a:cs typeface="Arial" pitchFamily="34" charset="0"/>
              </a:rPr>
              <a:t>ACID</a:t>
            </a:r>
            <a:r>
              <a:rPr lang="zh-TW" altLang="en-US" sz="2600" dirty="0">
                <a:latin typeface="Arial" pitchFamily="34" charset="0"/>
                <a:ea typeface="標楷體" pitchFamily="65" charset="-120"/>
                <a:cs typeface="Arial" pitchFamily="34" charset="0"/>
              </a:rPr>
              <a:t>，即不可分割性 </a:t>
            </a:r>
            <a:r>
              <a:rPr lang="en-US" altLang="zh-TW" sz="2600" dirty="0">
                <a:latin typeface="Arial" pitchFamily="34" charset="0"/>
                <a:ea typeface="標楷體" pitchFamily="65" charset="-120"/>
                <a:cs typeface="Arial" pitchFamily="34" charset="0"/>
              </a:rPr>
              <a:t>(Atomic)</a:t>
            </a:r>
            <a:r>
              <a:rPr lang="zh-TW" altLang="en-US" sz="2600" dirty="0">
                <a:latin typeface="Arial" pitchFamily="34" charset="0"/>
                <a:ea typeface="標楷體" pitchFamily="65" charset="-120"/>
                <a:cs typeface="Arial" pitchFamily="34" charset="0"/>
              </a:rPr>
              <a:t>、一致性 </a:t>
            </a:r>
            <a:r>
              <a:rPr lang="en-US" altLang="zh-TW" sz="2600" dirty="0">
                <a:latin typeface="Arial" pitchFamily="34" charset="0"/>
                <a:ea typeface="標楷體" pitchFamily="65" charset="-120"/>
                <a:cs typeface="Arial" pitchFamily="34" charset="0"/>
              </a:rPr>
              <a:t>(Consistent)</a:t>
            </a:r>
            <a:r>
              <a:rPr lang="zh-TW" altLang="en-US" sz="2600" dirty="0">
                <a:latin typeface="Arial" pitchFamily="34" charset="0"/>
                <a:ea typeface="標楷體" pitchFamily="65" charset="-120"/>
                <a:cs typeface="Arial" pitchFamily="34" charset="0"/>
              </a:rPr>
              <a:t>、獨立性 </a:t>
            </a:r>
            <a:r>
              <a:rPr lang="en-US" altLang="zh-TW" sz="2600" dirty="0">
                <a:latin typeface="Arial" pitchFamily="34" charset="0"/>
                <a:ea typeface="標楷體" pitchFamily="65" charset="-120"/>
                <a:cs typeface="Arial" pitchFamily="34" charset="0"/>
              </a:rPr>
              <a:t>(Isolated) </a:t>
            </a:r>
            <a:r>
              <a:rPr lang="zh-TW" altLang="en-US" sz="2600" dirty="0">
                <a:latin typeface="Arial" pitchFamily="34" charset="0"/>
                <a:ea typeface="標楷體" pitchFamily="65" charset="-120"/>
                <a:cs typeface="Arial" pitchFamily="34" charset="0"/>
              </a:rPr>
              <a:t>和耐用性 </a:t>
            </a:r>
            <a:r>
              <a:rPr lang="en-US" altLang="zh-TW" sz="2600" dirty="0">
                <a:latin typeface="Arial" pitchFamily="34" charset="0"/>
                <a:ea typeface="標楷體" pitchFamily="65" charset="-120"/>
                <a:cs typeface="Arial" pitchFamily="34" charset="0"/>
              </a:rPr>
              <a:t>(Durable)</a:t>
            </a:r>
            <a:r>
              <a:rPr lang="zh-TW" altLang="en-US" sz="2600" dirty="0">
                <a:latin typeface="Arial" pitchFamily="34" charset="0"/>
                <a:ea typeface="標楷體" pitchFamily="65" charset="-120"/>
                <a:cs typeface="Arial" pitchFamily="34" charset="0"/>
              </a:rPr>
              <a:t>，以確保資料完整性。</a:t>
            </a:r>
            <a:endParaRPr lang="en-US" altLang="zh-TW" sz="2600" dirty="0">
              <a:latin typeface="Arial" pitchFamily="34" charset="0"/>
              <a:ea typeface="標楷體" pitchFamily="65" charset="-120"/>
              <a:cs typeface="Arial" pitchFamily="34" charset="0"/>
            </a:endParaRPr>
          </a:p>
          <a:p>
            <a:pPr marL="487363" lvl="1" indent="-217488">
              <a:spcBef>
                <a:spcPts val="0"/>
              </a:spcBef>
              <a:spcAft>
                <a:spcPts val="600"/>
              </a:spcAft>
              <a:buFont typeface="Times New Roman" panose="02020603050405020304" pitchFamily="18" charset="0"/>
              <a:buChar char="−"/>
              <a:defRPr/>
            </a:pPr>
            <a:r>
              <a:rPr lang="zh-TW" altLang="en-US" sz="2600" dirty="0">
                <a:solidFill>
                  <a:srgbClr val="FF0000"/>
                </a:solidFill>
                <a:latin typeface="Arial" pitchFamily="34" charset="0"/>
                <a:ea typeface="標楷體" pitchFamily="65" charset="-120"/>
                <a:cs typeface="Arial" pitchFamily="34" charset="0"/>
              </a:rPr>
              <a:t>不可分割性</a:t>
            </a:r>
            <a:r>
              <a:rPr lang="zh-TW" altLang="en-US" sz="2600" dirty="0">
                <a:latin typeface="Arial" pitchFamily="34" charset="0"/>
                <a:ea typeface="標楷體" pitchFamily="65" charset="-120"/>
                <a:cs typeface="Arial" pitchFamily="34" charset="0"/>
              </a:rPr>
              <a:t>要求交易必須整體成功執行，若是交易有一部分操作失敗，整個交易都會失效。</a:t>
            </a:r>
            <a:endParaRPr lang="en-US" altLang="zh-TW" sz="2600" dirty="0">
              <a:latin typeface="Arial" pitchFamily="34" charset="0"/>
              <a:ea typeface="標楷體" pitchFamily="65" charset="-120"/>
              <a:cs typeface="Arial" pitchFamily="34" charset="0"/>
            </a:endParaRPr>
          </a:p>
          <a:p>
            <a:pPr marL="487363" lvl="1" indent="-217488">
              <a:spcBef>
                <a:spcPts val="0"/>
              </a:spcBef>
              <a:spcAft>
                <a:spcPts val="600"/>
              </a:spcAft>
              <a:buFont typeface="Times New Roman" panose="02020603050405020304" pitchFamily="18" charset="0"/>
              <a:buChar char="−"/>
              <a:defRPr/>
            </a:pPr>
            <a:r>
              <a:rPr lang="zh-TW" altLang="en-US" sz="2600" dirty="0">
                <a:solidFill>
                  <a:srgbClr val="FF0000"/>
                </a:solidFill>
                <a:latin typeface="Arial" pitchFamily="34" charset="0"/>
                <a:ea typeface="標楷體" pitchFamily="65" charset="-120"/>
                <a:cs typeface="Arial" pitchFamily="34" charset="0"/>
              </a:rPr>
              <a:t>一致性</a:t>
            </a:r>
            <a:r>
              <a:rPr lang="zh-TW" altLang="en-US" sz="2600" dirty="0">
                <a:latin typeface="Arial" pitchFamily="34" charset="0"/>
                <a:ea typeface="標楷體" pitchFamily="65" charset="-120"/>
                <a:cs typeface="Arial" pitchFamily="34" charset="0"/>
              </a:rPr>
              <a:t>要求做為交易的一部分寫入資料庫的資料，必須遵守所有明定規則以及約束，包括限制條件、級聯、觸發。</a:t>
            </a:r>
            <a:endParaRPr lang="en-US" altLang="zh-TW" sz="2600" dirty="0">
              <a:latin typeface="Arial" pitchFamily="34" charset="0"/>
              <a:ea typeface="標楷體" pitchFamily="65" charset="-120"/>
              <a:cs typeface="Arial" pitchFamily="34" charset="0"/>
            </a:endParaRPr>
          </a:p>
          <a:p>
            <a:pPr marL="487363" lvl="1" indent="-217488">
              <a:spcBef>
                <a:spcPts val="0"/>
              </a:spcBef>
              <a:spcAft>
                <a:spcPts val="600"/>
              </a:spcAft>
              <a:buFont typeface="Times New Roman" panose="02020603050405020304" pitchFamily="18" charset="0"/>
              <a:buChar char="−"/>
              <a:defRPr/>
            </a:pPr>
            <a:r>
              <a:rPr lang="zh-TW" altLang="en-US" sz="2600" dirty="0">
                <a:solidFill>
                  <a:srgbClr val="FF0000"/>
                </a:solidFill>
                <a:latin typeface="Arial" pitchFamily="34" charset="0"/>
                <a:ea typeface="標楷體" pitchFamily="65" charset="-120"/>
                <a:cs typeface="Arial" pitchFamily="34" charset="0"/>
              </a:rPr>
              <a:t>獨立性</a:t>
            </a:r>
            <a:r>
              <a:rPr lang="zh-TW" altLang="en-US" sz="2600" dirty="0">
                <a:latin typeface="Arial" pitchFamily="34" charset="0"/>
                <a:ea typeface="標楷體" pitchFamily="65" charset="-120"/>
                <a:cs typeface="Arial" pitchFamily="34" charset="0"/>
              </a:rPr>
              <a:t>是達成並行控制的重要關鍵，可以確保每一個交易都是獨立的。</a:t>
            </a:r>
            <a:endParaRPr lang="en-US" altLang="zh-TW" sz="2600" dirty="0">
              <a:latin typeface="Arial" pitchFamily="34" charset="0"/>
              <a:ea typeface="標楷體" pitchFamily="65" charset="-120"/>
              <a:cs typeface="Arial" pitchFamily="34" charset="0"/>
            </a:endParaRPr>
          </a:p>
          <a:p>
            <a:pPr marL="487363" lvl="1" indent="-217488">
              <a:spcBef>
                <a:spcPts val="0"/>
              </a:spcBef>
              <a:spcAft>
                <a:spcPts val="600"/>
              </a:spcAft>
              <a:buFont typeface="Times New Roman" panose="02020603050405020304" pitchFamily="18" charset="0"/>
              <a:buChar char="−"/>
              <a:defRPr/>
            </a:pPr>
            <a:r>
              <a:rPr lang="zh-TW" altLang="en-US" sz="2600" dirty="0">
                <a:solidFill>
                  <a:srgbClr val="FF0000"/>
                </a:solidFill>
                <a:latin typeface="Arial" pitchFamily="34" charset="0"/>
                <a:ea typeface="標楷體" pitchFamily="65" charset="-120"/>
                <a:cs typeface="Arial" pitchFamily="34" charset="0"/>
              </a:rPr>
              <a:t>持久性</a:t>
            </a:r>
            <a:r>
              <a:rPr lang="zh-TW" altLang="en-US" sz="2600" dirty="0">
                <a:latin typeface="Arial" pitchFamily="34" charset="0"/>
                <a:ea typeface="標楷體" pitchFamily="65" charset="-120"/>
                <a:cs typeface="Arial" pitchFamily="34" charset="0"/>
              </a:rPr>
              <a:t>要求在一個交易成功完成後，對資料庫所做的變更都是永久性的。</a:t>
            </a:r>
            <a:endParaRPr lang="en-US" altLang="zh-TW" sz="2600" dirty="0">
              <a:latin typeface="Arial" pitchFamily="34" charset="0"/>
              <a:ea typeface="標楷體" pitchFamily="65" charset="-120"/>
              <a:cs typeface="Arial" pitchFamily="34" charset="0"/>
            </a:endParaRPr>
          </a:p>
          <a:p>
            <a:pPr marL="266700" lvl="1" indent="-266700">
              <a:spcBef>
                <a:spcPts val="0"/>
              </a:spcBef>
              <a:spcAft>
                <a:spcPts val="600"/>
              </a:spcAft>
              <a:buFont typeface="Wingdings" panose="05000000000000000000" pitchFamily="2" charset="2"/>
              <a:buChar char="l"/>
              <a:defRPr/>
            </a:pPr>
            <a:endParaRPr lang="en-US" altLang="zh-TW" sz="2600" dirty="0">
              <a:latin typeface="Arial" pitchFamily="34" charset="0"/>
              <a:ea typeface="標楷體" pitchFamily="65" charset="-120"/>
              <a:cs typeface="Arial" pitchFamily="34" charset="0"/>
            </a:endParaRPr>
          </a:p>
        </p:txBody>
      </p:sp>
    </p:spTree>
    <p:extLst>
      <p:ext uri="{BB962C8B-B14F-4D97-AF65-F5344CB8AC3E}">
        <p14:creationId xmlns:p14="http://schemas.microsoft.com/office/powerpoint/2010/main" xmlns="" val="209883225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佈景主題1  test">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佈景主題1  test" id="{33013AD3-2242-4C6A-BF32-39021E6D1347}" vid="{AF988E1A-5ED1-4E84-8322-64C3BB91F74D}"/>
    </a:ext>
  </a:extLst>
</a:theme>
</file>

<file path=ppt/theme/theme3.xml><?xml version="1.0" encoding="utf-8"?>
<a:theme xmlns:a="http://schemas.openxmlformats.org/drawingml/2006/main" name="1_佈景主題1  test">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佈景主題1  test" id="{33013AD3-2242-4C6A-BF32-39021E6D1347}" vid="{AF988E1A-5ED1-4E84-8322-64C3BB91F74D}"/>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8859</TotalTime>
  <Words>5180</Words>
  <Application>Microsoft Office PowerPoint</Application>
  <PresentationFormat>自訂</PresentationFormat>
  <Paragraphs>640</Paragraphs>
  <Slides>80</Slides>
  <Notes>0</Notes>
  <HiddenSlides>0</HiddenSlides>
  <MMClips>0</MMClips>
  <ScaleCrop>false</ScaleCrop>
  <HeadingPairs>
    <vt:vector size="4" baseType="variant">
      <vt:variant>
        <vt:lpstr>佈景主題</vt:lpstr>
      </vt:variant>
      <vt:variant>
        <vt:i4>3</vt:i4>
      </vt:variant>
      <vt:variant>
        <vt:lpstr>投影片標題</vt:lpstr>
      </vt:variant>
      <vt:variant>
        <vt:i4>80</vt:i4>
      </vt:variant>
    </vt:vector>
  </HeadingPairs>
  <TitlesOfParts>
    <vt:vector size="83" baseType="lpstr">
      <vt:lpstr>1_Office 佈景主題</vt:lpstr>
      <vt:lpstr>佈景主題1  test</vt:lpstr>
      <vt:lpstr>1_佈景主題1  test</vt:lpstr>
      <vt:lpstr>投影片 1</vt:lpstr>
      <vt:lpstr>投影片 2</vt:lpstr>
      <vt:lpstr>投影片 3</vt:lpstr>
      <vt:lpstr>投影片 4</vt:lpstr>
      <vt:lpstr>投影片 5</vt:lpstr>
      <vt:lpstr>投影片 6</vt:lpstr>
      <vt:lpstr>投影片 7</vt:lpstr>
      <vt:lpstr>投影片 8</vt:lpstr>
      <vt:lpstr>投影片 9</vt:lpstr>
      <vt:lpstr>投影片 10</vt:lpstr>
      <vt:lpstr>投影片 11</vt:lpstr>
      <vt:lpstr>投影片 12</vt:lpstr>
      <vt:lpstr>投影片 13</vt:lpstr>
      <vt:lpstr>投影片 14</vt:lpstr>
      <vt:lpstr>投影片 15</vt:lpstr>
      <vt:lpstr>投影片 16</vt:lpstr>
      <vt:lpstr>投影片 17</vt:lpstr>
      <vt:lpstr>投影片 18</vt:lpstr>
      <vt:lpstr>投影片 19</vt:lpstr>
      <vt:lpstr>投影片 20</vt:lpstr>
      <vt:lpstr>投影片 21</vt:lpstr>
      <vt:lpstr>投影片 22</vt:lpstr>
      <vt:lpstr>投影片 23</vt:lpstr>
      <vt:lpstr>投影片 24</vt:lpstr>
      <vt:lpstr>投影片 25</vt:lpstr>
      <vt:lpstr>投影片 26</vt:lpstr>
      <vt:lpstr>投影片 27</vt:lpstr>
      <vt:lpstr>投影片 28</vt:lpstr>
      <vt:lpstr>投影片 29</vt:lpstr>
      <vt:lpstr>投影片 30</vt:lpstr>
      <vt:lpstr>投影片 31</vt:lpstr>
      <vt:lpstr>投影片 32</vt:lpstr>
      <vt:lpstr>投影片 33</vt:lpstr>
      <vt:lpstr>投影片 34</vt:lpstr>
      <vt:lpstr>投影片 35</vt:lpstr>
      <vt:lpstr>投影片 36</vt:lpstr>
      <vt:lpstr>投影片 37</vt:lpstr>
      <vt:lpstr>投影片 38</vt:lpstr>
      <vt:lpstr>投影片 39</vt:lpstr>
      <vt:lpstr>投影片 40</vt:lpstr>
      <vt:lpstr>投影片 41</vt:lpstr>
      <vt:lpstr>投影片 42</vt:lpstr>
      <vt:lpstr>投影片 43</vt:lpstr>
      <vt:lpstr>投影片 44</vt:lpstr>
      <vt:lpstr>投影片 45</vt:lpstr>
      <vt:lpstr>投影片 46</vt:lpstr>
      <vt:lpstr>投影片 47</vt:lpstr>
      <vt:lpstr>投影片 48</vt:lpstr>
      <vt:lpstr>投影片 49</vt:lpstr>
      <vt:lpstr>投影片 50</vt:lpstr>
      <vt:lpstr>投影片 51</vt:lpstr>
      <vt:lpstr>投影片 52</vt:lpstr>
      <vt:lpstr>投影片 53</vt:lpstr>
      <vt:lpstr>投影片 54</vt:lpstr>
      <vt:lpstr>投影片 55</vt:lpstr>
      <vt:lpstr>投影片 56</vt:lpstr>
      <vt:lpstr>投影片 57</vt:lpstr>
      <vt:lpstr>投影片 58</vt:lpstr>
      <vt:lpstr>投影片 59</vt:lpstr>
      <vt:lpstr>投影片 60</vt:lpstr>
      <vt:lpstr>投影片 61</vt:lpstr>
      <vt:lpstr>投影片 62</vt:lpstr>
      <vt:lpstr>投影片 63</vt:lpstr>
      <vt:lpstr>投影片 64</vt:lpstr>
      <vt:lpstr>投影片 65</vt:lpstr>
      <vt:lpstr>投影片 66</vt:lpstr>
      <vt:lpstr>投影片 67</vt:lpstr>
      <vt:lpstr>投影片 68</vt:lpstr>
      <vt:lpstr>投影片 69</vt:lpstr>
      <vt:lpstr>投影片 70</vt:lpstr>
      <vt:lpstr>投影片 71</vt:lpstr>
      <vt:lpstr>投影片 72</vt:lpstr>
      <vt:lpstr>投影片 73</vt:lpstr>
      <vt:lpstr>投影片 74</vt:lpstr>
      <vt:lpstr>投影片 75</vt:lpstr>
      <vt:lpstr>投影片 76</vt:lpstr>
      <vt:lpstr>投影片 77</vt:lpstr>
      <vt:lpstr>投影片 78</vt:lpstr>
      <vt:lpstr>投影片 79</vt:lpstr>
      <vt:lpstr>投影片 80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彭筠容</dc:creator>
  <cp:lastModifiedBy>KuoHM</cp:lastModifiedBy>
  <cp:revision>86</cp:revision>
  <dcterms:created xsi:type="dcterms:W3CDTF">2020-05-27T00:34:46Z</dcterms:created>
  <dcterms:modified xsi:type="dcterms:W3CDTF">2020-09-29T07:49:31Z</dcterms:modified>
</cp:coreProperties>
</file>